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6" r:id="rId2"/>
    <p:sldId id="328" r:id="rId3"/>
    <p:sldId id="284" r:id="rId4"/>
    <p:sldId id="258" r:id="rId5"/>
    <p:sldId id="259" r:id="rId6"/>
    <p:sldId id="260" r:id="rId7"/>
    <p:sldId id="287" r:id="rId8"/>
    <p:sldId id="288" r:id="rId9"/>
    <p:sldId id="261" r:id="rId10"/>
    <p:sldId id="262" r:id="rId11"/>
    <p:sldId id="304" r:id="rId12"/>
    <p:sldId id="291" r:id="rId13"/>
    <p:sldId id="295" r:id="rId14"/>
    <p:sldId id="296" r:id="rId15"/>
    <p:sldId id="267" r:id="rId16"/>
    <p:sldId id="303" r:id="rId17"/>
    <p:sldId id="263" r:id="rId18"/>
    <p:sldId id="292" r:id="rId19"/>
    <p:sldId id="297" r:id="rId20"/>
    <p:sldId id="300" r:id="rId21"/>
    <p:sldId id="299" r:id="rId22"/>
    <p:sldId id="301" r:id="rId23"/>
    <p:sldId id="265" r:id="rId24"/>
    <p:sldId id="266" r:id="rId25"/>
    <p:sldId id="268" r:id="rId26"/>
    <p:sldId id="307" r:id="rId27"/>
    <p:sldId id="312" r:id="rId28"/>
    <p:sldId id="313" r:id="rId29"/>
    <p:sldId id="315" r:id="rId30"/>
    <p:sldId id="316" r:id="rId31"/>
    <p:sldId id="317" r:id="rId32"/>
    <p:sldId id="318" r:id="rId33"/>
    <p:sldId id="320" r:id="rId34"/>
    <p:sldId id="321" r:id="rId35"/>
    <p:sldId id="322" r:id="rId36"/>
    <p:sldId id="324" r:id="rId37"/>
    <p:sldId id="305" r:id="rId38"/>
    <p:sldId id="270" r:id="rId39"/>
    <p:sldId id="264" r:id="rId40"/>
    <p:sldId id="269" r:id="rId41"/>
    <p:sldId id="271" r:id="rId42"/>
    <p:sldId id="294" r:id="rId43"/>
    <p:sldId id="293" r:id="rId44"/>
    <p:sldId id="290" r:id="rId45"/>
    <p:sldId id="298" r:id="rId46"/>
    <p:sldId id="325" r:id="rId47"/>
    <p:sldId id="326" r:id="rId48"/>
    <p:sldId id="327" r:id="rId49"/>
    <p:sldId id="273" r:id="rId50"/>
    <p:sldId id="286" r:id="rId51"/>
    <p:sldId id="285" r:id="rId52"/>
    <p:sldId id="280" r:id="rId53"/>
    <p:sldId id="281" r:id="rId54"/>
    <p:sldId id="282" r:id="rId55"/>
  </p:sldIdLst>
  <p:sldSz cx="18288000" cy="10287000"/>
  <p:notesSz cx="6808788" cy="9940925"/>
  <p:embeddedFontLst>
    <p:embeddedFont>
      <p:font typeface="Archivo Black" panose="020B0604020202020204" charset="-70"/>
      <p:regular r:id="rId57"/>
    </p:embeddedFont>
    <p:embeddedFont>
      <p:font typeface="Canva Sans" panose="020B0604020202020204" charset="0"/>
      <p:regular r:id="rId58"/>
    </p:embeddedFont>
    <p:embeddedFont>
      <p:font typeface="Canva Sans Bold" panose="020B0604020202020204" charset="0"/>
      <p:regular r:id="rId59"/>
    </p:embeddedFont>
    <p:embeddedFont>
      <p:font typeface="Lato" panose="020F0502020204030203" pitchFamily="34" charset="0"/>
      <p:regular r:id="rId60"/>
      <p:bold r:id="rId61"/>
      <p:italic r:id="rId62"/>
      <p:boldItalic r:id="rId63"/>
    </p:embeddedFont>
    <p:embeddedFont>
      <p:font typeface="Lato Bold" panose="020F0502020204030203" charset="0"/>
      <p:regular r:id="rId64"/>
    </p:embeddedFont>
    <p:embeddedFont>
      <p:font typeface="League Spartan" panose="020B0604020202020204" charset="-70"/>
      <p:regular r:id="rId65"/>
    </p:embeddedFont>
    <p:embeddedFont>
      <p:font typeface="Poppins" panose="00000500000000000000" pitchFamily="2" charset="-7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girdas Utkus" initials="AU" lastIdx="1" clrIdx="0">
    <p:extLst>
      <p:ext uri="{19B8F6BF-5375-455C-9EA6-DF929625EA0E}">
        <p15:presenceInfo xmlns:p15="http://schemas.microsoft.com/office/powerpoint/2012/main" userId="Algirdas Utk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082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082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0828.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oleObject" Target="https://d.docs.live.net/df5c0aedb9decaac/Stalinis%20kompiuteris/Tyrimai2022/PROJEKTAS/Lauros%20sutvarkyti%20duomenys/sav%207.3.xlsx" TargetMode="External"/><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3" Type="http://schemas.openxmlformats.org/officeDocument/2006/relationships/oleObject" Target="https://kult0-my.sharepoint.com/personal/laura_saltyte-vaisiauske_ku_lt/Documents/Dokumentai/ESPAD/Laikin&#279;%20analiz&#279;%201%20priedui.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83069008265859E-2"/>
          <c:y val="2.2586217973886536E-2"/>
          <c:w val="0.91225691383171703"/>
          <c:h val="0.74718519999143351"/>
        </c:manualLayout>
      </c:layout>
      <c:lineChart>
        <c:grouping val="standard"/>
        <c:varyColors val="0"/>
        <c:ser>
          <c:idx val="0"/>
          <c:order val="0"/>
          <c:tx>
            <c:strRef>
              <c:f>'ankstyva pradžia'!$B$2</c:f>
              <c:strCache>
                <c:ptCount val="1"/>
                <c:pt idx="0">
                  <c:v>Vaikinai</c:v>
                </c:pt>
              </c:strCache>
            </c:strRef>
          </c:tx>
          <c:spPr>
            <a:ln w="28575" cap="rnd">
              <a:solidFill>
                <a:srgbClr val="73FEFF"/>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pradžia'!$A$4:$A$9</c:f>
              <c:numCache>
                <c:formatCode>General</c:formatCode>
                <c:ptCount val="6"/>
                <c:pt idx="0">
                  <c:v>2003</c:v>
                </c:pt>
                <c:pt idx="1">
                  <c:v>2007</c:v>
                </c:pt>
                <c:pt idx="2">
                  <c:v>2011</c:v>
                </c:pt>
                <c:pt idx="3">
                  <c:v>2015</c:v>
                </c:pt>
                <c:pt idx="4">
                  <c:v>2019</c:v>
                </c:pt>
                <c:pt idx="5">
                  <c:v>2024</c:v>
                </c:pt>
              </c:numCache>
            </c:numRef>
          </c:cat>
          <c:val>
            <c:numRef>
              <c:f>'ankstyva pradžia'!$B$4:$B$9</c:f>
              <c:numCache>
                <c:formatCode>0.0</c:formatCode>
                <c:ptCount val="6"/>
                <c:pt idx="0">
                  <c:v>65.816733067729089</c:v>
                </c:pt>
                <c:pt idx="1">
                  <c:v>59.236773633998276</c:v>
                </c:pt>
                <c:pt idx="2">
                  <c:v>59.609120521172635</c:v>
                </c:pt>
                <c:pt idx="3">
                  <c:v>50.232558139534881</c:v>
                </c:pt>
                <c:pt idx="4">
                  <c:v>36.793248945147681</c:v>
                </c:pt>
                <c:pt idx="5">
                  <c:v>21.966269025092554</c:v>
                </c:pt>
              </c:numCache>
            </c:numRef>
          </c:val>
          <c:smooth val="0"/>
          <c:extLst>
            <c:ext xmlns:c16="http://schemas.microsoft.com/office/drawing/2014/chart" uri="{C3380CC4-5D6E-409C-BE32-E72D297353CC}">
              <c16:uniqueId val="{00000000-B9A3-7144-AB10-F5C5F96E6159}"/>
            </c:ext>
          </c:extLst>
        </c:ser>
        <c:ser>
          <c:idx val="1"/>
          <c:order val="1"/>
          <c:tx>
            <c:strRef>
              <c:f>'ankstyva pradžia'!$C$2</c:f>
              <c:strCache>
                <c:ptCount val="1"/>
                <c:pt idx="0">
                  <c:v>Merginos</c:v>
                </c:pt>
              </c:strCache>
            </c:strRef>
          </c:tx>
          <c:spPr>
            <a:ln w="28575" cap="rnd">
              <a:solidFill>
                <a:srgbClr val="FFB2F1"/>
              </a:solidFill>
              <a:round/>
            </a:ln>
            <a:effectLst/>
          </c:spPr>
          <c:marker>
            <c:symbol val="none"/>
          </c:marker>
          <c:dLbls>
            <c:dLbl>
              <c:idx val="5"/>
              <c:layout>
                <c:manualLayout>
                  <c:x val="-2.350699912510926E-2"/>
                  <c:y val="4.8645742198891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A3-7144-AB10-F5C5F96E615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pradžia'!$A$4:$A$9</c:f>
              <c:numCache>
                <c:formatCode>General</c:formatCode>
                <c:ptCount val="6"/>
                <c:pt idx="0">
                  <c:v>2003</c:v>
                </c:pt>
                <c:pt idx="1">
                  <c:v>2007</c:v>
                </c:pt>
                <c:pt idx="2">
                  <c:v>2011</c:v>
                </c:pt>
                <c:pt idx="3">
                  <c:v>2015</c:v>
                </c:pt>
                <c:pt idx="4">
                  <c:v>2019</c:v>
                </c:pt>
                <c:pt idx="5">
                  <c:v>2024</c:v>
                </c:pt>
              </c:numCache>
            </c:numRef>
          </c:cat>
          <c:val>
            <c:numRef>
              <c:f>'ankstyva pradžia'!$C$4:$C$9</c:f>
              <c:numCache>
                <c:formatCode>0.0</c:formatCode>
                <c:ptCount val="6"/>
                <c:pt idx="0">
                  <c:v>43.543901470003973</c:v>
                </c:pt>
                <c:pt idx="1">
                  <c:v>42.71765663140765</c:v>
                </c:pt>
                <c:pt idx="2">
                  <c:v>44.038929440389296</c:v>
                </c:pt>
                <c:pt idx="3">
                  <c:v>40.363349131121645</c:v>
                </c:pt>
                <c:pt idx="4">
                  <c:v>28.66611433305717</c:v>
                </c:pt>
                <c:pt idx="5">
                  <c:v>19.957627118644066</c:v>
                </c:pt>
              </c:numCache>
            </c:numRef>
          </c:val>
          <c:smooth val="0"/>
          <c:extLst>
            <c:ext xmlns:c16="http://schemas.microsoft.com/office/drawing/2014/chart" uri="{C3380CC4-5D6E-409C-BE32-E72D297353CC}">
              <c16:uniqueId val="{00000002-B9A3-7144-AB10-F5C5F96E6159}"/>
            </c:ext>
          </c:extLst>
        </c:ser>
        <c:ser>
          <c:idx val="2"/>
          <c:order val="2"/>
          <c:tx>
            <c:strRef>
              <c:f>'ankstyva pradžia'!$D$2</c:f>
              <c:strCache>
                <c:ptCount val="1"/>
                <c:pt idx="0">
                  <c:v>Iš viso</c:v>
                </c:pt>
              </c:strCache>
            </c:strRef>
          </c:tx>
          <c:spPr>
            <a:ln w="28575" cap="rnd">
              <a:solidFill>
                <a:srgbClr val="00B050"/>
              </a:solidFill>
              <a:round/>
            </a:ln>
            <a:effectLst/>
          </c:spPr>
          <c:marker>
            <c:symbol val="none"/>
          </c:marker>
          <c:dLbls>
            <c:dLbl>
              <c:idx val="5"/>
              <c:layout>
                <c:manualLayout>
                  <c:x val="-6.8403324584426946E-3"/>
                  <c:y val="-6.909813356663835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A3-7144-AB10-F5C5F96E615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pradžia'!$A$4:$A$9</c:f>
              <c:numCache>
                <c:formatCode>General</c:formatCode>
                <c:ptCount val="6"/>
                <c:pt idx="0">
                  <c:v>2003</c:v>
                </c:pt>
                <c:pt idx="1">
                  <c:v>2007</c:v>
                </c:pt>
                <c:pt idx="2">
                  <c:v>2011</c:v>
                </c:pt>
                <c:pt idx="3">
                  <c:v>2015</c:v>
                </c:pt>
                <c:pt idx="4">
                  <c:v>2019</c:v>
                </c:pt>
                <c:pt idx="5">
                  <c:v>2024</c:v>
                </c:pt>
              </c:numCache>
            </c:numRef>
          </c:cat>
          <c:val>
            <c:numRef>
              <c:f>'ankstyva pradžia'!$D$4:$D$9</c:f>
              <c:numCache>
                <c:formatCode>0.0</c:formatCode>
                <c:ptCount val="6"/>
                <c:pt idx="0">
                  <c:v>54.664810025860355</c:v>
                </c:pt>
                <c:pt idx="1">
                  <c:v>50.713685978169607</c:v>
                </c:pt>
                <c:pt idx="2">
                  <c:v>51.80820804550995</c:v>
                </c:pt>
                <c:pt idx="3">
                  <c:v>45.34428794992175</c:v>
                </c:pt>
                <c:pt idx="4">
                  <c:v>32.692307692307693</c:v>
                </c:pt>
                <c:pt idx="5">
                  <c:v>20.976831559173451</c:v>
                </c:pt>
              </c:numCache>
            </c:numRef>
          </c:val>
          <c:smooth val="0"/>
          <c:extLst>
            <c:ext xmlns:c16="http://schemas.microsoft.com/office/drawing/2014/chart" uri="{C3380CC4-5D6E-409C-BE32-E72D297353CC}">
              <c16:uniqueId val="{00000004-B9A3-7144-AB10-F5C5F96E6159}"/>
            </c:ext>
          </c:extLst>
        </c:ser>
        <c:dLbls>
          <c:dLblPos val="t"/>
          <c:showLegendKey val="0"/>
          <c:showVal val="1"/>
          <c:showCatName val="0"/>
          <c:showSerName val="0"/>
          <c:showPercent val="0"/>
          <c:showBubbleSize val="0"/>
        </c:dLbls>
        <c:smooth val="0"/>
        <c:axId val="463606287"/>
        <c:axId val="463605871"/>
      </c:lineChart>
      <c:catAx>
        <c:axId val="463606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3605871"/>
        <c:crosses val="autoZero"/>
        <c:auto val="1"/>
        <c:lblAlgn val="ctr"/>
        <c:lblOffset val="100"/>
        <c:noMultiLvlLbl val="0"/>
      </c:catAx>
      <c:valAx>
        <c:axId val="46360587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3606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96540549759803E-2"/>
          <c:y val="5.003411416875142E-2"/>
          <c:w val="0.90770345945024022"/>
          <c:h val="0.74632274331639858"/>
        </c:manualLayout>
      </c:layout>
      <c:lineChart>
        <c:grouping val="standard"/>
        <c:varyColors val="0"/>
        <c:ser>
          <c:idx val="0"/>
          <c:order val="0"/>
          <c:tx>
            <c:strRef>
              <c:f>'ankstyva pradžia'!$B$39</c:f>
              <c:strCache>
                <c:ptCount val="1"/>
                <c:pt idx="0">
                  <c:v>Vaikinai</c:v>
                </c:pt>
              </c:strCache>
            </c:strRef>
          </c:tx>
          <c:spPr>
            <a:ln w="28575" cap="rnd">
              <a:solidFill>
                <a:srgbClr val="73FEFF"/>
              </a:solidFill>
              <a:round/>
            </a:ln>
            <a:effectLst/>
          </c:spPr>
          <c:marker>
            <c:symbol val="none"/>
          </c:marker>
          <c:dLbls>
            <c:dLbl>
              <c:idx val="2"/>
              <c:layout>
                <c:manualLayout>
                  <c:x val="-1.8896749481224596E-2"/>
                  <c:y val="2.47990122190835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9D-2247-A16C-97AC37A759E4}"/>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pradžia'!$A$40:$A$42</c:f>
              <c:numCache>
                <c:formatCode>General</c:formatCode>
                <c:ptCount val="3"/>
                <c:pt idx="0">
                  <c:v>2015</c:v>
                </c:pt>
                <c:pt idx="1">
                  <c:v>2019</c:v>
                </c:pt>
                <c:pt idx="2">
                  <c:v>2024</c:v>
                </c:pt>
              </c:numCache>
            </c:numRef>
          </c:cat>
          <c:val>
            <c:numRef>
              <c:f>'ankstyva pradžia'!$B$40:$B$42</c:f>
              <c:numCache>
                <c:formatCode>0.0</c:formatCode>
                <c:ptCount val="3"/>
                <c:pt idx="0">
                  <c:v>9.4</c:v>
                </c:pt>
                <c:pt idx="1">
                  <c:v>23.6</c:v>
                </c:pt>
                <c:pt idx="2">
                  <c:v>30.905349794238685</c:v>
                </c:pt>
              </c:numCache>
            </c:numRef>
          </c:val>
          <c:smooth val="0"/>
          <c:extLst>
            <c:ext xmlns:c16="http://schemas.microsoft.com/office/drawing/2014/chart" uri="{C3380CC4-5D6E-409C-BE32-E72D297353CC}">
              <c16:uniqueId val="{00000001-B59D-2247-A16C-97AC37A759E4}"/>
            </c:ext>
          </c:extLst>
        </c:ser>
        <c:ser>
          <c:idx val="1"/>
          <c:order val="1"/>
          <c:tx>
            <c:strRef>
              <c:f>'ankstyva pradžia'!$C$39</c:f>
              <c:strCache>
                <c:ptCount val="1"/>
                <c:pt idx="0">
                  <c:v>Merginos</c:v>
                </c:pt>
              </c:strCache>
            </c:strRef>
          </c:tx>
          <c:spPr>
            <a:ln w="28575" cap="rnd">
              <a:solidFill>
                <a:srgbClr val="FFB2F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pradžia'!$A$40:$A$42</c:f>
              <c:numCache>
                <c:formatCode>General</c:formatCode>
                <c:ptCount val="3"/>
                <c:pt idx="0">
                  <c:v>2015</c:v>
                </c:pt>
                <c:pt idx="1">
                  <c:v>2019</c:v>
                </c:pt>
                <c:pt idx="2">
                  <c:v>2024</c:v>
                </c:pt>
              </c:numCache>
            </c:numRef>
          </c:cat>
          <c:val>
            <c:numRef>
              <c:f>'ankstyva pradžia'!$C$40:$C$42</c:f>
              <c:numCache>
                <c:formatCode>0.0</c:formatCode>
                <c:ptCount val="3"/>
                <c:pt idx="0">
                  <c:v>5.2755905511811019</c:v>
                </c:pt>
                <c:pt idx="1">
                  <c:v>15.492957746478876</c:v>
                </c:pt>
                <c:pt idx="2">
                  <c:v>33.036471586089903</c:v>
                </c:pt>
              </c:numCache>
            </c:numRef>
          </c:val>
          <c:smooth val="0"/>
          <c:extLst>
            <c:ext xmlns:c16="http://schemas.microsoft.com/office/drawing/2014/chart" uri="{C3380CC4-5D6E-409C-BE32-E72D297353CC}">
              <c16:uniqueId val="{00000002-B59D-2247-A16C-97AC37A759E4}"/>
            </c:ext>
          </c:extLst>
        </c:ser>
        <c:ser>
          <c:idx val="2"/>
          <c:order val="2"/>
          <c:tx>
            <c:strRef>
              <c:f>'ankstyva pradžia'!$D$39</c:f>
              <c:strCache>
                <c:ptCount val="1"/>
                <c:pt idx="0">
                  <c:v>Iš viso</c:v>
                </c:pt>
              </c:strCache>
            </c:strRef>
          </c:tx>
          <c:spPr>
            <a:ln w="28575" cap="rnd">
              <a:solidFill>
                <a:srgbClr val="00B050"/>
              </a:solidFill>
              <a:round/>
            </a:ln>
            <a:effectLst/>
          </c:spPr>
          <c:marker>
            <c:symbol val="none"/>
          </c:marker>
          <c:dLbls>
            <c:dLbl>
              <c:idx val="2"/>
              <c:layout>
                <c:manualLayout>
                  <c:x val="-1.6640431791693909E-2"/>
                  <c:y val="-1.6412609458229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9D-2247-A16C-97AC37A759E4}"/>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pradžia'!$A$40:$A$42</c:f>
              <c:numCache>
                <c:formatCode>General</c:formatCode>
                <c:ptCount val="3"/>
                <c:pt idx="0">
                  <c:v>2015</c:v>
                </c:pt>
                <c:pt idx="1">
                  <c:v>2019</c:v>
                </c:pt>
                <c:pt idx="2">
                  <c:v>2024</c:v>
                </c:pt>
              </c:numCache>
            </c:numRef>
          </c:cat>
          <c:val>
            <c:numRef>
              <c:f>'ankstyva pradžia'!$D$40:$D$42</c:f>
              <c:numCache>
                <c:formatCode>0.0</c:formatCode>
                <c:ptCount val="3"/>
                <c:pt idx="0">
                  <c:v>7.2677808006218427</c:v>
                </c:pt>
                <c:pt idx="1">
                  <c:v>19.473464270789805</c:v>
                </c:pt>
                <c:pt idx="2">
                  <c:v>31.954887218045101</c:v>
                </c:pt>
              </c:numCache>
            </c:numRef>
          </c:val>
          <c:smooth val="0"/>
          <c:extLst>
            <c:ext xmlns:c16="http://schemas.microsoft.com/office/drawing/2014/chart" uri="{C3380CC4-5D6E-409C-BE32-E72D297353CC}">
              <c16:uniqueId val="{00000004-B59D-2247-A16C-97AC37A759E4}"/>
            </c:ext>
          </c:extLst>
        </c:ser>
        <c:dLbls>
          <c:dLblPos val="t"/>
          <c:showLegendKey val="0"/>
          <c:showVal val="1"/>
          <c:showCatName val="0"/>
          <c:showSerName val="0"/>
          <c:showPercent val="0"/>
          <c:showBubbleSize val="0"/>
        </c:dLbls>
        <c:smooth val="0"/>
        <c:axId val="469260527"/>
        <c:axId val="469262191"/>
      </c:lineChart>
      <c:catAx>
        <c:axId val="46926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9262191"/>
        <c:crosses val="autoZero"/>
        <c:auto val="1"/>
        <c:lblAlgn val="ctr"/>
        <c:lblOffset val="100"/>
        <c:noMultiLvlLbl val="0"/>
      </c:catAx>
      <c:valAx>
        <c:axId val="4692621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9260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837827913997795E-2"/>
          <c:y val="2.3862642169728783E-2"/>
          <c:w val="0.92134524635197801"/>
          <c:h val="0.73289777355416785"/>
        </c:manualLayout>
      </c:layout>
      <c:lineChart>
        <c:grouping val="standard"/>
        <c:varyColors val="0"/>
        <c:ser>
          <c:idx val="0"/>
          <c:order val="0"/>
          <c:tx>
            <c:strRef>
              <c:f>'ankstyva pradžia'!$B$62</c:f>
              <c:strCache>
                <c:ptCount val="1"/>
                <c:pt idx="0">
                  <c:v>Vaikinai</c:v>
                </c:pt>
              </c:strCache>
            </c:strRef>
          </c:tx>
          <c:spPr>
            <a:ln w="28575" cap="rnd">
              <a:solidFill>
                <a:srgbClr val="73FEFF"/>
              </a:solidFill>
              <a:round/>
            </a:ln>
            <a:effectLst/>
          </c:spPr>
          <c:marker>
            <c:symbol val="none"/>
          </c:marker>
          <c:dLbls>
            <c:dLbl>
              <c:idx val="4"/>
              <c:layout>
                <c:manualLayout>
                  <c:x val="-4.3140774855973195E-2"/>
                  <c:y val="7.00827668507963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60-694B-9CC9-40A7F1DE6A47}"/>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pradžia'!$A$63:$A$68</c:f>
              <c:numCache>
                <c:formatCode>General</c:formatCode>
                <c:ptCount val="6"/>
                <c:pt idx="0">
                  <c:v>2003</c:v>
                </c:pt>
                <c:pt idx="1">
                  <c:v>2007</c:v>
                </c:pt>
                <c:pt idx="2">
                  <c:v>2011</c:v>
                </c:pt>
                <c:pt idx="3">
                  <c:v>2015</c:v>
                </c:pt>
                <c:pt idx="4">
                  <c:v>2019</c:v>
                </c:pt>
                <c:pt idx="5">
                  <c:v>2024</c:v>
                </c:pt>
              </c:numCache>
            </c:numRef>
          </c:cat>
          <c:val>
            <c:numRef>
              <c:f>'ankstyva pradžia'!$B$63:$B$68</c:f>
              <c:numCache>
                <c:formatCode>General</c:formatCode>
                <c:ptCount val="6"/>
                <c:pt idx="0">
                  <c:v>77</c:v>
                </c:pt>
                <c:pt idx="1">
                  <c:v>64</c:v>
                </c:pt>
                <c:pt idx="2">
                  <c:v>55.8</c:v>
                </c:pt>
                <c:pt idx="3">
                  <c:v>42.1</c:v>
                </c:pt>
                <c:pt idx="4" formatCode="0.0">
                  <c:v>30.101180438448573</c:v>
                </c:pt>
                <c:pt idx="5" formatCode="0.0">
                  <c:v>26.622571310458866</c:v>
                </c:pt>
              </c:numCache>
            </c:numRef>
          </c:val>
          <c:smooth val="0"/>
          <c:extLst>
            <c:ext xmlns:c16="http://schemas.microsoft.com/office/drawing/2014/chart" uri="{C3380CC4-5D6E-409C-BE32-E72D297353CC}">
              <c16:uniqueId val="{00000001-C060-694B-9CC9-40A7F1DE6A47}"/>
            </c:ext>
          </c:extLst>
        </c:ser>
        <c:ser>
          <c:idx val="1"/>
          <c:order val="1"/>
          <c:tx>
            <c:strRef>
              <c:f>'ankstyva pradžia'!$C$62</c:f>
              <c:strCache>
                <c:ptCount val="1"/>
                <c:pt idx="0">
                  <c:v>Merginos</c:v>
                </c:pt>
              </c:strCache>
            </c:strRef>
          </c:tx>
          <c:spPr>
            <a:ln w="28575" cap="rnd">
              <a:solidFill>
                <a:srgbClr val="FFB2F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pradžia'!$A$63:$A$68</c:f>
              <c:numCache>
                <c:formatCode>General</c:formatCode>
                <c:ptCount val="6"/>
                <c:pt idx="0">
                  <c:v>2003</c:v>
                </c:pt>
                <c:pt idx="1">
                  <c:v>2007</c:v>
                </c:pt>
                <c:pt idx="2">
                  <c:v>2011</c:v>
                </c:pt>
                <c:pt idx="3">
                  <c:v>2015</c:v>
                </c:pt>
                <c:pt idx="4">
                  <c:v>2019</c:v>
                </c:pt>
                <c:pt idx="5">
                  <c:v>2024</c:v>
                </c:pt>
              </c:numCache>
            </c:numRef>
          </c:cat>
          <c:val>
            <c:numRef>
              <c:f>'ankstyva pradžia'!$C$63:$C$68</c:f>
              <c:numCache>
                <c:formatCode>General</c:formatCode>
                <c:ptCount val="6"/>
                <c:pt idx="0">
                  <c:v>69</c:v>
                </c:pt>
                <c:pt idx="1">
                  <c:v>53.3</c:v>
                </c:pt>
                <c:pt idx="2">
                  <c:v>42.5</c:v>
                </c:pt>
                <c:pt idx="3">
                  <c:v>31</c:v>
                </c:pt>
                <c:pt idx="4" formatCode="0.0">
                  <c:v>35.791217895608945</c:v>
                </c:pt>
                <c:pt idx="5" formatCode="0.0">
                  <c:v>34.777070063694268</c:v>
                </c:pt>
              </c:numCache>
            </c:numRef>
          </c:val>
          <c:smooth val="0"/>
          <c:extLst>
            <c:ext xmlns:c16="http://schemas.microsoft.com/office/drawing/2014/chart" uri="{C3380CC4-5D6E-409C-BE32-E72D297353CC}">
              <c16:uniqueId val="{00000002-C060-694B-9CC9-40A7F1DE6A47}"/>
            </c:ext>
          </c:extLst>
        </c:ser>
        <c:ser>
          <c:idx val="2"/>
          <c:order val="2"/>
          <c:tx>
            <c:strRef>
              <c:f>'ankstyva pradžia'!$D$62</c:f>
              <c:strCache>
                <c:ptCount val="1"/>
                <c:pt idx="0">
                  <c:v>Iš viso</c:v>
                </c:pt>
              </c:strCache>
            </c:strRef>
          </c:tx>
          <c:spPr>
            <a:ln w="28575" cap="rnd">
              <a:solidFill>
                <a:srgbClr val="00B050"/>
              </a:solidFill>
              <a:round/>
            </a:ln>
            <a:effectLst/>
          </c:spPr>
          <c:marker>
            <c:symbol val="none"/>
          </c:marker>
          <c:dLbls>
            <c:dLbl>
              <c:idx val="4"/>
              <c:layout>
                <c:manualLayout>
                  <c:x val="-4.0520229782597929E-2"/>
                  <c:y val="-1.6236725639420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60-694B-9CC9-40A7F1DE6A47}"/>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pradžia'!$A$63:$A$68</c:f>
              <c:numCache>
                <c:formatCode>General</c:formatCode>
                <c:ptCount val="6"/>
                <c:pt idx="0">
                  <c:v>2003</c:v>
                </c:pt>
                <c:pt idx="1">
                  <c:v>2007</c:v>
                </c:pt>
                <c:pt idx="2">
                  <c:v>2011</c:v>
                </c:pt>
                <c:pt idx="3">
                  <c:v>2015</c:v>
                </c:pt>
                <c:pt idx="4">
                  <c:v>2019</c:v>
                </c:pt>
                <c:pt idx="5">
                  <c:v>2024</c:v>
                </c:pt>
              </c:numCache>
            </c:numRef>
          </c:cat>
          <c:val>
            <c:numRef>
              <c:f>'ankstyva pradžia'!$D$63:$D$68</c:f>
              <c:numCache>
                <c:formatCode>General</c:formatCode>
                <c:ptCount val="6"/>
                <c:pt idx="0">
                  <c:v>73</c:v>
                </c:pt>
                <c:pt idx="1">
                  <c:v>58.5</c:v>
                </c:pt>
                <c:pt idx="2">
                  <c:v>49.2</c:v>
                </c:pt>
                <c:pt idx="3">
                  <c:v>36.6</c:v>
                </c:pt>
                <c:pt idx="4" formatCode="0.0">
                  <c:v>32.971165900543255</c:v>
                </c:pt>
                <c:pt idx="5" formatCode="0.0">
                  <c:v>30.64516129032258</c:v>
                </c:pt>
              </c:numCache>
            </c:numRef>
          </c:val>
          <c:smooth val="0"/>
          <c:extLst>
            <c:ext xmlns:c16="http://schemas.microsoft.com/office/drawing/2014/chart" uri="{C3380CC4-5D6E-409C-BE32-E72D297353CC}">
              <c16:uniqueId val="{00000004-C060-694B-9CC9-40A7F1DE6A47}"/>
            </c:ext>
          </c:extLst>
        </c:ser>
        <c:dLbls>
          <c:dLblPos val="t"/>
          <c:showLegendKey val="0"/>
          <c:showVal val="1"/>
          <c:showCatName val="0"/>
          <c:showSerName val="0"/>
          <c:showPercent val="0"/>
          <c:showBubbleSize val="0"/>
        </c:dLbls>
        <c:smooth val="0"/>
        <c:axId val="866703935"/>
        <c:axId val="866709759"/>
      </c:lineChart>
      <c:catAx>
        <c:axId val="866703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66709759"/>
        <c:crosses val="autoZero"/>
        <c:auto val="1"/>
        <c:lblAlgn val="ctr"/>
        <c:lblOffset val="100"/>
        <c:noMultiLvlLbl val="0"/>
      </c:catAx>
      <c:valAx>
        <c:axId val="866709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866703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083523438074918E-2"/>
          <c:y val="5.2380952380952382E-2"/>
          <c:w val="0.89155199058061663"/>
          <c:h val="0.7282219722534683"/>
        </c:manualLayout>
      </c:layout>
      <c:lineChart>
        <c:grouping val="standard"/>
        <c:varyColors val="0"/>
        <c:ser>
          <c:idx val="0"/>
          <c:order val="0"/>
          <c:tx>
            <c:strRef>
              <c:f>'ankstyva pradžia'!$B$76</c:f>
              <c:strCache>
                <c:ptCount val="1"/>
                <c:pt idx="0">
                  <c:v>Vaikinai</c:v>
                </c:pt>
              </c:strCache>
            </c:strRef>
          </c:tx>
          <c:spPr>
            <a:ln w="28575" cap="rnd">
              <a:solidFill>
                <a:srgbClr val="73FEFF"/>
              </a:solidFill>
              <a:round/>
            </a:ln>
            <a:effectLst/>
          </c:spPr>
          <c:marker>
            <c:symbol val="none"/>
          </c:marker>
          <c:dLbls>
            <c:dLbl>
              <c:idx val="4"/>
              <c:layout>
                <c:manualLayout>
                  <c:x val="-1.7951443569553908E-2"/>
                  <c:y val="-5.78357392825897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0B-8443-8921-040D90D8914A}"/>
                </c:ext>
              </c:extLst>
            </c:dLbl>
            <c:dLbl>
              <c:idx val="5"/>
              <c:layout>
                <c:manualLayout>
                  <c:x val="-3.9414640926893486E-2"/>
                  <c:y val="3.57499062617172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0B-8443-8921-040D90D8914A}"/>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pradžia'!$A$77:$A$82</c:f>
              <c:numCache>
                <c:formatCode>General</c:formatCode>
                <c:ptCount val="6"/>
                <c:pt idx="0">
                  <c:v>2003</c:v>
                </c:pt>
                <c:pt idx="1">
                  <c:v>2007</c:v>
                </c:pt>
                <c:pt idx="2">
                  <c:v>2011</c:v>
                </c:pt>
                <c:pt idx="3">
                  <c:v>2015</c:v>
                </c:pt>
                <c:pt idx="4">
                  <c:v>2019</c:v>
                </c:pt>
                <c:pt idx="5">
                  <c:v>2024</c:v>
                </c:pt>
              </c:numCache>
            </c:numRef>
          </c:cat>
          <c:val>
            <c:numRef>
              <c:f>'ankstyva pradžia'!$B$77:$B$82</c:f>
              <c:numCache>
                <c:formatCode>0.0</c:formatCode>
                <c:ptCount val="6"/>
                <c:pt idx="0">
                  <c:v>30.266825965750698</c:v>
                </c:pt>
                <c:pt idx="1">
                  <c:v>23.171806167400881</c:v>
                </c:pt>
                <c:pt idx="2">
                  <c:v>21.908713692946058</c:v>
                </c:pt>
                <c:pt idx="3">
                  <c:v>10.742496050552921</c:v>
                </c:pt>
                <c:pt idx="4">
                  <c:v>6.7463706233988052</c:v>
                </c:pt>
                <c:pt idx="5">
                  <c:v>6.7430025445292623</c:v>
                </c:pt>
              </c:numCache>
            </c:numRef>
          </c:val>
          <c:smooth val="0"/>
          <c:extLst>
            <c:ext xmlns:c16="http://schemas.microsoft.com/office/drawing/2014/chart" uri="{C3380CC4-5D6E-409C-BE32-E72D297353CC}">
              <c16:uniqueId val="{00000002-FB0B-8443-8921-040D90D8914A}"/>
            </c:ext>
          </c:extLst>
        </c:ser>
        <c:ser>
          <c:idx val="1"/>
          <c:order val="1"/>
          <c:tx>
            <c:strRef>
              <c:f>'ankstyva pradžia'!$C$76</c:f>
              <c:strCache>
                <c:ptCount val="1"/>
                <c:pt idx="0">
                  <c:v>Merginos</c:v>
                </c:pt>
              </c:strCache>
            </c:strRef>
          </c:tx>
          <c:spPr>
            <a:ln w="28575" cap="rnd">
              <a:solidFill>
                <a:srgbClr val="FFB2F1"/>
              </a:solidFill>
              <a:round/>
            </a:ln>
            <a:effectLst/>
          </c:spPr>
          <c:marker>
            <c:symbol val="none"/>
          </c:marker>
          <c:dLbls>
            <c:dLbl>
              <c:idx val="4"/>
              <c:layout>
                <c:manualLayout>
                  <c:x val="-7.6284776902887139E-2"/>
                  <c:y val="-6.24653689122193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0B-8443-8921-040D90D8914A}"/>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pradžia'!$A$77:$A$82</c:f>
              <c:numCache>
                <c:formatCode>General</c:formatCode>
                <c:ptCount val="6"/>
                <c:pt idx="0">
                  <c:v>2003</c:v>
                </c:pt>
                <c:pt idx="1">
                  <c:v>2007</c:v>
                </c:pt>
                <c:pt idx="2">
                  <c:v>2011</c:v>
                </c:pt>
                <c:pt idx="3">
                  <c:v>2015</c:v>
                </c:pt>
                <c:pt idx="4">
                  <c:v>2019</c:v>
                </c:pt>
                <c:pt idx="5">
                  <c:v>2024</c:v>
                </c:pt>
              </c:numCache>
            </c:numRef>
          </c:cat>
          <c:val>
            <c:numRef>
              <c:f>'ankstyva pradžia'!$C$77:$C$82</c:f>
              <c:numCache>
                <c:formatCode>0.0</c:formatCode>
                <c:ptCount val="6"/>
                <c:pt idx="0">
                  <c:v>16.527612236789828</c:v>
                </c:pt>
                <c:pt idx="1">
                  <c:v>11.620294599018004</c:v>
                </c:pt>
                <c:pt idx="2">
                  <c:v>13.185913185913186</c:v>
                </c:pt>
                <c:pt idx="3">
                  <c:v>6.3658340048348112</c:v>
                </c:pt>
                <c:pt idx="4">
                  <c:v>6.5162907268170418</c:v>
                </c:pt>
                <c:pt idx="5">
                  <c:v>8.2002589555459657</c:v>
                </c:pt>
              </c:numCache>
            </c:numRef>
          </c:val>
          <c:smooth val="0"/>
          <c:extLst>
            <c:ext xmlns:c16="http://schemas.microsoft.com/office/drawing/2014/chart" uri="{C3380CC4-5D6E-409C-BE32-E72D297353CC}">
              <c16:uniqueId val="{00000004-FB0B-8443-8921-040D90D8914A}"/>
            </c:ext>
          </c:extLst>
        </c:ser>
        <c:ser>
          <c:idx val="2"/>
          <c:order val="2"/>
          <c:tx>
            <c:strRef>
              <c:f>'ankstyva pradžia'!$D$76</c:f>
              <c:strCache>
                <c:ptCount val="1"/>
                <c:pt idx="0">
                  <c:v>Iš viso</c:v>
                </c:pt>
              </c:strCache>
            </c:strRef>
          </c:tx>
          <c:spPr>
            <a:ln w="28575" cap="rnd">
              <a:solidFill>
                <a:srgbClr val="00B050"/>
              </a:solidFill>
              <a:round/>
            </a:ln>
            <a:effectLst/>
          </c:spPr>
          <c:marker>
            <c:symbol val="none"/>
          </c:marker>
          <c:dLbls>
            <c:dLbl>
              <c:idx val="4"/>
              <c:layout>
                <c:manualLayout>
                  <c:x val="-4.8506999125109362E-2"/>
                  <c:y val="3.93864829396326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0B-8443-8921-040D90D8914A}"/>
                </c:ext>
              </c:extLst>
            </c:dLbl>
            <c:dLbl>
              <c:idx val="5"/>
              <c:layout>
                <c:manualLayout>
                  <c:x val="-1.3454100947661916E-2"/>
                  <c:y val="-2.345331833520897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0B-8443-8921-040D90D8914A}"/>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pradžia'!$A$77:$A$82</c:f>
              <c:numCache>
                <c:formatCode>General</c:formatCode>
                <c:ptCount val="6"/>
                <c:pt idx="0">
                  <c:v>2003</c:v>
                </c:pt>
                <c:pt idx="1">
                  <c:v>2007</c:v>
                </c:pt>
                <c:pt idx="2">
                  <c:v>2011</c:v>
                </c:pt>
                <c:pt idx="3">
                  <c:v>2015</c:v>
                </c:pt>
                <c:pt idx="4">
                  <c:v>2019</c:v>
                </c:pt>
                <c:pt idx="5">
                  <c:v>2024</c:v>
                </c:pt>
              </c:numCache>
            </c:numRef>
          </c:cat>
          <c:val>
            <c:numRef>
              <c:f>'ankstyva pradžia'!$D$77:$D$82</c:f>
              <c:numCache>
                <c:formatCode>0.0</c:formatCode>
                <c:ptCount val="6"/>
                <c:pt idx="0">
                  <c:v>23.389021479713605</c:v>
                </c:pt>
                <c:pt idx="1">
                  <c:v>17.182859567246499</c:v>
                </c:pt>
                <c:pt idx="2">
                  <c:v>17.518549051937345</c:v>
                </c:pt>
                <c:pt idx="3">
                  <c:v>8.5759872357399285</c:v>
                </c:pt>
                <c:pt idx="4">
                  <c:v>6.6300675675675675</c:v>
                </c:pt>
                <c:pt idx="5">
                  <c:v>7.4652406417112296</c:v>
                </c:pt>
              </c:numCache>
            </c:numRef>
          </c:val>
          <c:smooth val="0"/>
          <c:extLst>
            <c:ext xmlns:c16="http://schemas.microsoft.com/office/drawing/2014/chart" uri="{C3380CC4-5D6E-409C-BE32-E72D297353CC}">
              <c16:uniqueId val="{00000007-FB0B-8443-8921-040D90D8914A}"/>
            </c:ext>
          </c:extLst>
        </c:ser>
        <c:dLbls>
          <c:dLblPos val="t"/>
          <c:showLegendKey val="0"/>
          <c:showVal val="1"/>
          <c:showCatName val="0"/>
          <c:showSerName val="0"/>
          <c:showPercent val="0"/>
          <c:showBubbleSize val="0"/>
        </c:dLbls>
        <c:smooth val="0"/>
        <c:axId val="1923921327"/>
        <c:axId val="1923925071"/>
      </c:lineChart>
      <c:catAx>
        <c:axId val="192392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23925071"/>
        <c:crosses val="autoZero"/>
        <c:auto val="1"/>
        <c:lblAlgn val="ctr"/>
        <c:lblOffset val="100"/>
        <c:noMultiLvlLbl val="0"/>
      </c:catAx>
      <c:valAx>
        <c:axId val="192392507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2392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85872698240161E-2"/>
          <c:y val="1.9616219232438465E-2"/>
          <c:w val="0.9180141273017598"/>
          <c:h val="0.78042935085870169"/>
        </c:manualLayout>
      </c:layout>
      <c:lineChart>
        <c:grouping val="standard"/>
        <c:varyColors val="0"/>
        <c:ser>
          <c:idx val="0"/>
          <c:order val="0"/>
          <c:tx>
            <c:strRef>
              <c:f>'ankstyva pradžia'!$B$94</c:f>
              <c:strCache>
                <c:ptCount val="1"/>
                <c:pt idx="0">
                  <c:v>Vaikinai</c:v>
                </c:pt>
              </c:strCache>
            </c:strRef>
          </c:tx>
          <c:spPr>
            <a:ln w="28575" cap="rnd">
              <a:solidFill>
                <a:srgbClr val="73FEFF"/>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pradžia'!$A$95:$A$100</c:f>
              <c:numCache>
                <c:formatCode>General</c:formatCode>
                <c:ptCount val="6"/>
                <c:pt idx="0">
                  <c:v>2003</c:v>
                </c:pt>
                <c:pt idx="1">
                  <c:v>2007</c:v>
                </c:pt>
                <c:pt idx="2">
                  <c:v>2011</c:v>
                </c:pt>
                <c:pt idx="3">
                  <c:v>2015</c:v>
                </c:pt>
                <c:pt idx="4">
                  <c:v>2019</c:v>
                </c:pt>
                <c:pt idx="5">
                  <c:v>2024</c:v>
                </c:pt>
              </c:numCache>
            </c:numRef>
          </c:cat>
          <c:val>
            <c:numRef>
              <c:f>'ankstyva pradžia'!$B$95:$B$100</c:f>
              <c:numCache>
                <c:formatCode>0.0</c:formatCode>
                <c:ptCount val="6"/>
                <c:pt idx="0">
                  <c:v>1.592990840302668</c:v>
                </c:pt>
                <c:pt idx="1">
                  <c:v>4.0955631399317403</c:v>
                </c:pt>
                <c:pt idx="2">
                  <c:v>4.1228779304769603</c:v>
                </c:pt>
                <c:pt idx="3">
                  <c:v>3.3768227168073679</c:v>
                </c:pt>
                <c:pt idx="4">
                  <c:v>2.1922428330522763</c:v>
                </c:pt>
                <c:pt idx="5">
                  <c:v>3.0902348578491967</c:v>
                </c:pt>
              </c:numCache>
            </c:numRef>
          </c:val>
          <c:smooth val="0"/>
          <c:extLst>
            <c:ext xmlns:c16="http://schemas.microsoft.com/office/drawing/2014/chart" uri="{C3380CC4-5D6E-409C-BE32-E72D297353CC}">
              <c16:uniqueId val="{00000000-2B7A-1B47-BEBA-54861759C89A}"/>
            </c:ext>
          </c:extLst>
        </c:ser>
        <c:ser>
          <c:idx val="1"/>
          <c:order val="1"/>
          <c:tx>
            <c:strRef>
              <c:f>'ankstyva pradžia'!$C$94</c:f>
              <c:strCache>
                <c:ptCount val="1"/>
                <c:pt idx="0">
                  <c:v>Merginos</c:v>
                </c:pt>
              </c:strCache>
            </c:strRef>
          </c:tx>
          <c:spPr>
            <a:ln w="28575" cap="rnd">
              <a:solidFill>
                <a:srgbClr val="FFB2F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pradžia'!$A$95:$A$100</c:f>
              <c:numCache>
                <c:formatCode>General</c:formatCode>
                <c:ptCount val="6"/>
                <c:pt idx="0">
                  <c:v>2003</c:v>
                </c:pt>
                <c:pt idx="1">
                  <c:v>2007</c:v>
                </c:pt>
                <c:pt idx="2">
                  <c:v>2011</c:v>
                </c:pt>
                <c:pt idx="3">
                  <c:v>2015</c:v>
                </c:pt>
                <c:pt idx="4">
                  <c:v>2019</c:v>
                </c:pt>
                <c:pt idx="5">
                  <c:v>2024</c:v>
                </c:pt>
              </c:numCache>
            </c:numRef>
          </c:cat>
          <c:val>
            <c:numRef>
              <c:f>'ankstyva pradžia'!$C$95:$C$100</c:f>
              <c:numCache>
                <c:formatCode>0.0</c:formatCode>
                <c:ptCount val="6"/>
                <c:pt idx="0">
                  <c:v>0.51648788239968213</c:v>
                </c:pt>
                <c:pt idx="1">
                  <c:v>1.5334947538337367</c:v>
                </c:pt>
                <c:pt idx="2">
                  <c:v>1.6142050040355127</c:v>
                </c:pt>
                <c:pt idx="3">
                  <c:v>1.4960629921259843</c:v>
                </c:pt>
                <c:pt idx="4">
                  <c:v>1.7398508699254349</c:v>
                </c:pt>
                <c:pt idx="5">
                  <c:v>1.9524617996604414</c:v>
                </c:pt>
              </c:numCache>
            </c:numRef>
          </c:val>
          <c:smooth val="0"/>
          <c:extLst>
            <c:ext xmlns:c16="http://schemas.microsoft.com/office/drawing/2014/chart" uri="{C3380CC4-5D6E-409C-BE32-E72D297353CC}">
              <c16:uniqueId val="{00000001-2B7A-1B47-BEBA-54861759C89A}"/>
            </c:ext>
          </c:extLst>
        </c:ser>
        <c:ser>
          <c:idx val="2"/>
          <c:order val="2"/>
          <c:tx>
            <c:strRef>
              <c:f>'ankstyva pradžia'!$D$94</c:f>
              <c:strCache>
                <c:ptCount val="1"/>
                <c:pt idx="0">
                  <c:v>Iš viso</c:v>
                </c:pt>
              </c:strCache>
            </c:strRef>
          </c:tx>
          <c:spPr>
            <a:ln w="28575" cap="rnd">
              <a:solidFill>
                <a:srgbClr val="00B050"/>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pradžia'!$A$95:$A$100</c:f>
              <c:numCache>
                <c:formatCode>General</c:formatCode>
                <c:ptCount val="6"/>
                <c:pt idx="0">
                  <c:v>2003</c:v>
                </c:pt>
                <c:pt idx="1">
                  <c:v>2007</c:v>
                </c:pt>
                <c:pt idx="2">
                  <c:v>2011</c:v>
                </c:pt>
                <c:pt idx="3">
                  <c:v>2015</c:v>
                </c:pt>
                <c:pt idx="4">
                  <c:v>2019</c:v>
                </c:pt>
                <c:pt idx="5">
                  <c:v>2024</c:v>
                </c:pt>
              </c:numCache>
            </c:numRef>
          </c:cat>
          <c:val>
            <c:numRef>
              <c:f>'ankstyva pradžia'!$D$95:$D$100</c:f>
              <c:numCache>
                <c:formatCode>0.0</c:formatCode>
                <c:ptCount val="6"/>
                <c:pt idx="0">
                  <c:v>1.0540970564836913</c:v>
                </c:pt>
                <c:pt idx="1">
                  <c:v>2.7789299046038987</c:v>
                </c:pt>
                <c:pt idx="2">
                  <c:v>2.8675282714054924</c:v>
                </c:pt>
                <c:pt idx="3">
                  <c:v>2.4485036921881074</c:v>
                </c:pt>
                <c:pt idx="4">
                  <c:v>1.9640618470539071</c:v>
                </c:pt>
                <c:pt idx="5">
                  <c:v>2.529793016934978</c:v>
                </c:pt>
              </c:numCache>
            </c:numRef>
          </c:val>
          <c:smooth val="0"/>
          <c:extLst>
            <c:ext xmlns:c16="http://schemas.microsoft.com/office/drawing/2014/chart" uri="{C3380CC4-5D6E-409C-BE32-E72D297353CC}">
              <c16:uniqueId val="{00000002-2B7A-1B47-BEBA-54861759C89A}"/>
            </c:ext>
          </c:extLst>
        </c:ser>
        <c:dLbls>
          <c:dLblPos val="t"/>
          <c:showLegendKey val="0"/>
          <c:showVal val="1"/>
          <c:showCatName val="0"/>
          <c:showSerName val="0"/>
          <c:showPercent val="0"/>
          <c:showBubbleSize val="0"/>
        </c:dLbls>
        <c:smooth val="0"/>
        <c:axId val="709229951"/>
        <c:axId val="709226623"/>
      </c:lineChart>
      <c:catAx>
        <c:axId val="709229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09226623"/>
        <c:crosses val="autoZero"/>
        <c:auto val="1"/>
        <c:lblAlgn val="ctr"/>
        <c:lblOffset val="100"/>
        <c:noMultiLvlLbl val="0"/>
      </c:catAx>
      <c:valAx>
        <c:axId val="70922662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09229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324414988461763E-2"/>
          <c:y val="1.4398960346176036E-2"/>
          <c:w val="0.90967554383771143"/>
          <c:h val="0.83882755626430161"/>
        </c:manualLayout>
      </c:layout>
      <c:lineChart>
        <c:grouping val="standard"/>
        <c:varyColors val="0"/>
        <c:ser>
          <c:idx val="0"/>
          <c:order val="0"/>
          <c:tx>
            <c:strRef>
              <c:f>'ankstyva pradžia'!$B$116</c:f>
              <c:strCache>
                <c:ptCount val="1"/>
                <c:pt idx="0">
                  <c:v>Vaikinai</c:v>
                </c:pt>
              </c:strCache>
            </c:strRef>
          </c:tx>
          <c:spPr>
            <a:ln w="28575" cap="rnd">
              <a:solidFill>
                <a:srgbClr val="73FEFF"/>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pradžia'!$A$117:$A$122</c:f>
              <c:numCache>
                <c:formatCode>General</c:formatCode>
                <c:ptCount val="6"/>
                <c:pt idx="0">
                  <c:v>2003</c:v>
                </c:pt>
                <c:pt idx="1">
                  <c:v>2007</c:v>
                </c:pt>
                <c:pt idx="2">
                  <c:v>2011</c:v>
                </c:pt>
                <c:pt idx="3">
                  <c:v>2015</c:v>
                </c:pt>
                <c:pt idx="4">
                  <c:v>2019</c:v>
                </c:pt>
                <c:pt idx="5">
                  <c:v>2024</c:v>
                </c:pt>
              </c:numCache>
            </c:numRef>
          </c:cat>
          <c:val>
            <c:numRef>
              <c:f>'ankstyva pradžia'!$B$117:$B$122</c:f>
              <c:numCache>
                <c:formatCode>0.0</c:formatCode>
                <c:ptCount val="6"/>
                <c:pt idx="0">
                  <c:v>2.1107128634010355</c:v>
                </c:pt>
                <c:pt idx="1">
                  <c:v>3.1569965870307164</c:v>
                </c:pt>
                <c:pt idx="2">
                  <c:v>3.5569927243330635</c:v>
                </c:pt>
                <c:pt idx="3">
                  <c:v>2.916346891788181</c:v>
                </c:pt>
                <c:pt idx="4">
                  <c:v>4.4688026981450255</c:v>
                </c:pt>
                <c:pt idx="5">
                  <c:v>6.5690376569037658</c:v>
                </c:pt>
              </c:numCache>
            </c:numRef>
          </c:val>
          <c:smooth val="0"/>
          <c:extLst>
            <c:ext xmlns:c16="http://schemas.microsoft.com/office/drawing/2014/chart" uri="{C3380CC4-5D6E-409C-BE32-E72D297353CC}">
              <c16:uniqueId val="{00000000-3158-D348-BB32-07F57303146B}"/>
            </c:ext>
          </c:extLst>
        </c:ser>
        <c:ser>
          <c:idx val="1"/>
          <c:order val="1"/>
          <c:tx>
            <c:strRef>
              <c:f>'ankstyva pradžia'!$C$116</c:f>
              <c:strCache>
                <c:ptCount val="1"/>
                <c:pt idx="0">
                  <c:v>Merginos</c:v>
                </c:pt>
              </c:strCache>
            </c:strRef>
          </c:tx>
          <c:spPr>
            <a:ln w="28575" cap="rnd">
              <a:solidFill>
                <a:srgbClr val="FFB2F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pradžia'!$A$117:$A$122</c:f>
              <c:numCache>
                <c:formatCode>General</c:formatCode>
                <c:ptCount val="6"/>
                <c:pt idx="0">
                  <c:v>2003</c:v>
                </c:pt>
                <c:pt idx="1">
                  <c:v>2007</c:v>
                </c:pt>
                <c:pt idx="2">
                  <c:v>2011</c:v>
                </c:pt>
                <c:pt idx="3">
                  <c:v>2015</c:v>
                </c:pt>
                <c:pt idx="4">
                  <c:v>2019</c:v>
                </c:pt>
                <c:pt idx="5">
                  <c:v>2024</c:v>
                </c:pt>
              </c:numCache>
            </c:numRef>
          </c:cat>
          <c:val>
            <c:numRef>
              <c:f>'ankstyva pradžia'!$C$117:$C$122</c:f>
              <c:numCache>
                <c:formatCode>0.0</c:formatCode>
                <c:ptCount val="6"/>
                <c:pt idx="0">
                  <c:v>3.6551450139054436</c:v>
                </c:pt>
                <c:pt idx="1">
                  <c:v>6.4</c:v>
                </c:pt>
                <c:pt idx="2">
                  <c:v>7.5867635189669071</c:v>
                </c:pt>
                <c:pt idx="3">
                  <c:v>4.5669291338582676</c:v>
                </c:pt>
                <c:pt idx="4">
                  <c:v>9.0306545153272584</c:v>
                </c:pt>
                <c:pt idx="5">
                  <c:v>13.166953528399311</c:v>
                </c:pt>
              </c:numCache>
            </c:numRef>
          </c:val>
          <c:smooth val="0"/>
          <c:extLst>
            <c:ext xmlns:c16="http://schemas.microsoft.com/office/drawing/2014/chart" uri="{C3380CC4-5D6E-409C-BE32-E72D297353CC}">
              <c16:uniqueId val="{00000001-3158-D348-BB32-07F57303146B}"/>
            </c:ext>
          </c:extLst>
        </c:ser>
        <c:ser>
          <c:idx val="2"/>
          <c:order val="2"/>
          <c:tx>
            <c:strRef>
              <c:f>'ankstyva pradžia'!$D$116</c:f>
              <c:strCache>
                <c:ptCount val="1"/>
                <c:pt idx="0">
                  <c:v>Iš viso</c:v>
                </c:pt>
              </c:strCache>
            </c:strRef>
          </c:tx>
          <c:spPr>
            <a:ln w="28575" cap="rnd">
              <a:solidFill>
                <a:srgbClr val="00B050"/>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'ankstyva pradžia'!$A$117:$A$122</c:f>
              <c:numCache>
                <c:formatCode>General</c:formatCode>
                <c:ptCount val="6"/>
                <c:pt idx="0">
                  <c:v>2003</c:v>
                </c:pt>
                <c:pt idx="1">
                  <c:v>2007</c:v>
                </c:pt>
                <c:pt idx="2">
                  <c:v>2011</c:v>
                </c:pt>
                <c:pt idx="3">
                  <c:v>2015</c:v>
                </c:pt>
                <c:pt idx="4">
                  <c:v>2019</c:v>
                </c:pt>
                <c:pt idx="5">
                  <c:v>2024</c:v>
                </c:pt>
              </c:numCache>
            </c:numRef>
          </c:cat>
          <c:val>
            <c:numRef>
              <c:f>'ankstyva pradžia'!$D$117:$D$122</c:f>
              <c:numCache>
                <c:formatCode>0.0</c:formatCode>
                <c:ptCount val="6"/>
                <c:pt idx="0">
                  <c:v>2.8838504375497216</c:v>
                </c:pt>
                <c:pt idx="1">
                  <c:v>4.7698050601410209</c:v>
                </c:pt>
                <c:pt idx="2">
                  <c:v>5.5735056542810986</c:v>
                </c:pt>
                <c:pt idx="3">
                  <c:v>3.7310532452390204</c:v>
                </c:pt>
                <c:pt idx="4">
                  <c:v>6.769745089845383</c:v>
                </c:pt>
                <c:pt idx="5">
                  <c:v>9.8218073822655914</c:v>
                </c:pt>
              </c:numCache>
            </c:numRef>
          </c:val>
          <c:smooth val="0"/>
          <c:extLst>
            <c:ext xmlns:c16="http://schemas.microsoft.com/office/drawing/2014/chart" uri="{C3380CC4-5D6E-409C-BE32-E72D297353CC}">
              <c16:uniqueId val="{00000002-3158-D348-BB32-07F57303146B}"/>
            </c:ext>
          </c:extLst>
        </c:ser>
        <c:dLbls>
          <c:dLblPos val="t"/>
          <c:showLegendKey val="0"/>
          <c:showVal val="1"/>
          <c:showCatName val="0"/>
          <c:showSerName val="0"/>
          <c:showPercent val="0"/>
          <c:showBubbleSize val="0"/>
        </c:dLbls>
        <c:smooth val="0"/>
        <c:axId val="721251999"/>
        <c:axId val="721246591"/>
      </c:lineChart>
      <c:catAx>
        <c:axId val="72125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21246591"/>
        <c:crosses val="autoZero"/>
        <c:auto val="1"/>
        <c:lblAlgn val="ctr"/>
        <c:lblOffset val="100"/>
        <c:noMultiLvlLbl val="0"/>
      </c:catAx>
      <c:valAx>
        <c:axId val="7212465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21251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83399575320728E-2"/>
          <c:y val="2.373193467511012E-2"/>
          <c:w val="0.91241660042467931"/>
          <c:h val="0.73436082456827934"/>
        </c:manualLayout>
      </c:layout>
      <c:lineChart>
        <c:grouping val="standard"/>
        <c:varyColors val="0"/>
        <c:ser>
          <c:idx val="0"/>
          <c:order val="0"/>
          <c:tx>
            <c:strRef>
              <c:f>Paplitimas!$B$295</c:f>
              <c:strCache>
                <c:ptCount val="1"/>
                <c:pt idx="0">
                  <c:v>Vaikinai</c:v>
                </c:pt>
              </c:strCache>
            </c:strRef>
          </c:tx>
          <c:spPr>
            <a:ln w="28575" cap="rnd">
              <a:solidFill>
                <a:srgbClr val="73FEFF"/>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Paplitimas!$A$296:$A$301</c:f>
              <c:numCache>
                <c:formatCode>General</c:formatCode>
                <c:ptCount val="6"/>
                <c:pt idx="0">
                  <c:v>2003</c:v>
                </c:pt>
                <c:pt idx="1">
                  <c:v>2007</c:v>
                </c:pt>
                <c:pt idx="2">
                  <c:v>2011</c:v>
                </c:pt>
                <c:pt idx="3">
                  <c:v>2015</c:v>
                </c:pt>
                <c:pt idx="4">
                  <c:v>2019</c:v>
                </c:pt>
                <c:pt idx="5">
                  <c:v>2024</c:v>
                </c:pt>
              </c:numCache>
            </c:numRef>
          </c:cat>
          <c:val>
            <c:numRef>
              <c:f>Paplitimas!$B$296:$B$301</c:f>
              <c:numCache>
                <c:formatCode>0.0</c:formatCode>
                <c:ptCount val="6"/>
                <c:pt idx="0">
                  <c:v>9.518120270808442</c:v>
                </c:pt>
                <c:pt idx="1">
                  <c:v>9.4097519247219843</c:v>
                </c:pt>
                <c:pt idx="2">
                  <c:v>6.9805194805194803</c:v>
                </c:pt>
                <c:pt idx="3">
                  <c:v>5.4657428791377987</c:v>
                </c:pt>
                <c:pt idx="4">
                  <c:v>10.641891891891893</c:v>
                </c:pt>
                <c:pt idx="5">
                  <c:v>14.779744750926307</c:v>
                </c:pt>
              </c:numCache>
            </c:numRef>
          </c:val>
          <c:smooth val="0"/>
          <c:extLst>
            <c:ext xmlns:c16="http://schemas.microsoft.com/office/drawing/2014/chart" uri="{C3380CC4-5D6E-409C-BE32-E72D297353CC}">
              <c16:uniqueId val="{00000000-9C12-9E42-BF6F-C63199599AD4}"/>
            </c:ext>
          </c:extLst>
        </c:ser>
        <c:ser>
          <c:idx val="1"/>
          <c:order val="1"/>
          <c:tx>
            <c:strRef>
              <c:f>Paplitimas!$C$295</c:f>
              <c:strCache>
                <c:ptCount val="1"/>
                <c:pt idx="0">
                  <c:v>Merginos</c:v>
                </c:pt>
              </c:strCache>
            </c:strRef>
          </c:tx>
          <c:spPr>
            <a:ln w="28575" cap="rnd">
              <a:solidFill>
                <a:srgbClr val="FFB2F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Paplitimas!$A$296:$A$301</c:f>
              <c:numCache>
                <c:formatCode>General</c:formatCode>
                <c:ptCount val="6"/>
                <c:pt idx="0">
                  <c:v>2003</c:v>
                </c:pt>
                <c:pt idx="1">
                  <c:v>2007</c:v>
                </c:pt>
                <c:pt idx="2">
                  <c:v>2011</c:v>
                </c:pt>
                <c:pt idx="3">
                  <c:v>2015</c:v>
                </c:pt>
                <c:pt idx="4">
                  <c:v>2019</c:v>
                </c:pt>
                <c:pt idx="5">
                  <c:v>2024</c:v>
                </c:pt>
              </c:numCache>
            </c:numRef>
          </c:cat>
          <c:val>
            <c:numRef>
              <c:f>Paplitimas!$C$296:$C$301</c:f>
              <c:numCache>
                <c:formatCode>0.0</c:formatCode>
                <c:ptCount val="6"/>
                <c:pt idx="0">
                  <c:v>17.520858164481528</c:v>
                </c:pt>
                <c:pt idx="1">
                  <c:v>21.440129449838189</c:v>
                </c:pt>
                <c:pt idx="2">
                  <c:v>19.209039548022595</c:v>
                </c:pt>
                <c:pt idx="3">
                  <c:v>12.371946414499607</c:v>
                </c:pt>
                <c:pt idx="4">
                  <c:v>28.713692946058089</c:v>
                </c:pt>
                <c:pt idx="5">
                  <c:v>31.141281289775137</c:v>
                </c:pt>
              </c:numCache>
            </c:numRef>
          </c:val>
          <c:smooth val="0"/>
          <c:extLst>
            <c:ext xmlns:c16="http://schemas.microsoft.com/office/drawing/2014/chart" uri="{C3380CC4-5D6E-409C-BE32-E72D297353CC}">
              <c16:uniqueId val="{00000001-9C12-9E42-BF6F-C63199599AD4}"/>
            </c:ext>
          </c:extLst>
        </c:ser>
        <c:ser>
          <c:idx val="2"/>
          <c:order val="2"/>
          <c:tx>
            <c:strRef>
              <c:f>Paplitimas!$D$295</c:f>
              <c:strCache>
                <c:ptCount val="1"/>
                <c:pt idx="0">
                  <c:v>Iš viso</c:v>
                </c:pt>
              </c:strCache>
            </c:strRef>
          </c:tx>
          <c:spPr>
            <a:ln w="28575" cap="rnd">
              <a:solidFill>
                <a:srgbClr val="00B050"/>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Paplitimas!$A$296:$A$301</c:f>
              <c:numCache>
                <c:formatCode>General</c:formatCode>
                <c:ptCount val="6"/>
                <c:pt idx="0">
                  <c:v>2003</c:v>
                </c:pt>
                <c:pt idx="1">
                  <c:v>2007</c:v>
                </c:pt>
                <c:pt idx="2">
                  <c:v>2011</c:v>
                </c:pt>
                <c:pt idx="3">
                  <c:v>2015</c:v>
                </c:pt>
                <c:pt idx="4">
                  <c:v>2019</c:v>
                </c:pt>
                <c:pt idx="5">
                  <c:v>2024</c:v>
                </c:pt>
              </c:numCache>
            </c:numRef>
          </c:cat>
          <c:val>
            <c:numRef>
              <c:f>Paplitimas!$D$296:$D$301</c:f>
              <c:numCache>
                <c:formatCode>0.0</c:formatCode>
                <c:ptCount val="6"/>
                <c:pt idx="0">
                  <c:v>13.524264120922833</c:v>
                </c:pt>
                <c:pt idx="1">
                  <c:v>15.592515592515593</c:v>
                </c:pt>
                <c:pt idx="2">
                  <c:v>13.112100364225007</c:v>
                </c:pt>
                <c:pt idx="3">
                  <c:v>8.878504672897197</c:v>
                </c:pt>
                <c:pt idx="4">
                  <c:v>19.757220594390958</c:v>
                </c:pt>
                <c:pt idx="5">
                  <c:v>22.837442540743837</c:v>
                </c:pt>
              </c:numCache>
            </c:numRef>
          </c:val>
          <c:smooth val="0"/>
          <c:extLst>
            <c:ext xmlns:c16="http://schemas.microsoft.com/office/drawing/2014/chart" uri="{C3380CC4-5D6E-409C-BE32-E72D297353CC}">
              <c16:uniqueId val="{00000002-9C12-9E42-BF6F-C63199599AD4}"/>
            </c:ext>
          </c:extLst>
        </c:ser>
        <c:dLbls>
          <c:dLblPos val="t"/>
          <c:showLegendKey val="0"/>
          <c:showVal val="1"/>
          <c:showCatName val="0"/>
          <c:showSerName val="0"/>
          <c:showPercent val="0"/>
          <c:showBubbleSize val="0"/>
        </c:dLbls>
        <c:smooth val="0"/>
        <c:axId val="1438665760"/>
        <c:axId val="1438664096"/>
      </c:lineChart>
      <c:catAx>
        <c:axId val="143866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438664096"/>
        <c:crosses val="autoZero"/>
        <c:auto val="1"/>
        <c:lblAlgn val="ctr"/>
        <c:lblOffset val="100"/>
        <c:noMultiLvlLbl val="0"/>
      </c:catAx>
      <c:valAx>
        <c:axId val="14386640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438665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296710296405369E-2"/>
          <c:y val="7.0325885411711879E-3"/>
          <c:w val="0.94546349699918086"/>
          <c:h val="0.91191617337188102"/>
        </c:manualLayout>
      </c:layout>
      <c:barChart>
        <c:barDir val="bar"/>
        <c:grouping val="stacked"/>
        <c:varyColors val="0"/>
        <c:ser>
          <c:idx val="0"/>
          <c:order val="0"/>
          <c:tx>
            <c:strRef>
              <c:f>'diagramos rikiuota žv prie sk'!$K$2287</c:f>
              <c:strCache>
                <c:ptCount val="1"/>
                <c:pt idx="0">
                  <c:v>Vaikinai</c:v>
                </c:pt>
              </c:strCache>
            </c:strRef>
          </c:tx>
          <c:spPr>
            <a:solidFill>
              <a:srgbClr val="1F497D">
                <a:lumMod val="40000"/>
                <a:lumOff val="60000"/>
              </a:srgbClr>
            </a:solidFill>
            <a:ln>
              <a:noFill/>
            </a:ln>
            <a:effectLst/>
          </c:spPr>
          <c:invertIfNegative val="0"/>
          <c:dLbls>
            <c:numFmt formatCode="0.0;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'diagramos rikiuota žv prie sk'!$J$2288:$J$2342</c:f>
              <c:strCache>
                <c:ptCount val="55"/>
                <c:pt idx="0">
                  <c:v>Alytaus r. (7,4)</c:v>
                </c:pt>
                <c:pt idx="1">
                  <c:v>Kaišiadorių r. (11,1)</c:v>
                </c:pt>
                <c:pt idx="2">
                  <c:v>Kupiškio r. (11,5)</c:v>
                </c:pt>
                <c:pt idx="3">
                  <c:v>Joniškio r. (13,3)</c:v>
                </c:pt>
                <c:pt idx="4">
                  <c:v>Lazdijų r. (14)</c:v>
                </c:pt>
                <c:pt idx="5">
                  <c:v>Kalvarijos (14,8)</c:v>
                </c:pt>
                <c:pt idx="6">
                  <c:v>Rokiškio r. (15,6* )</c:v>
                </c:pt>
                <c:pt idx="7">
                  <c:v>Telšių r. (15,6* )</c:v>
                </c:pt>
                <c:pt idx="8">
                  <c:v>Utenos r. (15,7)</c:v>
                </c:pt>
                <c:pt idx="9">
                  <c:v>Vilkaviškio r. (15,8)</c:v>
                </c:pt>
                <c:pt idx="10">
                  <c:v>Švenčionių r. (16,1)</c:v>
                </c:pt>
                <c:pt idx="11">
                  <c:v>Jurbarko r. (16,1)</c:v>
                </c:pt>
                <c:pt idx="12">
                  <c:v>Skuodo r. (16,4)</c:v>
                </c:pt>
                <c:pt idx="13">
                  <c:v>Vilniaus r. (16,5* )</c:v>
                </c:pt>
                <c:pt idx="14">
                  <c:v>Anykščių r. (17,9)</c:v>
                </c:pt>
                <c:pt idx="15">
                  <c:v>Molėtų r. (18,2* )</c:v>
                </c:pt>
                <c:pt idx="16">
                  <c:v>Pagėgių ir Tauragės r. (18,2)</c:v>
                </c:pt>
                <c:pt idx="17">
                  <c:v>Druskininkų (18,6)</c:v>
                </c:pt>
                <c:pt idx="18">
                  <c:v>Vilniaus m. (18,9** )</c:v>
                </c:pt>
                <c:pt idx="19">
                  <c:v>Elektrėnų (19,4)</c:v>
                </c:pt>
                <c:pt idx="20">
                  <c:v>Kelmės r. (20,3)</c:v>
                </c:pt>
                <c:pt idx="21">
                  <c:v>Pakruojo r. (20,5* )</c:v>
                </c:pt>
                <c:pt idx="22">
                  <c:v>Šilalės r. (20,7)</c:v>
                </c:pt>
                <c:pt idx="23">
                  <c:v>Šilutės r. (21,1)</c:v>
                </c:pt>
                <c:pt idx="24">
                  <c:v>Biržų r. (21,6)</c:v>
                </c:pt>
                <c:pt idx="25">
                  <c:v>Širvintų r. (21,7* )</c:v>
                </c:pt>
                <c:pt idx="26">
                  <c:v>Alytaus m. (22)</c:v>
                </c:pt>
                <c:pt idx="27">
                  <c:v>Ignalinos r. (22,4** )</c:v>
                </c:pt>
                <c:pt idx="28">
                  <c:v>Panevėžio m. (22,5)</c:v>
                </c:pt>
                <c:pt idx="29">
                  <c:v>Jonavos r. (22,9** )</c:v>
                </c:pt>
                <c:pt idx="30">
                  <c:v>Marijampolės (23* )</c:v>
                </c:pt>
                <c:pt idx="31">
                  <c:v>Pasvalio r. (23,2)</c:v>
                </c:pt>
                <c:pt idx="32">
                  <c:v>Akmenės r. (23,2* )</c:v>
                </c:pt>
                <c:pt idx="33">
                  <c:v>Šiaulių r. (23,5** )</c:v>
                </c:pt>
                <c:pt idx="34">
                  <c:v>Kauno m. (24,9* )</c:v>
                </c:pt>
                <c:pt idx="35">
                  <c:v>Zarasų r. (25** )</c:v>
                </c:pt>
                <c:pt idx="36">
                  <c:v>Radviliškio r. (25,4)</c:v>
                </c:pt>
                <c:pt idx="37">
                  <c:v>Visagino (25,9)</c:v>
                </c:pt>
                <c:pt idx="38">
                  <c:v>Kėdainių r. (26,3** )</c:v>
                </c:pt>
                <c:pt idx="39">
                  <c:v>Panevėžio r. (26,3* )</c:v>
                </c:pt>
                <c:pt idx="40">
                  <c:v>Šalčininkų r. (26,6)</c:v>
                </c:pt>
                <c:pt idx="41">
                  <c:v>Trakų r. (26,6** )</c:v>
                </c:pt>
                <c:pt idx="42">
                  <c:v>Kauno r. (26,6* )</c:v>
                </c:pt>
                <c:pt idx="43">
                  <c:v>Plungės r. ir Rietavo (27,1* )</c:v>
                </c:pt>
                <c:pt idx="44">
                  <c:v>Palangos m. (27,4)</c:v>
                </c:pt>
                <c:pt idx="45">
                  <c:v>Mažeikių r. (27,7** )</c:v>
                </c:pt>
                <c:pt idx="46">
                  <c:v>Klaipėdos m. ir Neringos (28* )</c:v>
                </c:pt>
                <c:pt idx="47">
                  <c:v>Kazlų Rūdos ir Šakių r. (29,1** )</c:v>
                </c:pt>
                <c:pt idx="48">
                  <c:v>Varėnos r. (30,2)</c:v>
                </c:pt>
                <c:pt idx="49">
                  <c:v>Kretingos r. (31,5)</c:v>
                </c:pt>
                <c:pt idx="50">
                  <c:v>Šiaulių m. (33,3* )</c:v>
                </c:pt>
                <c:pt idx="51">
                  <c:v>Birštono ir Prienų r. (33,8* )</c:v>
                </c:pt>
                <c:pt idx="52">
                  <c:v>Ukmergės r. (33,9)</c:v>
                </c:pt>
                <c:pt idx="53">
                  <c:v>Raseinių r. (38,7** )</c:v>
                </c:pt>
                <c:pt idx="54">
                  <c:v>Klaipėdos r. (39,7)</c:v>
                </c:pt>
              </c:strCache>
            </c:strRef>
          </c:cat>
          <c:val>
            <c:numRef>
              <c:f>'diagramos rikiuota žv prie sk'!$K$2288:$K$2342</c:f>
              <c:numCache>
                <c:formatCode>###0.0</c:formatCode>
                <c:ptCount val="55"/>
                <c:pt idx="0">
                  <c:v>-5.2631578947368416</c:v>
                </c:pt>
                <c:pt idx="1">
                  <c:v>-10.714285714285714</c:v>
                </c:pt>
                <c:pt idx="2">
                  <c:v>-13.333333333333334</c:v>
                </c:pt>
                <c:pt idx="3">
                  <c:v>-8.3333333333333321</c:v>
                </c:pt>
                <c:pt idx="4">
                  <c:v>-7.4074074074074066</c:v>
                </c:pt>
                <c:pt idx="5">
                  <c:v>-11.538461538461538</c:v>
                </c:pt>
                <c:pt idx="6">
                  <c:v>-5.4054054054054053</c:v>
                </c:pt>
                <c:pt idx="7">
                  <c:v>-6.8181818181818175</c:v>
                </c:pt>
                <c:pt idx="8">
                  <c:v>-10</c:v>
                </c:pt>
                <c:pt idx="9">
                  <c:v>-20.588235294117645</c:v>
                </c:pt>
                <c:pt idx="10">
                  <c:v>-9.0909090909090917</c:v>
                </c:pt>
                <c:pt idx="11">
                  <c:v>-12.5</c:v>
                </c:pt>
                <c:pt idx="12">
                  <c:v>-13.793103448275861</c:v>
                </c:pt>
                <c:pt idx="13">
                  <c:v>-9.5890410958904102</c:v>
                </c:pt>
                <c:pt idx="14">
                  <c:v>-8</c:v>
                </c:pt>
                <c:pt idx="15">
                  <c:v>-10.526315789473683</c:v>
                </c:pt>
                <c:pt idx="16">
                  <c:v>-12.5</c:v>
                </c:pt>
                <c:pt idx="17">
                  <c:v>-8</c:v>
                </c:pt>
                <c:pt idx="18">
                  <c:v>-11.320754716981133</c:v>
                </c:pt>
                <c:pt idx="19">
                  <c:v>-13.157894736842104</c:v>
                </c:pt>
                <c:pt idx="20">
                  <c:v>-17.241379310344829</c:v>
                </c:pt>
                <c:pt idx="21">
                  <c:v>-10.810810810810811</c:v>
                </c:pt>
                <c:pt idx="22">
                  <c:v>-14.705882352941178</c:v>
                </c:pt>
                <c:pt idx="23">
                  <c:v>-13.793103448275861</c:v>
                </c:pt>
                <c:pt idx="24">
                  <c:v>-20</c:v>
                </c:pt>
                <c:pt idx="25">
                  <c:v>-7.6923076923076925</c:v>
                </c:pt>
                <c:pt idx="26">
                  <c:v>-19.444444444444446</c:v>
                </c:pt>
                <c:pt idx="27">
                  <c:v>-3.7037037037037033</c:v>
                </c:pt>
                <c:pt idx="28">
                  <c:v>-20</c:v>
                </c:pt>
                <c:pt idx="29">
                  <c:v>-8.5714285714285712</c:v>
                </c:pt>
                <c:pt idx="30">
                  <c:v>-12.5</c:v>
                </c:pt>
                <c:pt idx="31">
                  <c:v>-21.428571428571427</c:v>
                </c:pt>
                <c:pt idx="32">
                  <c:v>-10</c:v>
                </c:pt>
                <c:pt idx="33">
                  <c:v>-5.8823529411764701</c:v>
                </c:pt>
                <c:pt idx="34">
                  <c:v>-19.387755102040817</c:v>
                </c:pt>
                <c:pt idx="35">
                  <c:v>-3.4482758620689653</c:v>
                </c:pt>
                <c:pt idx="36">
                  <c:v>-19.512195121951219</c:v>
                </c:pt>
                <c:pt idx="37">
                  <c:v>-16.666666666666664</c:v>
                </c:pt>
                <c:pt idx="38">
                  <c:v>-15.09433962264151</c:v>
                </c:pt>
                <c:pt idx="39">
                  <c:v>-11.111111111111111</c:v>
                </c:pt>
                <c:pt idx="40">
                  <c:v>-18.604651162790699</c:v>
                </c:pt>
                <c:pt idx="41">
                  <c:v>-14.285714285714285</c:v>
                </c:pt>
                <c:pt idx="42">
                  <c:v>-17.021276595744681</c:v>
                </c:pt>
                <c:pt idx="43">
                  <c:v>-17.021276595744681</c:v>
                </c:pt>
                <c:pt idx="44">
                  <c:v>-23.809523809523807</c:v>
                </c:pt>
                <c:pt idx="45">
                  <c:v>-13.043478260869565</c:v>
                </c:pt>
                <c:pt idx="46">
                  <c:v>-22.222222222222221</c:v>
                </c:pt>
                <c:pt idx="47">
                  <c:v>-18.75</c:v>
                </c:pt>
                <c:pt idx="48">
                  <c:v>-20.833333333333336</c:v>
                </c:pt>
                <c:pt idx="49">
                  <c:v>-22.58064516129032</c:v>
                </c:pt>
                <c:pt idx="50">
                  <c:v>-24.324324324324326</c:v>
                </c:pt>
                <c:pt idx="51">
                  <c:v>-22.222222222222221</c:v>
                </c:pt>
                <c:pt idx="52">
                  <c:v>-20</c:v>
                </c:pt>
                <c:pt idx="53">
                  <c:v>-20</c:v>
                </c:pt>
                <c:pt idx="54">
                  <c:v>-25.925925925925924</c:v>
                </c:pt>
              </c:numCache>
            </c:numRef>
          </c:val>
          <c:extLst>
            <c:ext xmlns:c16="http://schemas.microsoft.com/office/drawing/2014/chart" uri="{C3380CC4-5D6E-409C-BE32-E72D297353CC}">
              <c16:uniqueId val="{00000000-A28A-5444-85E4-8AB094786E67}"/>
            </c:ext>
          </c:extLst>
        </c:ser>
        <c:ser>
          <c:idx val="1"/>
          <c:order val="1"/>
          <c:tx>
            <c:strRef>
              <c:f>'diagramos rikiuota žv prie sk'!$L$2287</c:f>
              <c:strCache>
                <c:ptCount val="1"/>
                <c:pt idx="0">
                  <c:v>Visi (%)</c:v>
                </c:pt>
              </c:strCache>
            </c:strRef>
          </c:tx>
          <c:spPr>
            <a:noFill/>
            <a:ln>
              <a:noFill/>
            </a:ln>
            <a:effectLst/>
          </c:spPr>
          <c:invertIfNegative val="0"/>
          <c:dLbls>
            <c:dLbl>
              <c:idx val="0"/>
              <c:numFmt formatCode="General"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1-A28A-5444-85E4-8AB094786E67}"/>
                </c:ext>
              </c:extLst>
            </c:dLbl>
            <c:dLbl>
              <c:idx val="4"/>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28A-5444-85E4-8AB094786E67}"/>
                </c:ext>
              </c:extLst>
            </c:dLbl>
            <c:dLbl>
              <c:idx val="33"/>
              <c:layout>
                <c:manualLayout>
                  <c:x val="1.0615711252653849E-2"/>
                  <c:y val="-5.2091983869242532E-17"/>
                </c:manualLayout>
              </c:layout>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8A-5444-85E4-8AB094786E67}"/>
                </c:ext>
              </c:extLst>
            </c:dLbl>
            <c:dLbl>
              <c:idx val="48"/>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28A-5444-85E4-8AB094786E6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'diagramos rikiuota žv prie sk'!$J$2288:$J$2342</c:f>
              <c:strCache>
                <c:ptCount val="55"/>
                <c:pt idx="0">
                  <c:v>Alytaus r. (7,4)</c:v>
                </c:pt>
                <c:pt idx="1">
                  <c:v>Kaišiadorių r. (11,1)</c:v>
                </c:pt>
                <c:pt idx="2">
                  <c:v>Kupiškio r. (11,5)</c:v>
                </c:pt>
                <c:pt idx="3">
                  <c:v>Joniškio r. (13,3)</c:v>
                </c:pt>
                <c:pt idx="4">
                  <c:v>Lazdijų r. (14)</c:v>
                </c:pt>
                <c:pt idx="5">
                  <c:v>Kalvarijos (14,8)</c:v>
                </c:pt>
                <c:pt idx="6">
                  <c:v>Rokiškio r. (15,6* )</c:v>
                </c:pt>
                <c:pt idx="7">
                  <c:v>Telšių r. (15,6* )</c:v>
                </c:pt>
                <c:pt idx="8">
                  <c:v>Utenos r. (15,7)</c:v>
                </c:pt>
                <c:pt idx="9">
                  <c:v>Vilkaviškio r. (15,8)</c:v>
                </c:pt>
                <c:pt idx="10">
                  <c:v>Švenčionių r. (16,1)</c:v>
                </c:pt>
                <c:pt idx="11">
                  <c:v>Jurbarko r. (16,1)</c:v>
                </c:pt>
                <c:pt idx="12">
                  <c:v>Skuodo r. (16,4)</c:v>
                </c:pt>
                <c:pt idx="13">
                  <c:v>Vilniaus r. (16,5* )</c:v>
                </c:pt>
                <c:pt idx="14">
                  <c:v>Anykščių r. (17,9)</c:v>
                </c:pt>
                <c:pt idx="15">
                  <c:v>Molėtų r. (18,2* )</c:v>
                </c:pt>
                <c:pt idx="16">
                  <c:v>Pagėgių ir Tauragės r. (18,2)</c:v>
                </c:pt>
                <c:pt idx="17">
                  <c:v>Druskininkų (18,6)</c:v>
                </c:pt>
                <c:pt idx="18">
                  <c:v>Vilniaus m. (18,9** )</c:v>
                </c:pt>
                <c:pt idx="19">
                  <c:v>Elektrėnų (19,4)</c:v>
                </c:pt>
                <c:pt idx="20">
                  <c:v>Kelmės r. (20,3)</c:v>
                </c:pt>
                <c:pt idx="21">
                  <c:v>Pakruojo r. (20,5* )</c:v>
                </c:pt>
                <c:pt idx="22">
                  <c:v>Šilalės r. (20,7)</c:v>
                </c:pt>
                <c:pt idx="23">
                  <c:v>Šilutės r. (21,1)</c:v>
                </c:pt>
                <c:pt idx="24">
                  <c:v>Biržų r. (21,6)</c:v>
                </c:pt>
                <c:pt idx="25">
                  <c:v>Širvintų r. (21,7* )</c:v>
                </c:pt>
                <c:pt idx="26">
                  <c:v>Alytaus m. (22)</c:v>
                </c:pt>
                <c:pt idx="27">
                  <c:v>Ignalinos r. (22,4** )</c:v>
                </c:pt>
                <c:pt idx="28">
                  <c:v>Panevėžio m. (22,5)</c:v>
                </c:pt>
                <c:pt idx="29">
                  <c:v>Jonavos r. (22,9** )</c:v>
                </c:pt>
                <c:pt idx="30">
                  <c:v>Marijampolės (23* )</c:v>
                </c:pt>
                <c:pt idx="31">
                  <c:v>Pasvalio r. (23,2)</c:v>
                </c:pt>
                <c:pt idx="32">
                  <c:v>Akmenės r. (23,2* )</c:v>
                </c:pt>
                <c:pt idx="33">
                  <c:v>Šiaulių r. (23,5** )</c:v>
                </c:pt>
                <c:pt idx="34">
                  <c:v>Kauno m. (24,9* )</c:v>
                </c:pt>
                <c:pt idx="35">
                  <c:v>Zarasų r. (25** )</c:v>
                </c:pt>
                <c:pt idx="36">
                  <c:v>Radviliškio r. (25,4)</c:v>
                </c:pt>
                <c:pt idx="37">
                  <c:v>Visagino (25,9)</c:v>
                </c:pt>
                <c:pt idx="38">
                  <c:v>Kėdainių r. (26,3** )</c:v>
                </c:pt>
                <c:pt idx="39">
                  <c:v>Panevėžio r. (26,3* )</c:v>
                </c:pt>
                <c:pt idx="40">
                  <c:v>Šalčininkų r. (26,6)</c:v>
                </c:pt>
                <c:pt idx="41">
                  <c:v>Trakų r. (26,6** )</c:v>
                </c:pt>
                <c:pt idx="42">
                  <c:v>Kauno r. (26,6* )</c:v>
                </c:pt>
                <c:pt idx="43">
                  <c:v>Plungės r. ir Rietavo (27,1* )</c:v>
                </c:pt>
                <c:pt idx="44">
                  <c:v>Palangos m. (27,4)</c:v>
                </c:pt>
                <c:pt idx="45">
                  <c:v>Mažeikių r. (27,7** )</c:v>
                </c:pt>
                <c:pt idx="46">
                  <c:v>Klaipėdos m. ir Neringos (28* )</c:v>
                </c:pt>
                <c:pt idx="47">
                  <c:v>Kazlų Rūdos ir Šakių r. (29,1** )</c:v>
                </c:pt>
                <c:pt idx="48">
                  <c:v>Varėnos r. (30,2)</c:v>
                </c:pt>
                <c:pt idx="49">
                  <c:v>Kretingos r. (31,5)</c:v>
                </c:pt>
                <c:pt idx="50">
                  <c:v>Šiaulių m. (33,3* )</c:v>
                </c:pt>
                <c:pt idx="51">
                  <c:v>Birštono ir Prienų r. (33,8* )</c:v>
                </c:pt>
                <c:pt idx="52">
                  <c:v>Ukmergės r. (33,9)</c:v>
                </c:pt>
                <c:pt idx="53">
                  <c:v>Raseinių r. (38,7** )</c:v>
                </c:pt>
                <c:pt idx="54">
                  <c:v>Klaipėdos r. (39,7)</c:v>
                </c:pt>
              </c:strCache>
            </c:strRef>
          </c:cat>
          <c:val>
            <c:numRef>
              <c:f>'diagramos rikiuota žv prie sk'!$L$2288:$L$2342</c:f>
              <c:numCache>
                <c:formatCode>General</c:formatCode>
                <c:ptCount val="55"/>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60</c:v>
                </c:pt>
                <c:pt idx="44">
                  <c:v>60</c:v>
                </c:pt>
                <c:pt idx="45">
                  <c:v>60</c:v>
                </c:pt>
                <c:pt idx="46">
                  <c:v>60</c:v>
                </c:pt>
                <c:pt idx="47">
                  <c:v>60</c:v>
                </c:pt>
                <c:pt idx="48">
                  <c:v>60</c:v>
                </c:pt>
                <c:pt idx="49">
                  <c:v>60</c:v>
                </c:pt>
                <c:pt idx="50">
                  <c:v>60</c:v>
                </c:pt>
                <c:pt idx="51">
                  <c:v>60</c:v>
                </c:pt>
                <c:pt idx="52">
                  <c:v>60</c:v>
                </c:pt>
                <c:pt idx="53">
                  <c:v>60</c:v>
                </c:pt>
                <c:pt idx="54">
                  <c:v>60</c:v>
                </c:pt>
              </c:numCache>
            </c:numRef>
          </c:val>
          <c:extLst>
            <c:ext xmlns:c16="http://schemas.microsoft.com/office/drawing/2014/chart" uri="{C3380CC4-5D6E-409C-BE32-E72D297353CC}">
              <c16:uniqueId val="{0000000A-A28A-5444-85E4-8AB094786E67}"/>
            </c:ext>
          </c:extLst>
        </c:ser>
        <c:ser>
          <c:idx val="2"/>
          <c:order val="2"/>
          <c:tx>
            <c:strRef>
              <c:f>'diagramos rikiuota žv prie sk'!$M$2287</c:f>
              <c:strCache>
                <c:ptCount val="1"/>
                <c:pt idx="0">
                  <c:v>Merginos</c:v>
                </c:pt>
              </c:strCache>
            </c:strRef>
          </c:tx>
          <c:spPr>
            <a:solidFill>
              <a:srgbClr val="C0504D">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'diagramos rikiuota žv prie sk'!$J$2288:$J$2342</c:f>
              <c:strCache>
                <c:ptCount val="55"/>
                <c:pt idx="0">
                  <c:v>Alytaus r. (7,4)</c:v>
                </c:pt>
                <c:pt idx="1">
                  <c:v>Kaišiadorių r. (11,1)</c:v>
                </c:pt>
                <c:pt idx="2">
                  <c:v>Kupiškio r. (11,5)</c:v>
                </c:pt>
                <c:pt idx="3">
                  <c:v>Joniškio r. (13,3)</c:v>
                </c:pt>
                <c:pt idx="4">
                  <c:v>Lazdijų r. (14)</c:v>
                </c:pt>
                <c:pt idx="5">
                  <c:v>Kalvarijos (14,8)</c:v>
                </c:pt>
                <c:pt idx="6">
                  <c:v>Rokiškio r. (15,6* )</c:v>
                </c:pt>
                <c:pt idx="7">
                  <c:v>Telšių r. (15,6* )</c:v>
                </c:pt>
                <c:pt idx="8">
                  <c:v>Utenos r. (15,7)</c:v>
                </c:pt>
                <c:pt idx="9">
                  <c:v>Vilkaviškio r. (15,8)</c:v>
                </c:pt>
                <c:pt idx="10">
                  <c:v>Švenčionių r. (16,1)</c:v>
                </c:pt>
                <c:pt idx="11">
                  <c:v>Jurbarko r. (16,1)</c:v>
                </c:pt>
                <c:pt idx="12">
                  <c:v>Skuodo r. (16,4)</c:v>
                </c:pt>
                <c:pt idx="13">
                  <c:v>Vilniaus r. (16,5* )</c:v>
                </c:pt>
                <c:pt idx="14">
                  <c:v>Anykščių r. (17,9)</c:v>
                </c:pt>
                <c:pt idx="15">
                  <c:v>Molėtų r. (18,2* )</c:v>
                </c:pt>
                <c:pt idx="16">
                  <c:v>Pagėgių ir Tauragės r. (18,2)</c:v>
                </c:pt>
                <c:pt idx="17">
                  <c:v>Druskininkų (18,6)</c:v>
                </c:pt>
                <c:pt idx="18">
                  <c:v>Vilniaus m. (18,9** )</c:v>
                </c:pt>
                <c:pt idx="19">
                  <c:v>Elektrėnų (19,4)</c:v>
                </c:pt>
                <c:pt idx="20">
                  <c:v>Kelmės r. (20,3)</c:v>
                </c:pt>
                <c:pt idx="21">
                  <c:v>Pakruojo r. (20,5* )</c:v>
                </c:pt>
                <c:pt idx="22">
                  <c:v>Šilalės r. (20,7)</c:v>
                </c:pt>
                <c:pt idx="23">
                  <c:v>Šilutės r. (21,1)</c:v>
                </c:pt>
                <c:pt idx="24">
                  <c:v>Biržų r. (21,6)</c:v>
                </c:pt>
                <c:pt idx="25">
                  <c:v>Širvintų r. (21,7* )</c:v>
                </c:pt>
                <c:pt idx="26">
                  <c:v>Alytaus m. (22)</c:v>
                </c:pt>
                <c:pt idx="27">
                  <c:v>Ignalinos r. (22,4** )</c:v>
                </c:pt>
                <c:pt idx="28">
                  <c:v>Panevėžio m. (22,5)</c:v>
                </c:pt>
                <c:pt idx="29">
                  <c:v>Jonavos r. (22,9** )</c:v>
                </c:pt>
                <c:pt idx="30">
                  <c:v>Marijampolės (23* )</c:v>
                </c:pt>
                <c:pt idx="31">
                  <c:v>Pasvalio r. (23,2)</c:v>
                </c:pt>
                <c:pt idx="32">
                  <c:v>Akmenės r. (23,2* )</c:v>
                </c:pt>
                <c:pt idx="33">
                  <c:v>Šiaulių r. (23,5** )</c:v>
                </c:pt>
                <c:pt idx="34">
                  <c:v>Kauno m. (24,9* )</c:v>
                </c:pt>
                <c:pt idx="35">
                  <c:v>Zarasų r. (25** )</c:v>
                </c:pt>
                <c:pt idx="36">
                  <c:v>Radviliškio r. (25,4)</c:v>
                </c:pt>
                <c:pt idx="37">
                  <c:v>Visagino (25,9)</c:v>
                </c:pt>
                <c:pt idx="38">
                  <c:v>Kėdainių r. (26,3** )</c:v>
                </c:pt>
                <c:pt idx="39">
                  <c:v>Panevėžio r. (26,3* )</c:v>
                </c:pt>
                <c:pt idx="40">
                  <c:v>Šalčininkų r. (26,6)</c:v>
                </c:pt>
                <c:pt idx="41">
                  <c:v>Trakų r. (26,6** )</c:v>
                </c:pt>
                <c:pt idx="42">
                  <c:v>Kauno r. (26,6* )</c:v>
                </c:pt>
                <c:pt idx="43">
                  <c:v>Plungės r. ir Rietavo (27,1* )</c:v>
                </c:pt>
                <c:pt idx="44">
                  <c:v>Palangos m. (27,4)</c:v>
                </c:pt>
                <c:pt idx="45">
                  <c:v>Mažeikių r. (27,7** )</c:v>
                </c:pt>
                <c:pt idx="46">
                  <c:v>Klaipėdos m. ir Neringos (28* )</c:v>
                </c:pt>
                <c:pt idx="47">
                  <c:v>Kazlų Rūdos ir Šakių r. (29,1** )</c:v>
                </c:pt>
                <c:pt idx="48">
                  <c:v>Varėnos r. (30,2)</c:v>
                </c:pt>
                <c:pt idx="49">
                  <c:v>Kretingos r. (31,5)</c:v>
                </c:pt>
                <c:pt idx="50">
                  <c:v>Šiaulių m. (33,3* )</c:v>
                </c:pt>
                <c:pt idx="51">
                  <c:v>Birštono ir Prienų r. (33,8* )</c:v>
                </c:pt>
                <c:pt idx="52">
                  <c:v>Ukmergės r. (33,9)</c:v>
                </c:pt>
                <c:pt idx="53">
                  <c:v>Raseinių r. (38,7** )</c:v>
                </c:pt>
                <c:pt idx="54">
                  <c:v>Klaipėdos r. (39,7)</c:v>
                </c:pt>
              </c:strCache>
            </c:strRef>
          </c:cat>
          <c:val>
            <c:numRef>
              <c:f>'diagramos rikiuota žv prie sk'!$M$2288:$M$2342</c:f>
              <c:numCache>
                <c:formatCode>###0.0</c:formatCode>
                <c:ptCount val="55"/>
                <c:pt idx="0">
                  <c:v>12.5</c:v>
                </c:pt>
                <c:pt idx="1">
                  <c:v>11.428571428571429</c:v>
                </c:pt>
                <c:pt idx="2">
                  <c:v>9.0909090909090917</c:v>
                </c:pt>
                <c:pt idx="3">
                  <c:v>17.948717948717949</c:v>
                </c:pt>
                <c:pt idx="4">
                  <c:v>21.739130434782609</c:v>
                </c:pt>
                <c:pt idx="5">
                  <c:v>17.857142857142858</c:v>
                </c:pt>
                <c:pt idx="6">
                  <c:v>25</c:v>
                </c:pt>
                <c:pt idx="7">
                  <c:v>27.27272727272727</c:v>
                </c:pt>
                <c:pt idx="8">
                  <c:v>24.242424242424242</c:v>
                </c:pt>
                <c:pt idx="9">
                  <c:v>8.695652173913043</c:v>
                </c:pt>
                <c:pt idx="10">
                  <c:v>26.086956521739129</c:v>
                </c:pt>
                <c:pt idx="11">
                  <c:v>20</c:v>
                </c:pt>
                <c:pt idx="12">
                  <c:v>19.230769230769234</c:v>
                </c:pt>
                <c:pt idx="13">
                  <c:v>24.242424242424242</c:v>
                </c:pt>
                <c:pt idx="14">
                  <c:v>25.806451612903224</c:v>
                </c:pt>
                <c:pt idx="15">
                  <c:v>35.294117647058826</c:v>
                </c:pt>
                <c:pt idx="16">
                  <c:v>22.916666666666664</c:v>
                </c:pt>
                <c:pt idx="17">
                  <c:v>26.47058823529412</c:v>
                </c:pt>
                <c:pt idx="18">
                  <c:v>26.267281105990779</c:v>
                </c:pt>
                <c:pt idx="19">
                  <c:v>26.47058823529412</c:v>
                </c:pt>
                <c:pt idx="20">
                  <c:v>23.333333333333332</c:v>
                </c:pt>
                <c:pt idx="21">
                  <c:v>29.268292682926827</c:v>
                </c:pt>
                <c:pt idx="22">
                  <c:v>29.166666666666668</c:v>
                </c:pt>
                <c:pt idx="23">
                  <c:v>26.190476190476193</c:v>
                </c:pt>
                <c:pt idx="24">
                  <c:v>23.809523809523807</c:v>
                </c:pt>
                <c:pt idx="25">
                  <c:v>32.352941176470587</c:v>
                </c:pt>
                <c:pt idx="26">
                  <c:v>23.913043478260871</c:v>
                </c:pt>
                <c:pt idx="27">
                  <c:v>38.70967741935484</c:v>
                </c:pt>
                <c:pt idx="28">
                  <c:v>25.641025641025639</c:v>
                </c:pt>
                <c:pt idx="29">
                  <c:v>33.333333333333329</c:v>
                </c:pt>
                <c:pt idx="30">
                  <c:v>32.692307692307693</c:v>
                </c:pt>
                <c:pt idx="31">
                  <c:v>25</c:v>
                </c:pt>
                <c:pt idx="32">
                  <c:v>38.461538461538467</c:v>
                </c:pt>
                <c:pt idx="33">
                  <c:v>41.17647058823529</c:v>
                </c:pt>
                <c:pt idx="34">
                  <c:v>30.687830687830687</c:v>
                </c:pt>
                <c:pt idx="35">
                  <c:v>45.161290322580641</c:v>
                </c:pt>
                <c:pt idx="36">
                  <c:v>34.615384615384613</c:v>
                </c:pt>
                <c:pt idx="37">
                  <c:v>30.555555555555557</c:v>
                </c:pt>
                <c:pt idx="38">
                  <c:v>39.130434782608695</c:v>
                </c:pt>
                <c:pt idx="39">
                  <c:v>40</c:v>
                </c:pt>
                <c:pt idx="40">
                  <c:v>36.111111111111107</c:v>
                </c:pt>
                <c:pt idx="41">
                  <c:v>40.54054054054054</c:v>
                </c:pt>
                <c:pt idx="42">
                  <c:v>36.170212765957451</c:v>
                </c:pt>
                <c:pt idx="43">
                  <c:v>36.734693877551024</c:v>
                </c:pt>
                <c:pt idx="44">
                  <c:v>29.268292682926827</c:v>
                </c:pt>
                <c:pt idx="45">
                  <c:v>45.945945945945951</c:v>
                </c:pt>
                <c:pt idx="46">
                  <c:v>35.869565217391305</c:v>
                </c:pt>
                <c:pt idx="47">
                  <c:v>41.509433962264154</c:v>
                </c:pt>
                <c:pt idx="48">
                  <c:v>37.931034482758619</c:v>
                </c:pt>
                <c:pt idx="49">
                  <c:v>38.095238095238095</c:v>
                </c:pt>
                <c:pt idx="50">
                  <c:v>42.857142857142854</c:v>
                </c:pt>
                <c:pt idx="51">
                  <c:v>45.714285714285715</c:v>
                </c:pt>
                <c:pt idx="52">
                  <c:v>43.243243243243242</c:v>
                </c:pt>
                <c:pt idx="53">
                  <c:v>56.25</c:v>
                </c:pt>
                <c:pt idx="54">
                  <c:v>50</c:v>
                </c:pt>
              </c:numCache>
            </c:numRef>
          </c:val>
          <c:extLst>
            <c:ext xmlns:c16="http://schemas.microsoft.com/office/drawing/2014/chart" uri="{C3380CC4-5D6E-409C-BE32-E72D297353CC}">
              <c16:uniqueId val="{0000000B-A28A-5444-85E4-8AB094786E67}"/>
            </c:ext>
          </c:extLst>
        </c:ser>
        <c:dLbls>
          <c:showLegendKey val="0"/>
          <c:showVal val="0"/>
          <c:showCatName val="0"/>
          <c:showSerName val="0"/>
          <c:showPercent val="0"/>
          <c:showBubbleSize val="0"/>
        </c:dLbls>
        <c:gapWidth val="43"/>
        <c:overlap val="100"/>
        <c:axId val="260258560"/>
        <c:axId val="260268160"/>
      </c:barChart>
      <c:catAx>
        <c:axId val="260258560"/>
        <c:scaling>
          <c:orientation val="minMax"/>
        </c:scaling>
        <c:delete val="1"/>
        <c:axPos val="l"/>
        <c:numFmt formatCode="General" sourceLinked="1"/>
        <c:majorTickMark val="none"/>
        <c:minorTickMark val="none"/>
        <c:tickLblPos val="nextTo"/>
        <c:crossAx val="260268160"/>
        <c:crosses val="autoZero"/>
        <c:auto val="1"/>
        <c:lblAlgn val="ctr"/>
        <c:lblOffset val="100"/>
        <c:noMultiLvlLbl val="0"/>
      </c:catAx>
      <c:valAx>
        <c:axId val="260268160"/>
        <c:scaling>
          <c:orientation val="minMax"/>
        </c:scaling>
        <c:delete val="1"/>
        <c:axPos val="b"/>
        <c:numFmt formatCode="0.0%;0.0%" sourceLinked="0"/>
        <c:majorTickMark val="none"/>
        <c:minorTickMark val="none"/>
        <c:tickLblPos val="nextTo"/>
        <c:crossAx val="260258560"/>
        <c:crosses val="autoZero"/>
        <c:crossBetween val="between"/>
      </c:valAx>
      <c:spPr>
        <a:noFill/>
        <a:ln>
          <a:noFill/>
        </a:ln>
        <a:effectLst/>
      </c:spPr>
    </c:plotArea>
    <c:legend>
      <c:legendPos val="r"/>
      <c:layout>
        <c:manualLayout>
          <c:xMode val="edge"/>
          <c:yMode val="edge"/>
          <c:x val="0.22497807950411933"/>
          <c:y val="0.94707843206578002"/>
          <c:w val="0.33226111111111112"/>
          <c:h val="2.930258282273650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52094387704647E-2"/>
          <c:y val="1.3705421588237397E-2"/>
          <c:w val="0.91845040959712776"/>
          <c:h val="0.84659080940999631"/>
        </c:manualLayout>
      </c:layout>
      <c:lineChart>
        <c:grouping val="standard"/>
        <c:varyColors val="0"/>
        <c:ser>
          <c:idx val="0"/>
          <c:order val="0"/>
          <c:tx>
            <c:strRef>
              <c:f>prieinamumas!$B$125</c:f>
              <c:strCache>
                <c:ptCount val="1"/>
                <c:pt idx="0">
                  <c:v>Vaikinai</c:v>
                </c:pt>
              </c:strCache>
            </c:strRef>
          </c:tx>
          <c:spPr>
            <a:ln w="28575" cap="rnd">
              <a:solidFill>
                <a:srgbClr val="73FEFF"/>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prieinamumas!$A$126:$A$131</c:f>
              <c:numCache>
                <c:formatCode>General</c:formatCode>
                <c:ptCount val="6"/>
                <c:pt idx="0">
                  <c:v>2003</c:v>
                </c:pt>
                <c:pt idx="1">
                  <c:v>2007</c:v>
                </c:pt>
                <c:pt idx="2">
                  <c:v>2011</c:v>
                </c:pt>
                <c:pt idx="3">
                  <c:v>2015</c:v>
                </c:pt>
                <c:pt idx="4">
                  <c:v>2019</c:v>
                </c:pt>
                <c:pt idx="5">
                  <c:v>2024</c:v>
                </c:pt>
              </c:numCache>
            </c:numRef>
          </c:cat>
          <c:val>
            <c:numRef>
              <c:f>prieinamumas!$B$126:$B$131</c:f>
              <c:numCache>
                <c:formatCode>0.0</c:formatCode>
                <c:ptCount val="6"/>
                <c:pt idx="0">
                  <c:v>22.939068100358423</c:v>
                </c:pt>
                <c:pt idx="1">
                  <c:v>27.171109200343942</c:v>
                </c:pt>
                <c:pt idx="2">
                  <c:v>25.73770491803279</c:v>
                </c:pt>
                <c:pt idx="3">
                  <c:v>18.822618125484119</c:v>
                </c:pt>
                <c:pt idx="4">
                  <c:v>27.280405405405407</c:v>
                </c:pt>
                <c:pt idx="5">
                  <c:v>15.3</c:v>
                </c:pt>
              </c:numCache>
            </c:numRef>
          </c:val>
          <c:smooth val="0"/>
          <c:extLst>
            <c:ext xmlns:c16="http://schemas.microsoft.com/office/drawing/2014/chart" uri="{C3380CC4-5D6E-409C-BE32-E72D297353CC}">
              <c16:uniqueId val="{00000000-EFC6-474D-85C3-EBB0166C9E46}"/>
            </c:ext>
          </c:extLst>
        </c:ser>
        <c:ser>
          <c:idx val="1"/>
          <c:order val="1"/>
          <c:tx>
            <c:strRef>
              <c:f>prieinamumas!$C$125</c:f>
              <c:strCache>
                <c:ptCount val="1"/>
                <c:pt idx="0">
                  <c:v>Merginos</c:v>
                </c:pt>
              </c:strCache>
            </c:strRef>
          </c:tx>
          <c:spPr>
            <a:ln w="28575" cap="rnd">
              <a:solidFill>
                <a:srgbClr val="FFB2F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prieinamumas!$A$126:$A$131</c:f>
              <c:numCache>
                <c:formatCode>General</c:formatCode>
                <c:ptCount val="6"/>
                <c:pt idx="0">
                  <c:v>2003</c:v>
                </c:pt>
                <c:pt idx="1">
                  <c:v>2007</c:v>
                </c:pt>
                <c:pt idx="2">
                  <c:v>2011</c:v>
                </c:pt>
                <c:pt idx="3">
                  <c:v>2015</c:v>
                </c:pt>
                <c:pt idx="4">
                  <c:v>2019</c:v>
                </c:pt>
                <c:pt idx="5">
                  <c:v>2024</c:v>
                </c:pt>
              </c:numCache>
            </c:numRef>
          </c:cat>
          <c:val>
            <c:numRef>
              <c:f>prieinamumas!$C$126:$C$131</c:f>
              <c:numCache>
                <c:formatCode>0.0</c:formatCode>
                <c:ptCount val="6"/>
                <c:pt idx="0">
                  <c:v>31.093439363817097</c:v>
                </c:pt>
                <c:pt idx="1">
                  <c:v>44.263628966639544</c:v>
                </c:pt>
                <c:pt idx="2">
                  <c:v>41.214574898785422</c:v>
                </c:pt>
                <c:pt idx="3">
                  <c:v>29.080824088748013</c:v>
                </c:pt>
                <c:pt idx="4">
                  <c:v>40.845070422535215</c:v>
                </c:pt>
                <c:pt idx="5">
                  <c:v>29.5</c:v>
                </c:pt>
              </c:numCache>
            </c:numRef>
          </c:val>
          <c:smooth val="0"/>
          <c:extLst>
            <c:ext xmlns:c16="http://schemas.microsoft.com/office/drawing/2014/chart" uri="{C3380CC4-5D6E-409C-BE32-E72D297353CC}">
              <c16:uniqueId val="{00000001-EFC6-474D-85C3-EBB0166C9E46}"/>
            </c:ext>
          </c:extLst>
        </c:ser>
        <c:ser>
          <c:idx val="2"/>
          <c:order val="2"/>
          <c:tx>
            <c:strRef>
              <c:f>prieinamumas!$D$125</c:f>
              <c:strCache>
                <c:ptCount val="1"/>
                <c:pt idx="0">
                  <c:v>Iš viso</c:v>
                </c:pt>
              </c:strCache>
            </c:strRef>
          </c:tx>
          <c:spPr>
            <a:ln w="28575" cap="rnd">
              <a:solidFill>
                <a:srgbClr val="00B050"/>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prieinamumas!$A$126:$A$131</c:f>
              <c:numCache>
                <c:formatCode>General</c:formatCode>
                <c:ptCount val="6"/>
                <c:pt idx="0">
                  <c:v>2003</c:v>
                </c:pt>
                <c:pt idx="1">
                  <c:v>2007</c:v>
                </c:pt>
                <c:pt idx="2">
                  <c:v>2011</c:v>
                </c:pt>
                <c:pt idx="3">
                  <c:v>2015</c:v>
                </c:pt>
                <c:pt idx="4">
                  <c:v>2019</c:v>
                </c:pt>
                <c:pt idx="5">
                  <c:v>2024</c:v>
                </c:pt>
              </c:numCache>
            </c:numRef>
          </c:cat>
          <c:val>
            <c:numRef>
              <c:f>prieinamumas!$D$126:$D$131</c:f>
              <c:numCache>
                <c:formatCode>0.0</c:formatCode>
                <c:ptCount val="6"/>
                <c:pt idx="0">
                  <c:v>27.019498607242337</c:v>
                </c:pt>
                <c:pt idx="1">
                  <c:v>35.953177257525084</c:v>
                </c:pt>
                <c:pt idx="2">
                  <c:v>33.523421588594701</c:v>
                </c:pt>
                <c:pt idx="3">
                  <c:v>23.893458676067372</c:v>
                </c:pt>
                <c:pt idx="4">
                  <c:v>34.127979924717692</c:v>
                </c:pt>
                <c:pt idx="5">
                  <c:v>22.3</c:v>
                </c:pt>
              </c:numCache>
            </c:numRef>
          </c:val>
          <c:smooth val="0"/>
          <c:extLst>
            <c:ext xmlns:c16="http://schemas.microsoft.com/office/drawing/2014/chart" uri="{C3380CC4-5D6E-409C-BE32-E72D297353CC}">
              <c16:uniqueId val="{00000002-EFC6-474D-85C3-EBB0166C9E46}"/>
            </c:ext>
          </c:extLst>
        </c:ser>
        <c:dLbls>
          <c:dLblPos val="t"/>
          <c:showLegendKey val="0"/>
          <c:showVal val="1"/>
          <c:showCatName val="0"/>
          <c:showSerName val="0"/>
          <c:showPercent val="0"/>
          <c:showBubbleSize val="0"/>
        </c:dLbls>
        <c:smooth val="0"/>
        <c:axId val="459191423"/>
        <c:axId val="459186431"/>
      </c:lineChart>
      <c:catAx>
        <c:axId val="459191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59186431"/>
        <c:crosses val="autoZero"/>
        <c:auto val="1"/>
        <c:lblAlgn val="ctr"/>
        <c:lblOffset val="100"/>
        <c:noMultiLvlLbl val="0"/>
      </c:catAx>
      <c:valAx>
        <c:axId val="4591864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59191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20C45-2482-4325-A28D-049D78A2A5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B840BE0-257A-4D66-BAE2-B02D036E26E3}">
      <dgm:prSet custT="1"/>
      <dgm:spPr>
        <a:solidFill>
          <a:schemeClr val="accent3">
            <a:lumMod val="50000"/>
          </a:schemeClr>
        </a:solidFill>
      </dgm:spPr>
      <dgm:t>
        <a:bodyPr/>
        <a:lstStyle/>
        <a:p>
          <a:pPr rtl="0"/>
          <a:r>
            <a:rPr lang="lt-LT" sz="1600" b="1" dirty="0"/>
            <a:t>1. </a:t>
          </a:r>
          <a:r>
            <a:rPr lang="lt-LT" sz="1600" b="1" baseline="0" dirty="0"/>
            <a:t>Informuotumo</a:t>
          </a:r>
          <a:r>
            <a:rPr lang="lt-LT" sz="1600" b="1" dirty="0"/>
            <a:t> didinimas</a:t>
          </a:r>
          <a:endParaRPr lang="en-US" sz="1600" dirty="0"/>
        </a:p>
      </dgm:t>
    </dgm:pt>
    <dgm:pt modelId="{4C409516-CC02-4124-9235-0B6E0E0A5F6C}" type="parTrans" cxnId="{C16DFCEB-5BAB-4E59-8C48-7ED2FF110C98}">
      <dgm:prSet/>
      <dgm:spPr/>
      <dgm:t>
        <a:bodyPr/>
        <a:lstStyle/>
        <a:p>
          <a:endParaRPr lang="en-US"/>
        </a:p>
      </dgm:t>
    </dgm:pt>
    <dgm:pt modelId="{EAE061F1-F762-4798-AB05-BA0B87B90477}" type="sibTrans" cxnId="{C16DFCEB-5BAB-4E59-8C48-7ED2FF110C98}">
      <dgm:prSet/>
      <dgm:spPr/>
      <dgm:t>
        <a:bodyPr/>
        <a:lstStyle/>
        <a:p>
          <a:endParaRPr lang="en-US"/>
        </a:p>
      </dgm:t>
    </dgm:pt>
    <dgm:pt modelId="{02637AE2-AEB0-4DD6-8BB3-8613FAEBA096}">
      <dgm:prSet custT="1"/>
      <dgm:spPr>
        <a:solidFill>
          <a:schemeClr val="accent3">
            <a:lumMod val="75000"/>
          </a:schemeClr>
        </a:solidFill>
      </dgm:spPr>
      <dgm:t>
        <a:bodyPr/>
        <a:lstStyle/>
        <a:p>
          <a:pPr rtl="0"/>
          <a:r>
            <a:rPr lang="lt-LT" sz="1400" b="1" dirty="0"/>
            <a:t>Tikslingos informavimo kampanijos</a:t>
          </a:r>
          <a:r>
            <a:rPr lang="lt-LT" sz="1400" dirty="0"/>
            <a:t> (TV, radijo, socialiniai tinklai, vietos laikraščiai), akcentuojant naudą ir realias istorijas.</a:t>
          </a:r>
          <a:endParaRPr lang="en-US" sz="1600" baseline="0" dirty="0"/>
        </a:p>
      </dgm:t>
    </dgm:pt>
    <dgm:pt modelId="{9F85C556-741B-45A3-9153-CAB67C818AB2}" type="parTrans" cxnId="{7E24B05D-C9A9-4855-8D0D-F641F00B25D6}">
      <dgm:prSet/>
      <dgm:spPr/>
      <dgm:t>
        <a:bodyPr/>
        <a:lstStyle/>
        <a:p>
          <a:endParaRPr lang="en-US"/>
        </a:p>
      </dgm:t>
    </dgm:pt>
    <dgm:pt modelId="{BCA0F015-0018-4D27-817B-E38963FE62DB}" type="sibTrans" cxnId="{7E24B05D-C9A9-4855-8D0D-F641F00B25D6}">
      <dgm:prSet/>
      <dgm:spPr/>
      <dgm:t>
        <a:bodyPr/>
        <a:lstStyle/>
        <a:p>
          <a:endParaRPr lang="en-US"/>
        </a:p>
      </dgm:t>
    </dgm:pt>
    <dgm:pt modelId="{4D5A3C26-DA6A-4440-B7C0-66862A9692B0}">
      <dgm:prSet/>
      <dgm:spPr>
        <a:solidFill>
          <a:schemeClr val="accent3">
            <a:lumMod val="75000"/>
          </a:schemeClr>
        </a:solidFill>
      </dgm:spPr>
      <dgm:t>
        <a:bodyPr/>
        <a:lstStyle/>
        <a:p>
          <a:pPr rtl="0"/>
          <a:r>
            <a:rPr lang="lt-LT" b="1" dirty="0"/>
            <a:t>Šeimos gydytojų aktyvesnis vaidmuo</a:t>
          </a:r>
          <a:r>
            <a:rPr lang="lt-LT" dirty="0"/>
            <a:t> – vizito metu jie galėtų priminti pacientui, ar šis pasinaudojo prevencine programa.</a:t>
          </a:r>
          <a:endParaRPr lang="en-US" dirty="0"/>
        </a:p>
      </dgm:t>
    </dgm:pt>
    <dgm:pt modelId="{572C4D76-F3F1-4E49-9886-53F00F3109EC}" type="parTrans" cxnId="{3D35E226-1806-4DD5-921A-573ECD0C0D9A}">
      <dgm:prSet/>
      <dgm:spPr/>
      <dgm:t>
        <a:bodyPr/>
        <a:lstStyle/>
        <a:p>
          <a:endParaRPr lang="en-US"/>
        </a:p>
      </dgm:t>
    </dgm:pt>
    <dgm:pt modelId="{681604B5-53B4-4E77-B00F-F391A8B332BC}" type="sibTrans" cxnId="{3D35E226-1806-4DD5-921A-573ECD0C0D9A}">
      <dgm:prSet/>
      <dgm:spPr/>
      <dgm:t>
        <a:bodyPr/>
        <a:lstStyle/>
        <a:p>
          <a:endParaRPr lang="en-US"/>
        </a:p>
      </dgm:t>
    </dgm:pt>
    <dgm:pt modelId="{9FB9BE76-899C-48FC-9AB9-C94A60001993}">
      <dgm:prSet/>
      <dgm:spPr>
        <a:solidFill>
          <a:schemeClr val="accent3">
            <a:lumMod val="75000"/>
          </a:schemeClr>
        </a:solidFill>
      </dgm:spPr>
      <dgm:t>
        <a:bodyPr/>
        <a:lstStyle/>
        <a:p>
          <a:pPr rtl="0"/>
          <a:r>
            <a:rPr lang="lt-LT" b="1" dirty="0"/>
            <a:t>Pozityvi komunikacija</a:t>
          </a:r>
          <a:r>
            <a:rPr lang="lt-LT" dirty="0"/>
            <a:t> – akcentuoti sveikatos išsaugojimą, o ne ligos baimę.</a:t>
          </a:r>
          <a:endParaRPr lang="en-US" dirty="0"/>
        </a:p>
      </dgm:t>
    </dgm:pt>
    <dgm:pt modelId="{4AD74910-9823-4E20-84FE-0065162ED783}" type="parTrans" cxnId="{56A54004-6FE4-44BF-BBA8-97AB72CFE8D4}">
      <dgm:prSet/>
      <dgm:spPr/>
      <dgm:t>
        <a:bodyPr/>
        <a:lstStyle/>
        <a:p>
          <a:endParaRPr lang="en-US"/>
        </a:p>
      </dgm:t>
    </dgm:pt>
    <dgm:pt modelId="{17FC4448-9573-4D3D-8BAB-B42485D5CF30}" type="sibTrans" cxnId="{56A54004-6FE4-44BF-BBA8-97AB72CFE8D4}">
      <dgm:prSet/>
      <dgm:spPr/>
      <dgm:t>
        <a:bodyPr/>
        <a:lstStyle/>
        <a:p>
          <a:endParaRPr lang="en-US"/>
        </a:p>
      </dgm:t>
    </dgm:pt>
    <dgm:pt modelId="{20DC047E-38E5-4DBB-A94E-302FB8C651CD}" type="pres">
      <dgm:prSet presAssocID="{71320C45-2482-4325-A28D-049D78A2A577}" presName="linear" presStyleCnt="0">
        <dgm:presLayoutVars>
          <dgm:animLvl val="lvl"/>
          <dgm:resizeHandles val="exact"/>
        </dgm:presLayoutVars>
      </dgm:prSet>
      <dgm:spPr/>
    </dgm:pt>
    <dgm:pt modelId="{ABE1C298-5E03-4FEC-970E-0D74D9FB53CB}" type="pres">
      <dgm:prSet presAssocID="{EB840BE0-257A-4D66-BAE2-B02D036E26E3}" presName="parentText" presStyleLbl="node1" presStyleIdx="0" presStyleCnt="4">
        <dgm:presLayoutVars>
          <dgm:chMax val="0"/>
          <dgm:bulletEnabled val="1"/>
        </dgm:presLayoutVars>
      </dgm:prSet>
      <dgm:spPr/>
    </dgm:pt>
    <dgm:pt modelId="{F4CC937E-8F71-464C-A2C3-2E5DC508DBA8}" type="pres">
      <dgm:prSet presAssocID="{EAE061F1-F762-4798-AB05-BA0B87B90477}" presName="spacer" presStyleCnt="0"/>
      <dgm:spPr/>
    </dgm:pt>
    <dgm:pt modelId="{3D716E6D-2068-4FFD-9B09-8DBE54ECE65B}" type="pres">
      <dgm:prSet presAssocID="{02637AE2-AEB0-4DD6-8BB3-8613FAEBA096}" presName="parentText" presStyleLbl="node1" presStyleIdx="1" presStyleCnt="4" custLinFactNeighborX="2024" custLinFactNeighborY="-55694">
        <dgm:presLayoutVars>
          <dgm:chMax val="0"/>
          <dgm:bulletEnabled val="1"/>
        </dgm:presLayoutVars>
      </dgm:prSet>
      <dgm:spPr/>
    </dgm:pt>
    <dgm:pt modelId="{6CDF4E78-3ABE-4E58-8DD3-57A0B00482A6}" type="pres">
      <dgm:prSet presAssocID="{BCA0F015-0018-4D27-817B-E38963FE62DB}" presName="spacer" presStyleCnt="0"/>
      <dgm:spPr/>
    </dgm:pt>
    <dgm:pt modelId="{249AADDE-BD98-47B5-AE5B-3BC04C0598E2}" type="pres">
      <dgm:prSet presAssocID="{4D5A3C26-DA6A-4440-B7C0-66862A9692B0}" presName="parentText" presStyleLbl="node1" presStyleIdx="2" presStyleCnt="4">
        <dgm:presLayoutVars>
          <dgm:chMax val="0"/>
          <dgm:bulletEnabled val="1"/>
        </dgm:presLayoutVars>
      </dgm:prSet>
      <dgm:spPr/>
    </dgm:pt>
    <dgm:pt modelId="{515BB9C7-9110-4A7C-9E52-D3A30A741D19}" type="pres">
      <dgm:prSet presAssocID="{681604B5-53B4-4E77-B00F-F391A8B332BC}" presName="spacer" presStyleCnt="0"/>
      <dgm:spPr/>
    </dgm:pt>
    <dgm:pt modelId="{C8F5CCF2-5178-409C-B326-9742F51EF614}" type="pres">
      <dgm:prSet presAssocID="{9FB9BE76-899C-48FC-9AB9-C94A60001993}" presName="parentText" presStyleLbl="node1" presStyleIdx="3" presStyleCnt="4">
        <dgm:presLayoutVars>
          <dgm:chMax val="0"/>
          <dgm:bulletEnabled val="1"/>
        </dgm:presLayoutVars>
      </dgm:prSet>
      <dgm:spPr/>
    </dgm:pt>
  </dgm:ptLst>
  <dgm:cxnLst>
    <dgm:cxn modelId="{56A54004-6FE4-44BF-BBA8-97AB72CFE8D4}" srcId="{71320C45-2482-4325-A28D-049D78A2A577}" destId="{9FB9BE76-899C-48FC-9AB9-C94A60001993}" srcOrd="3" destOrd="0" parTransId="{4AD74910-9823-4E20-84FE-0065162ED783}" sibTransId="{17FC4448-9573-4D3D-8BAB-B42485D5CF30}"/>
    <dgm:cxn modelId="{3D35E226-1806-4DD5-921A-573ECD0C0D9A}" srcId="{71320C45-2482-4325-A28D-049D78A2A577}" destId="{4D5A3C26-DA6A-4440-B7C0-66862A9692B0}" srcOrd="2" destOrd="0" parTransId="{572C4D76-F3F1-4E49-9886-53F00F3109EC}" sibTransId="{681604B5-53B4-4E77-B00F-F391A8B332BC}"/>
    <dgm:cxn modelId="{16A5C92E-CD1D-430B-978F-608E508E3CBC}" type="presOf" srcId="{EB840BE0-257A-4D66-BAE2-B02D036E26E3}" destId="{ABE1C298-5E03-4FEC-970E-0D74D9FB53CB}" srcOrd="0" destOrd="0" presId="urn:microsoft.com/office/officeart/2005/8/layout/vList2"/>
    <dgm:cxn modelId="{7E24B05D-C9A9-4855-8D0D-F641F00B25D6}" srcId="{71320C45-2482-4325-A28D-049D78A2A577}" destId="{02637AE2-AEB0-4DD6-8BB3-8613FAEBA096}" srcOrd="1" destOrd="0" parTransId="{9F85C556-741B-45A3-9153-CAB67C818AB2}" sibTransId="{BCA0F015-0018-4D27-817B-E38963FE62DB}"/>
    <dgm:cxn modelId="{D3F4987B-2A01-43EF-8215-C07A5797EC70}" type="presOf" srcId="{9FB9BE76-899C-48FC-9AB9-C94A60001993}" destId="{C8F5CCF2-5178-409C-B326-9742F51EF614}" srcOrd="0" destOrd="0" presId="urn:microsoft.com/office/officeart/2005/8/layout/vList2"/>
    <dgm:cxn modelId="{07D81799-72B5-42B1-AFF8-6CCA5CB9FABD}" type="presOf" srcId="{71320C45-2482-4325-A28D-049D78A2A577}" destId="{20DC047E-38E5-4DBB-A94E-302FB8C651CD}" srcOrd="0" destOrd="0" presId="urn:microsoft.com/office/officeart/2005/8/layout/vList2"/>
    <dgm:cxn modelId="{F936D7BF-8879-4421-84DF-FC9B21994026}" type="presOf" srcId="{4D5A3C26-DA6A-4440-B7C0-66862A9692B0}" destId="{249AADDE-BD98-47B5-AE5B-3BC04C0598E2}" srcOrd="0" destOrd="0" presId="urn:microsoft.com/office/officeart/2005/8/layout/vList2"/>
    <dgm:cxn modelId="{F82C8DEB-7B80-410D-A085-4E95DB957F98}" type="presOf" srcId="{02637AE2-AEB0-4DD6-8BB3-8613FAEBA096}" destId="{3D716E6D-2068-4FFD-9B09-8DBE54ECE65B}" srcOrd="0" destOrd="0" presId="urn:microsoft.com/office/officeart/2005/8/layout/vList2"/>
    <dgm:cxn modelId="{C16DFCEB-5BAB-4E59-8C48-7ED2FF110C98}" srcId="{71320C45-2482-4325-A28D-049D78A2A577}" destId="{EB840BE0-257A-4D66-BAE2-B02D036E26E3}" srcOrd="0" destOrd="0" parTransId="{4C409516-CC02-4124-9235-0B6E0E0A5F6C}" sibTransId="{EAE061F1-F762-4798-AB05-BA0B87B90477}"/>
    <dgm:cxn modelId="{F2A3C10E-915E-437B-8D98-3D13A364CDEE}" type="presParOf" srcId="{20DC047E-38E5-4DBB-A94E-302FB8C651CD}" destId="{ABE1C298-5E03-4FEC-970E-0D74D9FB53CB}" srcOrd="0" destOrd="0" presId="urn:microsoft.com/office/officeart/2005/8/layout/vList2"/>
    <dgm:cxn modelId="{06BB5BDB-0D0B-409F-A82D-9836A986DBBE}" type="presParOf" srcId="{20DC047E-38E5-4DBB-A94E-302FB8C651CD}" destId="{F4CC937E-8F71-464C-A2C3-2E5DC508DBA8}" srcOrd="1" destOrd="0" presId="urn:microsoft.com/office/officeart/2005/8/layout/vList2"/>
    <dgm:cxn modelId="{223712D9-5C70-4B47-9706-E8C02D897822}" type="presParOf" srcId="{20DC047E-38E5-4DBB-A94E-302FB8C651CD}" destId="{3D716E6D-2068-4FFD-9B09-8DBE54ECE65B}" srcOrd="2" destOrd="0" presId="urn:microsoft.com/office/officeart/2005/8/layout/vList2"/>
    <dgm:cxn modelId="{BEB488FA-CC40-40DE-B265-3ECD1FDBB141}" type="presParOf" srcId="{20DC047E-38E5-4DBB-A94E-302FB8C651CD}" destId="{6CDF4E78-3ABE-4E58-8DD3-57A0B00482A6}" srcOrd="3" destOrd="0" presId="urn:microsoft.com/office/officeart/2005/8/layout/vList2"/>
    <dgm:cxn modelId="{2BB7CBD1-48CB-4BBB-B1F9-6933417C71AF}" type="presParOf" srcId="{20DC047E-38E5-4DBB-A94E-302FB8C651CD}" destId="{249AADDE-BD98-47B5-AE5B-3BC04C0598E2}" srcOrd="4" destOrd="0" presId="urn:microsoft.com/office/officeart/2005/8/layout/vList2"/>
    <dgm:cxn modelId="{D3038BC5-8946-4EC3-9661-E3776B0D252E}" type="presParOf" srcId="{20DC047E-38E5-4DBB-A94E-302FB8C651CD}" destId="{515BB9C7-9110-4A7C-9E52-D3A30A741D19}" srcOrd="5" destOrd="0" presId="urn:microsoft.com/office/officeart/2005/8/layout/vList2"/>
    <dgm:cxn modelId="{0B7C6761-6B4B-4F67-97CB-50322BAF7768}" type="presParOf" srcId="{20DC047E-38E5-4DBB-A94E-302FB8C651CD}" destId="{C8F5CCF2-5178-409C-B326-9742F51EF61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70AD2-CD94-43EA-AC0E-04D65FB26A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29E5148-E43F-4260-8FBF-DD113E8EC960}">
      <dgm:prSet/>
      <dgm:spPr/>
      <dgm:t>
        <a:bodyPr/>
        <a:lstStyle/>
        <a:p>
          <a:r>
            <a:rPr lang="en-US" b="1" dirty="0"/>
            <a:t>2. </a:t>
          </a:r>
          <a:r>
            <a:rPr lang="en-US" b="1" dirty="0" err="1"/>
            <a:t>Prieinamumo</a:t>
          </a:r>
          <a:r>
            <a:rPr lang="en-US" b="1" dirty="0"/>
            <a:t> </a:t>
          </a:r>
          <a:r>
            <a:rPr lang="en-US" b="1" dirty="0" err="1"/>
            <a:t>gerinimas</a:t>
          </a:r>
          <a:endParaRPr lang="en-US" b="1" dirty="0"/>
        </a:p>
      </dgm:t>
    </dgm:pt>
    <dgm:pt modelId="{303562D2-D645-44CD-838A-B2B94D3BE997}" type="parTrans" cxnId="{CC2B0E3F-67B4-4CB6-A276-08D478AF4119}">
      <dgm:prSet/>
      <dgm:spPr/>
      <dgm:t>
        <a:bodyPr/>
        <a:lstStyle/>
        <a:p>
          <a:endParaRPr lang="en-US"/>
        </a:p>
      </dgm:t>
    </dgm:pt>
    <dgm:pt modelId="{E14D350E-FEF4-416A-A7A1-16835594D264}" type="sibTrans" cxnId="{CC2B0E3F-67B4-4CB6-A276-08D478AF4119}">
      <dgm:prSet/>
      <dgm:spPr/>
      <dgm:t>
        <a:bodyPr/>
        <a:lstStyle/>
        <a:p>
          <a:endParaRPr lang="en-US"/>
        </a:p>
      </dgm:t>
    </dgm:pt>
    <dgm:pt modelId="{161FA017-CC10-4B57-9F77-3F958ABB7500}">
      <dgm:prSet/>
      <dgm:spPr/>
      <dgm:t>
        <a:bodyPr/>
        <a:lstStyle/>
        <a:p>
          <a:r>
            <a:rPr lang="lt-LT" b="1" dirty="0"/>
            <a:t>Išplėsti mobilių patikros punktų tinklą</a:t>
          </a:r>
          <a:r>
            <a:rPr lang="lt-LT" dirty="0"/>
            <a:t> (pvz., </a:t>
          </a:r>
          <a:r>
            <a:rPr lang="lt-LT" dirty="0" err="1"/>
            <a:t>mamografijos</a:t>
          </a:r>
          <a:r>
            <a:rPr lang="lt-LT" dirty="0"/>
            <a:t> autobusai regionuose).</a:t>
          </a:r>
        </a:p>
      </dgm:t>
    </dgm:pt>
    <dgm:pt modelId="{4B2376CB-3C32-42FB-9B1B-C3A43CB33AE7}" type="parTrans" cxnId="{2135882F-9712-4DF7-951A-842A922F1D31}">
      <dgm:prSet/>
      <dgm:spPr/>
      <dgm:t>
        <a:bodyPr/>
        <a:lstStyle/>
        <a:p>
          <a:endParaRPr lang="en-US"/>
        </a:p>
      </dgm:t>
    </dgm:pt>
    <dgm:pt modelId="{6DC45AD2-47CA-4DC0-BD5A-0AF628C7082A}" type="sibTrans" cxnId="{2135882F-9712-4DF7-951A-842A922F1D31}">
      <dgm:prSet/>
      <dgm:spPr/>
      <dgm:t>
        <a:bodyPr/>
        <a:lstStyle/>
        <a:p>
          <a:endParaRPr lang="en-US"/>
        </a:p>
      </dgm:t>
    </dgm:pt>
    <dgm:pt modelId="{BA88DF30-6DAE-46E3-88FA-4ABB282E20AC}">
      <dgm:prSet/>
      <dgm:spPr/>
      <dgm:t>
        <a:bodyPr/>
        <a:lstStyle/>
        <a:p>
          <a:r>
            <a:rPr lang="lt-LT" b="1"/>
            <a:t>Sutrumpinti laukimo laiką</a:t>
          </a:r>
          <a:r>
            <a:rPr lang="lt-LT"/>
            <a:t> – daugiau resursų tyrimams ir personalui.</a:t>
          </a:r>
        </a:p>
      </dgm:t>
    </dgm:pt>
    <dgm:pt modelId="{4E9082E0-98BC-40D2-807D-315AFB0E2279}" type="parTrans" cxnId="{CDBCCE9F-E4D6-44F3-8127-3F8B816A27CF}">
      <dgm:prSet/>
      <dgm:spPr/>
      <dgm:t>
        <a:bodyPr/>
        <a:lstStyle/>
        <a:p>
          <a:endParaRPr lang="en-US"/>
        </a:p>
      </dgm:t>
    </dgm:pt>
    <dgm:pt modelId="{5B472A7D-CF47-42E5-9C64-C1C96651EA5E}" type="sibTrans" cxnId="{CDBCCE9F-E4D6-44F3-8127-3F8B816A27CF}">
      <dgm:prSet/>
      <dgm:spPr/>
      <dgm:t>
        <a:bodyPr/>
        <a:lstStyle/>
        <a:p>
          <a:endParaRPr lang="en-US"/>
        </a:p>
      </dgm:t>
    </dgm:pt>
    <dgm:pt modelId="{6DDA452A-7460-4166-9720-1F9B532EC47E}">
      <dgm:prSet/>
      <dgm:spPr/>
      <dgm:t>
        <a:bodyPr/>
        <a:lstStyle/>
        <a:p>
          <a:r>
            <a:rPr lang="lt-LT" b="1"/>
            <a:t>Lankstesnis darbo laikas</a:t>
          </a:r>
          <a:r>
            <a:rPr lang="lt-LT"/>
            <a:t> – tyrimai ir vakare ar savaitgalį, kad dirbantys asmenys galėtų lengviau atvykti.</a:t>
          </a:r>
        </a:p>
      </dgm:t>
    </dgm:pt>
    <dgm:pt modelId="{6D112297-C290-451F-BD20-94324E1A53FB}" type="parTrans" cxnId="{CF9FAEF0-8FF1-4019-A53E-B27026F5D19B}">
      <dgm:prSet/>
      <dgm:spPr/>
      <dgm:t>
        <a:bodyPr/>
        <a:lstStyle/>
        <a:p>
          <a:endParaRPr lang="en-US"/>
        </a:p>
      </dgm:t>
    </dgm:pt>
    <dgm:pt modelId="{6C1354BB-795D-463F-A51F-DE7EC6FDFC19}" type="sibTrans" cxnId="{CF9FAEF0-8FF1-4019-A53E-B27026F5D19B}">
      <dgm:prSet/>
      <dgm:spPr/>
      <dgm:t>
        <a:bodyPr/>
        <a:lstStyle/>
        <a:p>
          <a:endParaRPr lang="en-US"/>
        </a:p>
      </dgm:t>
    </dgm:pt>
    <dgm:pt modelId="{823A7B9C-1ADE-4CEF-B4C4-8932B1EB68C8}" type="pres">
      <dgm:prSet presAssocID="{83270AD2-CD94-43EA-AC0E-04D65FB26A4A}" presName="linear" presStyleCnt="0">
        <dgm:presLayoutVars>
          <dgm:animLvl val="lvl"/>
          <dgm:resizeHandles val="exact"/>
        </dgm:presLayoutVars>
      </dgm:prSet>
      <dgm:spPr/>
    </dgm:pt>
    <dgm:pt modelId="{6BBD48E5-5853-49C7-929B-263A2CEDF5AF}" type="pres">
      <dgm:prSet presAssocID="{A29E5148-E43F-4260-8FBF-DD113E8EC960}" presName="parentText" presStyleLbl="node1" presStyleIdx="0" presStyleCnt="4" custLinFactNeighborX="-283" custLinFactNeighborY="-82661">
        <dgm:presLayoutVars>
          <dgm:chMax val="0"/>
          <dgm:bulletEnabled val="1"/>
        </dgm:presLayoutVars>
      </dgm:prSet>
      <dgm:spPr/>
    </dgm:pt>
    <dgm:pt modelId="{3C0BDFD8-5744-452D-ABC1-B00E5DA24209}" type="pres">
      <dgm:prSet presAssocID="{E14D350E-FEF4-416A-A7A1-16835594D264}" presName="spacer" presStyleCnt="0"/>
      <dgm:spPr/>
    </dgm:pt>
    <dgm:pt modelId="{0DFF03A5-D23D-4A47-854F-1C6964E1AAB2}" type="pres">
      <dgm:prSet presAssocID="{161FA017-CC10-4B57-9F77-3F958ABB7500}" presName="parentText" presStyleLbl="node1" presStyleIdx="1" presStyleCnt="4">
        <dgm:presLayoutVars>
          <dgm:chMax val="0"/>
          <dgm:bulletEnabled val="1"/>
        </dgm:presLayoutVars>
      </dgm:prSet>
      <dgm:spPr/>
    </dgm:pt>
    <dgm:pt modelId="{70662D10-2D1E-4F59-97D8-1521A5F7B057}" type="pres">
      <dgm:prSet presAssocID="{6DC45AD2-47CA-4DC0-BD5A-0AF628C7082A}" presName="spacer" presStyleCnt="0"/>
      <dgm:spPr/>
    </dgm:pt>
    <dgm:pt modelId="{256A8D2A-747A-49DC-B1BA-419740417C70}" type="pres">
      <dgm:prSet presAssocID="{BA88DF30-6DAE-46E3-88FA-4ABB282E20AC}" presName="parentText" presStyleLbl="node1" presStyleIdx="2" presStyleCnt="4">
        <dgm:presLayoutVars>
          <dgm:chMax val="0"/>
          <dgm:bulletEnabled val="1"/>
        </dgm:presLayoutVars>
      </dgm:prSet>
      <dgm:spPr/>
    </dgm:pt>
    <dgm:pt modelId="{E338FF67-839B-4B5F-8995-3092795019B7}" type="pres">
      <dgm:prSet presAssocID="{5B472A7D-CF47-42E5-9C64-C1C96651EA5E}" presName="spacer" presStyleCnt="0"/>
      <dgm:spPr/>
    </dgm:pt>
    <dgm:pt modelId="{A785E95B-B525-4DAB-B2EB-A76B2C37F39A}" type="pres">
      <dgm:prSet presAssocID="{6DDA452A-7460-4166-9720-1F9B532EC47E}" presName="parentText" presStyleLbl="node1" presStyleIdx="3" presStyleCnt="4">
        <dgm:presLayoutVars>
          <dgm:chMax val="0"/>
          <dgm:bulletEnabled val="1"/>
        </dgm:presLayoutVars>
      </dgm:prSet>
      <dgm:spPr/>
    </dgm:pt>
  </dgm:ptLst>
  <dgm:cxnLst>
    <dgm:cxn modelId="{2135882F-9712-4DF7-951A-842A922F1D31}" srcId="{83270AD2-CD94-43EA-AC0E-04D65FB26A4A}" destId="{161FA017-CC10-4B57-9F77-3F958ABB7500}" srcOrd="1" destOrd="0" parTransId="{4B2376CB-3C32-42FB-9B1B-C3A43CB33AE7}" sibTransId="{6DC45AD2-47CA-4DC0-BD5A-0AF628C7082A}"/>
    <dgm:cxn modelId="{CC2B0E3F-67B4-4CB6-A276-08D478AF4119}" srcId="{83270AD2-CD94-43EA-AC0E-04D65FB26A4A}" destId="{A29E5148-E43F-4260-8FBF-DD113E8EC960}" srcOrd="0" destOrd="0" parTransId="{303562D2-D645-44CD-838A-B2B94D3BE997}" sibTransId="{E14D350E-FEF4-416A-A7A1-16835594D264}"/>
    <dgm:cxn modelId="{EC87C863-7E7A-4BBF-8801-9468092763B5}" type="presOf" srcId="{161FA017-CC10-4B57-9F77-3F958ABB7500}" destId="{0DFF03A5-D23D-4A47-854F-1C6964E1AAB2}" srcOrd="0" destOrd="0" presId="urn:microsoft.com/office/officeart/2005/8/layout/vList2"/>
    <dgm:cxn modelId="{3C33C858-F05A-4AD5-B27D-AF3DCDABB937}" type="presOf" srcId="{83270AD2-CD94-43EA-AC0E-04D65FB26A4A}" destId="{823A7B9C-1ADE-4CEF-B4C4-8932B1EB68C8}" srcOrd="0" destOrd="0" presId="urn:microsoft.com/office/officeart/2005/8/layout/vList2"/>
    <dgm:cxn modelId="{CDBCCE9F-E4D6-44F3-8127-3F8B816A27CF}" srcId="{83270AD2-CD94-43EA-AC0E-04D65FB26A4A}" destId="{BA88DF30-6DAE-46E3-88FA-4ABB282E20AC}" srcOrd="2" destOrd="0" parTransId="{4E9082E0-98BC-40D2-807D-315AFB0E2279}" sibTransId="{5B472A7D-CF47-42E5-9C64-C1C96651EA5E}"/>
    <dgm:cxn modelId="{8312C4AD-7E11-44CF-B8AD-314877623BE5}" type="presOf" srcId="{A29E5148-E43F-4260-8FBF-DD113E8EC960}" destId="{6BBD48E5-5853-49C7-929B-263A2CEDF5AF}" srcOrd="0" destOrd="0" presId="urn:microsoft.com/office/officeart/2005/8/layout/vList2"/>
    <dgm:cxn modelId="{E4C589D6-EE25-46BB-B7C7-D62515831295}" type="presOf" srcId="{BA88DF30-6DAE-46E3-88FA-4ABB282E20AC}" destId="{256A8D2A-747A-49DC-B1BA-419740417C70}" srcOrd="0" destOrd="0" presId="urn:microsoft.com/office/officeart/2005/8/layout/vList2"/>
    <dgm:cxn modelId="{CF9FAEF0-8FF1-4019-A53E-B27026F5D19B}" srcId="{83270AD2-CD94-43EA-AC0E-04D65FB26A4A}" destId="{6DDA452A-7460-4166-9720-1F9B532EC47E}" srcOrd="3" destOrd="0" parTransId="{6D112297-C290-451F-BD20-94324E1A53FB}" sibTransId="{6C1354BB-795D-463F-A51F-DE7EC6FDFC19}"/>
    <dgm:cxn modelId="{2B5DA1F4-A3A3-4784-AD70-9759EC43E6B4}" type="presOf" srcId="{6DDA452A-7460-4166-9720-1F9B532EC47E}" destId="{A785E95B-B525-4DAB-B2EB-A76B2C37F39A}" srcOrd="0" destOrd="0" presId="urn:microsoft.com/office/officeart/2005/8/layout/vList2"/>
    <dgm:cxn modelId="{643B59E9-D850-44BD-AD90-D2B3425D676A}" type="presParOf" srcId="{823A7B9C-1ADE-4CEF-B4C4-8932B1EB68C8}" destId="{6BBD48E5-5853-49C7-929B-263A2CEDF5AF}" srcOrd="0" destOrd="0" presId="urn:microsoft.com/office/officeart/2005/8/layout/vList2"/>
    <dgm:cxn modelId="{5BF3CF17-F3A9-4542-9F8B-DCAC3EB3C112}" type="presParOf" srcId="{823A7B9C-1ADE-4CEF-B4C4-8932B1EB68C8}" destId="{3C0BDFD8-5744-452D-ABC1-B00E5DA24209}" srcOrd="1" destOrd="0" presId="urn:microsoft.com/office/officeart/2005/8/layout/vList2"/>
    <dgm:cxn modelId="{2603E69E-3CF9-4DCA-A027-4DAEDE388550}" type="presParOf" srcId="{823A7B9C-1ADE-4CEF-B4C4-8932B1EB68C8}" destId="{0DFF03A5-D23D-4A47-854F-1C6964E1AAB2}" srcOrd="2" destOrd="0" presId="urn:microsoft.com/office/officeart/2005/8/layout/vList2"/>
    <dgm:cxn modelId="{53960D2A-7CF9-45C1-89EF-CC6C68BCDC57}" type="presParOf" srcId="{823A7B9C-1ADE-4CEF-B4C4-8932B1EB68C8}" destId="{70662D10-2D1E-4F59-97D8-1521A5F7B057}" srcOrd="3" destOrd="0" presId="urn:microsoft.com/office/officeart/2005/8/layout/vList2"/>
    <dgm:cxn modelId="{E97DF543-EB43-44B7-A8B8-890DE0FD017A}" type="presParOf" srcId="{823A7B9C-1ADE-4CEF-B4C4-8932B1EB68C8}" destId="{256A8D2A-747A-49DC-B1BA-419740417C70}" srcOrd="4" destOrd="0" presId="urn:microsoft.com/office/officeart/2005/8/layout/vList2"/>
    <dgm:cxn modelId="{1894683B-BF7C-4368-BC50-FBE27847C67F}" type="presParOf" srcId="{823A7B9C-1ADE-4CEF-B4C4-8932B1EB68C8}" destId="{E338FF67-839B-4B5F-8995-3092795019B7}" srcOrd="5" destOrd="0" presId="urn:microsoft.com/office/officeart/2005/8/layout/vList2"/>
    <dgm:cxn modelId="{F87A6E83-8D94-480D-92BF-BC2CDC545FE0}" type="presParOf" srcId="{823A7B9C-1ADE-4CEF-B4C4-8932B1EB68C8}" destId="{A785E95B-B525-4DAB-B2EB-A76B2C37F39A}"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8E5EA4-8A29-4D04-BD18-417B593964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FC3CE1-5C27-4C7B-BB02-5957E0CB6178}">
      <dgm:prSet custT="1"/>
      <dgm:spPr>
        <a:solidFill>
          <a:srgbClr val="E329B2"/>
        </a:solidFill>
      </dgm:spPr>
      <dgm:t>
        <a:bodyPr/>
        <a:lstStyle/>
        <a:p>
          <a:pPr rtl="0"/>
          <a:r>
            <a:rPr lang="lt-LT" sz="1400" b="1" dirty="0"/>
            <a:t>3. Skaitmeninių sprendimų </a:t>
          </a:r>
          <a:r>
            <a:rPr lang="lt-LT" sz="1600" b="1" dirty="0"/>
            <a:t>taikymas</a:t>
          </a:r>
          <a:endParaRPr lang="en-US" sz="1600" dirty="0"/>
        </a:p>
      </dgm:t>
    </dgm:pt>
    <dgm:pt modelId="{31165D06-9B44-4B98-98A6-6A84DDF5064D}" type="parTrans" cxnId="{1EB7A1DD-8C83-4F0F-AE01-89CAA641B3D6}">
      <dgm:prSet/>
      <dgm:spPr/>
      <dgm:t>
        <a:bodyPr/>
        <a:lstStyle/>
        <a:p>
          <a:endParaRPr lang="en-US"/>
        </a:p>
      </dgm:t>
    </dgm:pt>
    <dgm:pt modelId="{4B90E5C0-FD2E-432D-B186-7C9D3FBCA89B}" type="sibTrans" cxnId="{1EB7A1DD-8C83-4F0F-AE01-89CAA641B3D6}">
      <dgm:prSet/>
      <dgm:spPr/>
      <dgm:t>
        <a:bodyPr/>
        <a:lstStyle/>
        <a:p>
          <a:endParaRPr lang="en-US"/>
        </a:p>
      </dgm:t>
    </dgm:pt>
    <dgm:pt modelId="{8AE79444-F96C-4A09-8AAD-9E61575A54F1}">
      <dgm:prSet/>
      <dgm:spPr/>
      <dgm:t>
        <a:bodyPr/>
        <a:lstStyle/>
        <a:p>
          <a:pPr rtl="0"/>
          <a:r>
            <a:rPr lang="lt-LT" b="1" dirty="0"/>
            <a:t>Automatiniai priminimai SMS ar el. paštu</a:t>
          </a:r>
          <a:r>
            <a:rPr lang="lt-LT" dirty="0"/>
            <a:t> (pvz., „Jums priklauso nemokama vėžio prevencijos programa, registruokitės“).</a:t>
          </a:r>
          <a:endParaRPr lang="en-US" dirty="0"/>
        </a:p>
      </dgm:t>
    </dgm:pt>
    <dgm:pt modelId="{68E9E630-B5CC-4368-87B0-0076BC0B508D}" type="parTrans" cxnId="{BD6F99B2-65E1-4CAB-A91B-EE7BA3BA1277}">
      <dgm:prSet/>
      <dgm:spPr/>
      <dgm:t>
        <a:bodyPr/>
        <a:lstStyle/>
        <a:p>
          <a:endParaRPr lang="en-US"/>
        </a:p>
      </dgm:t>
    </dgm:pt>
    <dgm:pt modelId="{7FD8811A-10EB-4ACE-93EA-0192C69D092F}" type="sibTrans" cxnId="{BD6F99B2-65E1-4CAB-A91B-EE7BA3BA1277}">
      <dgm:prSet/>
      <dgm:spPr/>
      <dgm:t>
        <a:bodyPr/>
        <a:lstStyle/>
        <a:p>
          <a:endParaRPr lang="en-US"/>
        </a:p>
      </dgm:t>
    </dgm:pt>
    <dgm:pt modelId="{48CB2A06-A903-4C57-9FFE-285914BE4C2C}">
      <dgm:prSet/>
      <dgm:spPr/>
      <dgm:t>
        <a:bodyPr/>
        <a:lstStyle/>
        <a:p>
          <a:pPr rtl="0"/>
          <a:r>
            <a:rPr lang="lt-LT" b="1" dirty="0"/>
            <a:t>E. sveikatos portalo patobulinimai</a:t>
          </a:r>
          <a:r>
            <a:rPr lang="lt-LT" dirty="0"/>
            <a:t> – aiškiai matyti, kokios programos žmogui priklauso, ir galimybė greitai užsiregistruoti.</a:t>
          </a:r>
          <a:endParaRPr lang="en-US" dirty="0"/>
        </a:p>
      </dgm:t>
    </dgm:pt>
    <dgm:pt modelId="{A743EE4D-5529-4D47-AE0F-BE0B0CE21B9C}" type="parTrans" cxnId="{DA4ED76C-2637-4373-811D-747E5134C986}">
      <dgm:prSet/>
      <dgm:spPr/>
      <dgm:t>
        <a:bodyPr/>
        <a:lstStyle/>
        <a:p>
          <a:endParaRPr lang="en-US"/>
        </a:p>
      </dgm:t>
    </dgm:pt>
    <dgm:pt modelId="{5190D926-3EE2-43FB-BC86-1DA30ED6C5E0}" type="sibTrans" cxnId="{DA4ED76C-2637-4373-811D-747E5134C986}">
      <dgm:prSet/>
      <dgm:spPr/>
      <dgm:t>
        <a:bodyPr/>
        <a:lstStyle/>
        <a:p>
          <a:endParaRPr lang="en-US"/>
        </a:p>
      </dgm:t>
    </dgm:pt>
    <dgm:pt modelId="{8A0B84DE-AA0E-482A-A9BC-451B44E4CF59}">
      <dgm:prSet/>
      <dgm:spPr>
        <a:solidFill>
          <a:srgbClr val="E329B2"/>
        </a:solidFill>
      </dgm:spPr>
      <dgm:t>
        <a:bodyPr/>
        <a:lstStyle/>
        <a:p>
          <a:pPr rtl="0"/>
          <a:r>
            <a:rPr lang="lt-LT" b="1" dirty="0"/>
            <a:t>Integracija su mobiliosiomis programėlėmis</a:t>
          </a:r>
          <a:r>
            <a:rPr lang="lt-LT" dirty="0"/>
            <a:t> (pvz., sveikatos sekimo </a:t>
          </a:r>
          <a:r>
            <a:rPr lang="lt-LT" dirty="0" err="1"/>
            <a:t>apps</a:t>
          </a:r>
          <a:r>
            <a:rPr lang="lt-LT" dirty="0"/>
            <a:t>).</a:t>
          </a:r>
          <a:endParaRPr lang="en-US" dirty="0"/>
        </a:p>
      </dgm:t>
    </dgm:pt>
    <dgm:pt modelId="{5C78445B-7C6F-41C1-9043-87F6B52D4809}" type="parTrans" cxnId="{B0232526-2F23-4245-9D75-99BFFC3B5026}">
      <dgm:prSet/>
      <dgm:spPr/>
      <dgm:t>
        <a:bodyPr/>
        <a:lstStyle/>
        <a:p>
          <a:endParaRPr lang="en-US"/>
        </a:p>
      </dgm:t>
    </dgm:pt>
    <dgm:pt modelId="{CD3595B5-BEFB-44FE-A7FB-E84EE8FD6F73}" type="sibTrans" cxnId="{B0232526-2F23-4245-9D75-99BFFC3B5026}">
      <dgm:prSet/>
      <dgm:spPr/>
      <dgm:t>
        <a:bodyPr/>
        <a:lstStyle/>
        <a:p>
          <a:endParaRPr lang="en-US"/>
        </a:p>
      </dgm:t>
    </dgm:pt>
    <dgm:pt modelId="{7DF0B586-6C24-4F2A-87EB-770A4C683CB6}" type="pres">
      <dgm:prSet presAssocID="{E38E5EA4-8A29-4D04-BD18-417B593964AF}" presName="linear" presStyleCnt="0">
        <dgm:presLayoutVars>
          <dgm:animLvl val="lvl"/>
          <dgm:resizeHandles val="exact"/>
        </dgm:presLayoutVars>
      </dgm:prSet>
      <dgm:spPr/>
    </dgm:pt>
    <dgm:pt modelId="{AC124666-56DD-4972-B37A-326179B2B605}" type="pres">
      <dgm:prSet presAssocID="{0EFC3CE1-5C27-4C7B-BB02-5957E0CB6178}" presName="parentText" presStyleLbl="node1" presStyleIdx="0" presStyleCnt="4">
        <dgm:presLayoutVars>
          <dgm:chMax val="0"/>
          <dgm:bulletEnabled val="1"/>
        </dgm:presLayoutVars>
      </dgm:prSet>
      <dgm:spPr/>
    </dgm:pt>
    <dgm:pt modelId="{0FDD04C3-D7DA-486B-A1F0-E909536D78B3}" type="pres">
      <dgm:prSet presAssocID="{4B90E5C0-FD2E-432D-B186-7C9D3FBCA89B}" presName="spacer" presStyleCnt="0"/>
      <dgm:spPr/>
    </dgm:pt>
    <dgm:pt modelId="{17FA8A57-3857-4B1E-8E91-6B108EF1C0C7}" type="pres">
      <dgm:prSet presAssocID="{8AE79444-F96C-4A09-8AAD-9E61575A54F1}" presName="parentText" presStyleLbl="node1" presStyleIdx="1" presStyleCnt="4">
        <dgm:presLayoutVars>
          <dgm:chMax val="0"/>
          <dgm:bulletEnabled val="1"/>
        </dgm:presLayoutVars>
      </dgm:prSet>
      <dgm:spPr/>
    </dgm:pt>
    <dgm:pt modelId="{6427E103-F2C4-43A7-BD44-E77F8C149449}" type="pres">
      <dgm:prSet presAssocID="{7FD8811A-10EB-4ACE-93EA-0192C69D092F}" presName="spacer" presStyleCnt="0"/>
      <dgm:spPr/>
    </dgm:pt>
    <dgm:pt modelId="{DBAC7783-F4DC-4898-BC7C-3688AE5EA82D}" type="pres">
      <dgm:prSet presAssocID="{48CB2A06-A903-4C57-9FFE-285914BE4C2C}" presName="parentText" presStyleLbl="node1" presStyleIdx="2" presStyleCnt="4">
        <dgm:presLayoutVars>
          <dgm:chMax val="0"/>
          <dgm:bulletEnabled val="1"/>
        </dgm:presLayoutVars>
      </dgm:prSet>
      <dgm:spPr/>
    </dgm:pt>
    <dgm:pt modelId="{A51275C8-F972-4927-A843-C55820444C17}" type="pres">
      <dgm:prSet presAssocID="{5190D926-3EE2-43FB-BC86-1DA30ED6C5E0}" presName="spacer" presStyleCnt="0"/>
      <dgm:spPr/>
    </dgm:pt>
    <dgm:pt modelId="{B049EB2F-24D8-47C6-9378-06A6D782B65C}" type="pres">
      <dgm:prSet presAssocID="{8A0B84DE-AA0E-482A-A9BC-451B44E4CF59}" presName="parentText" presStyleLbl="node1" presStyleIdx="3" presStyleCnt="4" custLinFactY="26342" custLinFactNeighborY="100000">
        <dgm:presLayoutVars>
          <dgm:chMax val="0"/>
          <dgm:bulletEnabled val="1"/>
        </dgm:presLayoutVars>
      </dgm:prSet>
      <dgm:spPr/>
    </dgm:pt>
  </dgm:ptLst>
  <dgm:cxnLst>
    <dgm:cxn modelId="{05FB4300-A4BA-4DD8-B0A0-DBBE5DCF17F8}" type="presOf" srcId="{E38E5EA4-8A29-4D04-BD18-417B593964AF}" destId="{7DF0B586-6C24-4F2A-87EB-770A4C683CB6}" srcOrd="0" destOrd="0" presId="urn:microsoft.com/office/officeart/2005/8/layout/vList2"/>
    <dgm:cxn modelId="{C57F7019-1E80-46C2-AC07-C44EF5D1C4C0}" type="presOf" srcId="{0EFC3CE1-5C27-4C7B-BB02-5957E0CB6178}" destId="{AC124666-56DD-4972-B37A-326179B2B605}" srcOrd="0" destOrd="0" presId="urn:microsoft.com/office/officeart/2005/8/layout/vList2"/>
    <dgm:cxn modelId="{B0232526-2F23-4245-9D75-99BFFC3B5026}" srcId="{E38E5EA4-8A29-4D04-BD18-417B593964AF}" destId="{8A0B84DE-AA0E-482A-A9BC-451B44E4CF59}" srcOrd="3" destOrd="0" parTransId="{5C78445B-7C6F-41C1-9043-87F6B52D4809}" sibTransId="{CD3595B5-BEFB-44FE-A7FB-E84EE8FD6F73}"/>
    <dgm:cxn modelId="{FB71533A-F74D-4763-8B0B-18E122CF38C9}" type="presOf" srcId="{8A0B84DE-AA0E-482A-A9BC-451B44E4CF59}" destId="{B049EB2F-24D8-47C6-9378-06A6D782B65C}" srcOrd="0" destOrd="0" presId="urn:microsoft.com/office/officeart/2005/8/layout/vList2"/>
    <dgm:cxn modelId="{F37ED845-2C5E-448A-9016-8AD70E2FA1B4}" type="presOf" srcId="{8AE79444-F96C-4A09-8AAD-9E61575A54F1}" destId="{17FA8A57-3857-4B1E-8E91-6B108EF1C0C7}" srcOrd="0" destOrd="0" presId="urn:microsoft.com/office/officeart/2005/8/layout/vList2"/>
    <dgm:cxn modelId="{DA4ED76C-2637-4373-811D-747E5134C986}" srcId="{E38E5EA4-8A29-4D04-BD18-417B593964AF}" destId="{48CB2A06-A903-4C57-9FFE-285914BE4C2C}" srcOrd="2" destOrd="0" parTransId="{A743EE4D-5529-4D47-AE0F-BE0B0CE21B9C}" sibTransId="{5190D926-3EE2-43FB-BC86-1DA30ED6C5E0}"/>
    <dgm:cxn modelId="{C7261787-1EC9-4DF9-965F-ACFBD7BD089D}" type="presOf" srcId="{48CB2A06-A903-4C57-9FFE-285914BE4C2C}" destId="{DBAC7783-F4DC-4898-BC7C-3688AE5EA82D}" srcOrd="0" destOrd="0" presId="urn:microsoft.com/office/officeart/2005/8/layout/vList2"/>
    <dgm:cxn modelId="{BD6F99B2-65E1-4CAB-A91B-EE7BA3BA1277}" srcId="{E38E5EA4-8A29-4D04-BD18-417B593964AF}" destId="{8AE79444-F96C-4A09-8AAD-9E61575A54F1}" srcOrd="1" destOrd="0" parTransId="{68E9E630-B5CC-4368-87B0-0076BC0B508D}" sibTransId="{7FD8811A-10EB-4ACE-93EA-0192C69D092F}"/>
    <dgm:cxn modelId="{1EB7A1DD-8C83-4F0F-AE01-89CAA641B3D6}" srcId="{E38E5EA4-8A29-4D04-BD18-417B593964AF}" destId="{0EFC3CE1-5C27-4C7B-BB02-5957E0CB6178}" srcOrd="0" destOrd="0" parTransId="{31165D06-9B44-4B98-98A6-6A84DDF5064D}" sibTransId="{4B90E5C0-FD2E-432D-B186-7C9D3FBCA89B}"/>
    <dgm:cxn modelId="{11CE6A73-A65D-4EBE-8D96-206C2FCB37D5}" type="presParOf" srcId="{7DF0B586-6C24-4F2A-87EB-770A4C683CB6}" destId="{AC124666-56DD-4972-B37A-326179B2B605}" srcOrd="0" destOrd="0" presId="urn:microsoft.com/office/officeart/2005/8/layout/vList2"/>
    <dgm:cxn modelId="{B75C8144-9C32-4340-B03B-F8C76915F39F}" type="presParOf" srcId="{7DF0B586-6C24-4F2A-87EB-770A4C683CB6}" destId="{0FDD04C3-D7DA-486B-A1F0-E909536D78B3}" srcOrd="1" destOrd="0" presId="urn:microsoft.com/office/officeart/2005/8/layout/vList2"/>
    <dgm:cxn modelId="{8CD3A4A0-F6CD-4D5F-8473-1925C3200F02}" type="presParOf" srcId="{7DF0B586-6C24-4F2A-87EB-770A4C683CB6}" destId="{17FA8A57-3857-4B1E-8E91-6B108EF1C0C7}" srcOrd="2" destOrd="0" presId="urn:microsoft.com/office/officeart/2005/8/layout/vList2"/>
    <dgm:cxn modelId="{1382C7B1-EB43-4FF0-8464-60B708586A81}" type="presParOf" srcId="{7DF0B586-6C24-4F2A-87EB-770A4C683CB6}" destId="{6427E103-F2C4-43A7-BD44-E77F8C149449}" srcOrd="3" destOrd="0" presId="urn:microsoft.com/office/officeart/2005/8/layout/vList2"/>
    <dgm:cxn modelId="{BD24D127-FC8B-448D-96F0-91645C0C03A3}" type="presParOf" srcId="{7DF0B586-6C24-4F2A-87EB-770A4C683CB6}" destId="{DBAC7783-F4DC-4898-BC7C-3688AE5EA82D}" srcOrd="4" destOrd="0" presId="urn:microsoft.com/office/officeart/2005/8/layout/vList2"/>
    <dgm:cxn modelId="{BF0643FC-1465-4D15-986D-5F4810995B07}" type="presParOf" srcId="{7DF0B586-6C24-4F2A-87EB-770A4C683CB6}" destId="{A51275C8-F972-4927-A843-C55820444C17}" srcOrd="5" destOrd="0" presId="urn:microsoft.com/office/officeart/2005/8/layout/vList2"/>
    <dgm:cxn modelId="{7B00BE62-8D02-4547-8C94-5700EB0D92F8}" type="presParOf" srcId="{7DF0B586-6C24-4F2A-87EB-770A4C683CB6}" destId="{B049EB2F-24D8-47C6-9378-06A6D782B65C}" srcOrd="6"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AD7D91-39D8-46D7-A926-26CD2D0901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C1BAF5-F3A6-4776-BD00-8BD4287AA676}">
      <dgm:prSet/>
      <dgm:spPr>
        <a:solidFill>
          <a:schemeClr val="accent6">
            <a:lumMod val="75000"/>
          </a:schemeClr>
        </a:solidFill>
      </dgm:spPr>
      <dgm:t>
        <a:bodyPr/>
        <a:lstStyle/>
        <a:p>
          <a:pPr rtl="0"/>
          <a:r>
            <a:rPr lang="lt-LT" b="1" dirty="0"/>
            <a:t>4. Motyvaciniai veiksniai</a:t>
          </a:r>
          <a:endParaRPr lang="en-US" dirty="0"/>
        </a:p>
      </dgm:t>
    </dgm:pt>
    <dgm:pt modelId="{D9AF1DC9-0354-4216-A689-2BE9EF06979E}" type="parTrans" cxnId="{D3F44D0F-7CCE-4FF2-AC17-24FB5943AED6}">
      <dgm:prSet/>
      <dgm:spPr/>
      <dgm:t>
        <a:bodyPr/>
        <a:lstStyle/>
        <a:p>
          <a:endParaRPr lang="en-US"/>
        </a:p>
      </dgm:t>
    </dgm:pt>
    <dgm:pt modelId="{A1CDCFED-375F-4054-88F2-454D94600DE8}" type="sibTrans" cxnId="{D3F44D0F-7CCE-4FF2-AC17-24FB5943AED6}">
      <dgm:prSet/>
      <dgm:spPr/>
      <dgm:t>
        <a:bodyPr/>
        <a:lstStyle/>
        <a:p>
          <a:endParaRPr lang="en-US"/>
        </a:p>
      </dgm:t>
    </dgm:pt>
    <dgm:pt modelId="{4463E5BF-11E0-4042-AEA1-B246A2A90024}">
      <dgm:prSet/>
      <dgm:spPr>
        <a:solidFill>
          <a:srgbClr val="C00000"/>
        </a:solidFill>
      </dgm:spPr>
      <dgm:t>
        <a:bodyPr/>
        <a:lstStyle/>
        <a:p>
          <a:pPr rtl="0"/>
          <a:r>
            <a:rPr lang="lt-LT" b="1" dirty="0"/>
            <a:t>Finansiniai skatinimai</a:t>
          </a:r>
          <a:r>
            <a:rPr lang="lt-LT" dirty="0"/>
            <a:t> – nuolaidos sveikatingumo paslaugoms, sporto klubams ar vaistams tiems, kurie reguliariai dalyvauja prevencinėse programose.</a:t>
          </a:r>
          <a:endParaRPr lang="en-US" dirty="0"/>
        </a:p>
      </dgm:t>
    </dgm:pt>
    <dgm:pt modelId="{7C0762B2-6540-4826-B42D-75C6EAAD7D15}" type="parTrans" cxnId="{C6138870-133F-497B-9862-55F44C93E515}">
      <dgm:prSet/>
      <dgm:spPr/>
      <dgm:t>
        <a:bodyPr/>
        <a:lstStyle/>
        <a:p>
          <a:endParaRPr lang="en-US"/>
        </a:p>
      </dgm:t>
    </dgm:pt>
    <dgm:pt modelId="{21F16A1C-5629-4E32-A2D8-B906D9ECB832}" type="sibTrans" cxnId="{C6138870-133F-497B-9862-55F44C93E515}">
      <dgm:prSet/>
      <dgm:spPr/>
      <dgm:t>
        <a:bodyPr/>
        <a:lstStyle/>
        <a:p>
          <a:endParaRPr lang="en-US"/>
        </a:p>
      </dgm:t>
    </dgm:pt>
    <dgm:pt modelId="{6A3D36A1-3004-4E91-9A1F-194F61A410F0}">
      <dgm:prSet/>
      <dgm:spPr>
        <a:solidFill>
          <a:srgbClr val="FF0000"/>
        </a:solidFill>
      </dgm:spPr>
      <dgm:t>
        <a:bodyPr/>
        <a:lstStyle/>
        <a:p>
          <a:pPr rtl="0"/>
          <a:r>
            <a:rPr lang="lt-LT" b="1"/>
            <a:t>Darbdavių įsitraukimas</a:t>
          </a:r>
          <a:r>
            <a:rPr lang="lt-LT"/>
            <a:t> – skatinti įmones suteikti laisvadienius profilaktiniams tyrimams.</a:t>
          </a:r>
          <a:endParaRPr lang="en-US"/>
        </a:p>
      </dgm:t>
    </dgm:pt>
    <dgm:pt modelId="{77FAB598-460C-496D-8FFD-452509554860}" type="parTrans" cxnId="{B688C74F-2D3C-4321-BAAB-6A4C3B023527}">
      <dgm:prSet/>
      <dgm:spPr/>
      <dgm:t>
        <a:bodyPr/>
        <a:lstStyle/>
        <a:p>
          <a:endParaRPr lang="en-US"/>
        </a:p>
      </dgm:t>
    </dgm:pt>
    <dgm:pt modelId="{9986B443-1AD3-4AD6-912A-67571470597D}" type="sibTrans" cxnId="{B688C74F-2D3C-4321-BAAB-6A4C3B023527}">
      <dgm:prSet/>
      <dgm:spPr/>
      <dgm:t>
        <a:bodyPr/>
        <a:lstStyle/>
        <a:p>
          <a:endParaRPr lang="en-US"/>
        </a:p>
      </dgm:t>
    </dgm:pt>
    <dgm:pt modelId="{86909C46-B30E-4227-A633-AFB1689E606C}" type="pres">
      <dgm:prSet presAssocID="{DCAD7D91-39D8-46D7-A926-26CD2D09017E}" presName="linear" presStyleCnt="0">
        <dgm:presLayoutVars>
          <dgm:animLvl val="lvl"/>
          <dgm:resizeHandles val="exact"/>
        </dgm:presLayoutVars>
      </dgm:prSet>
      <dgm:spPr/>
    </dgm:pt>
    <dgm:pt modelId="{C801F945-5BD4-4250-8DEC-D98AF5E506F1}" type="pres">
      <dgm:prSet presAssocID="{77C1BAF5-F3A6-4776-BD00-8BD4287AA676}" presName="parentText" presStyleLbl="node1" presStyleIdx="0" presStyleCnt="3">
        <dgm:presLayoutVars>
          <dgm:chMax val="0"/>
          <dgm:bulletEnabled val="1"/>
        </dgm:presLayoutVars>
      </dgm:prSet>
      <dgm:spPr/>
    </dgm:pt>
    <dgm:pt modelId="{AF9ACC16-A6BA-4092-BD12-71919596B9DC}" type="pres">
      <dgm:prSet presAssocID="{A1CDCFED-375F-4054-88F2-454D94600DE8}" presName="spacer" presStyleCnt="0"/>
      <dgm:spPr/>
    </dgm:pt>
    <dgm:pt modelId="{BE667B7C-5D6D-460C-8540-298F6F1B3A70}" type="pres">
      <dgm:prSet presAssocID="{4463E5BF-11E0-4042-AEA1-B246A2A90024}" presName="parentText" presStyleLbl="node1" presStyleIdx="1" presStyleCnt="3">
        <dgm:presLayoutVars>
          <dgm:chMax val="0"/>
          <dgm:bulletEnabled val="1"/>
        </dgm:presLayoutVars>
      </dgm:prSet>
      <dgm:spPr/>
    </dgm:pt>
    <dgm:pt modelId="{7423FCD8-33DF-4D2B-BA2B-3551946ACB44}" type="pres">
      <dgm:prSet presAssocID="{21F16A1C-5629-4E32-A2D8-B906D9ECB832}" presName="spacer" presStyleCnt="0"/>
      <dgm:spPr/>
    </dgm:pt>
    <dgm:pt modelId="{CE0A40B6-9636-4C78-B4FD-92FDDD53A43C}" type="pres">
      <dgm:prSet presAssocID="{6A3D36A1-3004-4E91-9A1F-194F61A410F0}" presName="parentText" presStyleLbl="node1" presStyleIdx="2" presStyleCnt="3">
        <dgm:presLayoutVars>
          <dgm:chMax val="0"/>
          <dgm:bulletEnabled val="1"/>
        </dgm:presLayoutVars>
      </dgm:prSet>
      <dgm:spPr/>
    </dgm:pt>
  </dgm:ptLst>
  <dgm:cxnLst>
    <dgm:cxn modelId="{D3F44D0F-7CCE-4FF2-AC17-24FB5943AED6}" srcId="{DCAD7D91-39D8-46D7-A926-26CD2D09017E}" destId="{77C1BAF5-F3A6-4776-BD00-8BD4287AA676}" srcOrd="0" destOrd="0" parTransId="{D9AF1DC9-0354-4216-A689-2BE9EF06979E}" sibTransId="{A1CDCFED-375F-4054-88F2-454D94600DE8}"/>
    <dgm:cxn modelId="{B688C74F-2D3C-4321-BAAB-6A4C3B023527}" srcId="{DCAD7D91-39D8-46D7-A926-26CD2D09017E}" destId="{6A3D36A1-3004-4E91-9A1F-194F61A410F0}" srcOrd="2" destOrd="0" parTransId="{77FAB598-460C-496D-8FFD-452509554860}" sibTransId="{9986B443-1AD3-4AD6-912A-67571470597D}"/>
    <dgm:cxn modelId="{C6138870-133F-497B-9862-55F44C93E515}" srcId="{DCAD7D91-39D8-46D7-A926-26CD2D09017E}" destId="{4463E5BF-11E0-4042-AEA1-B246A2A90024}" srcOrd="1" destOrd="0" parTransId="{7C0762B2-6540-4826-B42D-75C6EAAD7D15}" sibTransId="{21F16A1C-5629-4E32-A2D8-B906D9ECB832}"/>
    <dgm:cxn modelId="{1F153271-4C77-42C2-A939-1802D7543311}" type="presOf" srcId="{77C1BAF5-F3A6-4776-BD00-8BD4287AA676}" destId="{C801F945-5BD4-4250-8DEC-D98AF5E506F1}" srcOrd="0" destOrd="0" presId="urn:microsoft.com/office/officeart/2005/8/layout/vList2"/>
    <dgm:cxn modelId="{DC2A7B72-AF7A-4907-B3E9-A97C53BFA26C}" type="presOf" srcId="{DCAD7D91-39D8-46D7-A926-26CD2D09017E}" destId="{86909C46-B30E-4227-A633-AFB1689E606C}" srcOrd="0" destOrd="0" presId="urn:microsoft.com/office/officeart/2005/8/layout/vList2"/>
    <dgm:cxn modelId="{DCAC88D0-4933-4C5F-8D0E-44DE84DE0A1A}" type="presOf" srcId="{6A3D36A1-3004-4E91-9A1F-194F61A410F0}" destId="{CE0A40B6-9636-4C78-B4FD-92FDDD53A43C}" srcOrd="0" destOrd="0" presId="urn:microsoft.com/office/officeart/2005/8/layout/vList2"/>
    <dgm:cxn modelId="{74DDB5F5-F9D8-41F0-9A9E-F5832E609FA6}" type="presOf" srcId="{4463E5BF-11E0-4042-AEA1-B246A2A90024}" destId="{BE667B7C-5D6D-460C-8540-298F6F1B3A70}" srcOrd="0" destOrd="0" presId="urn:microsoft.com/office/officeart/2005/8/layout/vList2"/>
    <dgm:cxn modelId="{A83C3CFF-AE44-454D-8D9F-2C1B08185882}" type="presParOf" srcId="{86909C46-B30E-4227-A633-AFB1689E606C}" destId="{C801F945-5BD4-4250-8DEC-D98AF5E506F1}" srcOrd="0" destOrd="0" presId="urn:microsoft.com/office/officeart/2005/8/layout/vList2"/>
    <dgm:cxn modelId="{44DB1FC0-41D0-4436-BBC1-00AA0612E7A2}" type="presParOf" srcId="{86909C46-B30E-4227-A633-AFB1689E606C}" destId="{AF9ACC16-A6BA-4092-BD12-71919596B9DC}" srcOrd="1" destOrd="0" presId="urn:microsoft.com/office/officeart/2005/8/layout/vList2"/>
    <dgm:cxn modelId="{156F3DE4-8BCF-4BA3-8B45-F704BD230C3C}" type="presParOf" srcId="{86909C46-B30E-4227-A633-AFB1689E606C}" destId="{BE667B7C-5D6D-460C-8540-298F6F1B3A70}" srcOrd="2" destOrd="0" presId="urn:microsoft.com/office/officeart/2005/8/layout/vList2"/>
    <dgm:cxn modelId="{3D5E0520-2481-4206-9A3A-F0A7A4A80186}" type="presParOf" srcId="{86909C46-B30E-4227-A633-AFB1689E606C}" destId="{7423FCD8-33DF-4D2B-BA2B-3551946ACB44}" srcOrd="3" destOrd="0" presId="urn:microsoft.com/office/officeart/2005/8/layout/vList2"/>
    <dgm:cxn modelId="{FFE2B616-6485-4C84-B9F8-19216682F9DF}" type="presParOf" srcId="{86909C46-B30E-4227-A633-AFB1689E606C}" destId="{CE0A40B6-9636-4C78-B4FD-92FDDD53A43C}" srcOrd="4"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E42147-D318-4F9C-BD09-EA7313E41F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2770C19-E7CA-43BD-84E7-95EF2FFB63F6}">
      <dgm:prSet/>
      <dgm:spPr>
        <a:solidFill>
          <a:schemeClr val="accent5"/>
        </a:solidFill>
      </dgm:spPr>
      <dgm:t>
        <a:bodyPr/>
        <a:lstStyle/>
        <a:p>
          <a:pPr rtl="0"/>
          <a:r>
            <a:rPr lang="lt-LT" b="1" dirty="0"/>
            <a:t>5. Bendruomenių įtraukimas</a:t>
          </a:r>
          <a:endParaRPr lang="en-US" dirty="0"/>
        </a:p>
      </dgm:t>
    </dgm:pt>
    <dgm:pt modelId="{1B0A1EC1-9115-4148-A07C-A9FAD48B7D82}" type="parTrans" cxnId="{C422B2A5-EBFF-4612-BB69-260E8891329C}">
      <dgm:prSet/>
      <dgm:spPr/>
      <dgm:t>
        <a:bodyPr/>
        <a:lstStyle/>
        <a:p>
          <a:endParaRPr lang="en-US"/>
        </a:p>
      </dgm:t>
    </dgm:pt>
    <dgm:pt modelId="{9B229253-DDF0-4C3F-8A60-981874898361}" type="sibTrans" cxnId="{C422B2A5-EBFF-4612-BB69-260E8891329C}">
      <dgm:prSet/>
      <dgm:spPr/>
      <dgm:t>
        <a:bodyPr/>
        <a:lstStyle/>
        <a:p>
          <a:endParaRPr lang="en-US"/>
        </a:p>
      </dgm:t>
    </dgm:pt>
    <dgm:pt modelId="{DBED6888-B8C7-4C3A-91B3-4CF022731E03}">
      <dgm:prSet/>
      <dgm:spPr>
        <a:solidFill>
          <a:schemeClr val="tx2">
            <a:lumMod val="60000"/>
            <a:lumOff val="40000"/>
          </a:schemeClr>
        </a:solidFill>
      </dgm:spPr>
      <dgm:t>
        <a:bodyPr/>
        <a:lstStyle/>
        <a:p>
          <a:pPr rtl="0"/>
          <a:r>
            <a:rPr lang="lt-LT" b="1" dirty="0"/>
            <a:t>Savivaldybių sveikatos biurai</a:t>
          </a:r>
          <a:r>
            <a:rPr lang="lt-LT" dirty="0"/>
            <a:t> galėtų aktyviau organizuoti viešus renginius, paskaitas ir patikros dienas.</a:t>
          </a:r>
          <a:endParaRPr lang="en-US" dirty="0"/>
        </a:p>
      </dgm:t>
    </dgm:pt>
    <dgm:pt modelId="{BE004DE8-2258-4082-A409-C5020E850C18}" type="parTrans" cxnId="{CA443C3E-F3FB-4780-92D0-2D3C6507D7DC}">
      <dgm:prSet/>
      <dgm:spPr/>
      <dgm:t>
        <a:bodyPr/>
        <a:lstStyle/>
        <a:p>
          <a:endParaRPr lang="en-US"/>
        </a:p>
      </dgm:t>
    </dgm:pt>
    <dgm:pt modelId="{AA0FD582-382D-4281-9252-960F064723D1}" type="sibTrans" cxnId="{CA443C3E-F3FB-4780-92D0-2D3C6507D7DC}">
      <dgm:prSet/>
      <dgm:spPr/>
      <dgm:t>
        <a:bodyPr/>
        <a:lstStyle/>
        <a:p>
          <a:endParaRPr lang="en-US"/>
        </a:p>
      </dgm:t>
    </dgm:pt>
    <dgm:pt modelId="{D583DB3D-39FA-45E3-8EB0-24CF90E8946D}">
      <dgm:prSet/>
      <dgm:spPr>
        <a:solidFill>
          <a:schemeClr val="tx2">
            <a:lumMod val="60000"/>
            <a:lumOff val="40000"/>
          </a:schemeClr>
        </a:solidFill>
      </dgm:spPr>
      <dgm:t>
        <a:bodyPr/>
        <a:lstStyle/>
        <a:p>
          <a:pPr rtl="0"/>
          <a:r>
            <a:rPr lang="lt-LT" b="1" dirty="0"/>
            <a:t>Nevyriausybinės organizacijos ir bendruomenių centrai</a:t>
          </a:r>
          <a:r>
            <a:rPr lang="lt-LT" dirty="0"/>
            <a:t> galėtų padėti pasiekti socialiai pažeidžiamas grupes (vyresnius, vienišus žmones, kaimo gyventojus).</a:t>
          </a:r>
          <a:endParaRPr lang="en-US" dirty="0"/>
        </a:p>
      </dgm:t>
    </dgm:pt>
    <dgm:pt modelId="{8284A044-F550-4DA2-B673-85919E6CC3F7}" type="parTrans" cxnId="{3E1A44EB-096E-43A3-8D90-94455CB758DF}">
      <dgm:prSet/>
      <dgm:spPr/>
      <dgm:t>
        <a:bodyPr/>
        <a:lstStyle/>
        <a:p>
          <a:endParaRPr lang="en-US"/>
        </a:p>
      </dgm:t>
    </dgm:pt>
    <dgm:pt modelId="{AF7D9059-B150-42EB-A652-B7F2F5334D88}" type="sibTrans" cxnId="{3E1A44EB-096E-43A3-8D90-94455CB758DF}">
      <dgm:prSet/>
      <dgm:spPr/>
      <dgm:t>
        <a:bodyPr/>
        <a:lstStyle/>
        <a:p>
          <a:endParaRPr lang="en-US"/>
        </a:p>
      </dgm:t>
    </dgm:pt>
    <dgm:pt modelId="{3F048A75-60EE-41A1-9AD7-29BBBD116351}" type="pres">
      <dgm:prSet presAssocID="{02E42147-D318-4F9C-BD09-EA7313E41F73}" presName="linear" presStyleCnt="0">
        <dgm:presLayoutVars>
          <dgm:animLvl val="lvl"/>
          <dgm:resizeHandles val="exact"/>
        </dgm:presLayoutVars>
      </dgm:prSet>
      <dgm:spPr/>
    </dgm:pt>
    <dgm:pt modelId="{30BE3BC3-E1C9-43D5-B58E-78A6AFF3DF83}" type="pres">
      <dgm:prSet presAssocID="{92770C19-E7CA-43BD-84E7-95EF2FFB63F6}" presName="parentText" presStyleLbl="node1" presStyleIdx="0" presStyleCnt="3">
        <dgm:presLayoutVars>
          <dgm:chMax val="0"/>
          <dgm:bulletEnabled val="1"/>
        </dgm:presLayoutVars>
      </dgm:prSet>
      <dgm:spPr/>
    </dgm:pt>
    <dgm:pt modelId="{5C882010-BE7E-4EAA-AD2C-62839B6003A4}" type="pres">
      <dgm:prSet presAssocID="{9B229253-DDF0-4C3F-8A60-981874898361}" presName="spacer" presStyleCnt="0"/>
      <dgm:spPr/>
    </dgm:pt>
    <dgm:pt modelId="{7BB56DF3-EA25-4111-BD32-29139F19DDE4}" type="pres">
      <dgm:prSet presAssocID="{DBED6888-B8C7-4C3A-91B3-4CF022731E03}" presName="parentText" presStyleLbl="node1" presStyleIdx="1" presStyleCnt="3">
        <dgm:presLayoutVars>
          <dgm:chMax val="0"/>
          <dgm:bulletEnabled val="1"/>
        </dgm:presLayoutVars>
      </dgm:prSet>
      <dgm:spPr/>
    </dgm:pt>
    <dgm:pt modelId="{60291403-994E-4C8D-B93A-72F19226B65D}" type="pres">
      <dgm:prSet presAssocID="{AA0FD582-382D-4281-9252-960F064723D1}" presName="spacer" presStyleCnt="0"/>
      <dgm:spPr/>
    </dgm:pt>
    <dgm:pt modelId="{D0DF31F8-45AF-4DA7-85A5-36D35DD35947}" type="pres">
      <dgm:prSet presAssocID="{D583DB3D-39FA-45E3-8EB0-24CF90E8946D}" presName="parentText" presStyleLbl="node1" presStyleIdx="2" presStyleCnt="3">
        <dgm:presLayoutVars>
          <dgm:chMax val="0"/>
          <dgm:bulletEnabled val="1"/>
        </dgm:presLayoutVars>
      </dgm:prSet>
      <dgm:spPr/>
    </dgm:pt>
  </dgm:ptLst>
  <dgm:cxnLst>
    <dgm:cxn modelId="{CA443C3E-F3FB-4780-92D0-2D3C6507D7DC}" srcId="{02E42147-D318-4F9C-BD09-EA7313E41F73}" destId="{DBED6888-B8C7-4C3A-91B3-4CF022731E03}" srcOrd="1" destOrd="0" parTransId="{BE004DE8-2258-4082-A409-C5020E850C18}" sibTransId="{AA0FD582-382D-4281-9252-960F064723D1}"/>
    <dgm:cxn modelId="{E8FCCC7A-F4D3-4BE5-89D3-F55AE7158B60}" type="presOf" srcId="{D583DB3D-39FA-45E3-8EB0-24CF90E8946D}" destId="{D0DF31F8-45AF-4DA7-85A5-36D35DD35947}" srcOrd="0" destOrd="0" presId="urn:microsoft.com/office/officeart/2005/8/layout/vList2"/>
    <dgm:cxn modelId="{EFCB618F-5619-4EFA-A4CC-CDA782964063}" type="presOf" srcId="{DBED6888-B8C7-4C3A-91B3-4CF022731E03}" destId="{7BB56DF3-EA25-4111-BD32-29139F19DDE4}" srcOrd="0" destOrd="0" presId="urn:microsoft.com/office/officeart/2005/8/layout/vList2"/>
    <dgm:cxn modelId="{C422B2A5-EBFF-4612-BB69-260E8891329C}" srcId="{02E42147-D318-4F9C-BD09-EA7313E41F73}" destId="{92770C19-E7CA-43BD-84E7-95EF2FFB63F6}" srcOrd="0" destOrd="0" parTransId="{1B0A1EC1-9115-4148-A07C-A9FAD48B7D82}" sibTransId="{9B229253-DDF0-4C3F-8A60-981874898361}"/>
    <dgm:cxn modelId="{5161EFCE-C457-4166-AEAD-6BBEE1F13F28}" type="presOf" srcId="{92770C19-E7CA-43BD-84E7-95EF2FFB63F6}" destId="{30BE3BC3-E1C9-43D5-B58E-78A6AFF3DF83}" srcOrd="0" destOrd="0" presId="urn:microsoft.com/office/officeart/2005/8/layout/vList2"/>
    <dgm:cxn modelId="{0B69A3E8-13E0-4D1C-B6C2-0C72D7BA2EC3}" type="presOf" srcId="{02E42147-D318-4F9C-BD09-EA7313E41F73}" destId="{3F048A75-60EE-41A1-9AD7-29BBBD116351}" srcOrd="0" destOrd="0" presId="urn:microsoft.com/office/officeart/2005/8/layout/vList2"/>
    <dgm:cxn modelId="{3E1A44EB-096E-43A3-8D90-94455CB758DF}" srcId="{02E42147-D318-4F9C-BD09-EA7313E41F73}" destId="{D583DB3D-39FA-45E3-8EB0-24CF90E8946D}" srcOrd="2" destOrd="0" parTransId="{8284A044-F550-4DA2-B673-85919E6CC3F7}" sibTransId="{AF7D9059-B150-42EB-A652-B7F2F5334D88}"/>
    <dgm:cxn modelId="{5FE88CFA-0FB6-423A-A4B4-FE7EC24AA6D0}" type="presParOf" srcId="{3F048A75-60EE-41A1-9AD7-29BBBD116351}" destId="{30BE3BC3-E1C9-43D5-B58E-78A6AFF3DF83}" srcOrd="0" destOrd="0" presId="urn:microsoft.com/office/officeart/2005/8/layout/vList2"/>
    <dgm:cxn modelId="{A2AC0C03-896C-4921-ACFB-A4BC1D395B8D}" type="presParOf" srcId="{3F048A75-60EE-41A1-9AD7-29BBBD116351}" destId="{5C882010-BE7E-4EAA-AD2C-62839B6003A4}" srcOrd="1" destOrd="0" presId="urn:microsoft.com/office/officeart/2005/8/layout/vList2"/>
    <dgm:cxn modelId="{F69C5D4C-A909-4F4F-A3D0-E7E9399D9CF3}" type="presParOf" srcId="{3F048A75-60EE-41A1-9AD7-29BBBD116351}" destId="{7BB56DF3-EA25-4111-BD32-29139F19DDE4}" srcOrd="2" destOrd="0" presId="urn:microsoft.com/office/officeart/2005/8/layout/vList2"/>
    <dgm:cxn modelId="{1E6C4DD1-7B90-4486-90BB-ECCDAF2B2709}" type="presParOf" srcId="{3F048A75-60EE-41A1-9AD7-29BBBD116351}" destId="{60291403-994E-4C8D-B93A-72F19226B65D}" srcOrd="3" destOrd="0" presId="urn:microsoft.com/office/officeart/2005/8/layout/vList2"/>
    <dgm:cxn modelId="{A403EC08-3453-4611-A5E3-880399751EA9}" type="presParOf" srcId="{3F048A75-60EE-41A1-9AD7-29BBBD116351}" destId="{D0DF31F8-45AF-4DA7-85A5-36D35DD35947}" srcOrd="4"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267061-6C9D-43FE-A183-615FF33902E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0A5535-B27E-421F-95BC-D14DC2F08BC7}">
      <dgm:prSet/>
      <dgm:spPr/>
      <dgm:t>
        <a:bodyPr/>
        <a:lstStyle/>
        <a:p>
          <a:pPr rtl="0"/>
          <a:r>
            <a:rPr lang="lt-LT" b="1" dirty="0"/>
            <a:t>6. Duomenų analizė ir grįžtamasis ryšys</a:t>
          </a:r>
          <a:endParaRPr lang="en-US" dirty="0"/>
        </a:p>
      </dgm:t>
    </dgm:pt>
    <dgm:pt modelId="{2F44C98F-3223-49ED-8BD2-49A4C26EEBBB}" type="parTrans" cxnId="{2495B662-1935-4BDE-BA64-80463A4304D1}">
      <dgm:prSet/>
      <dgm:spPr/>
      <dgm:t>
        <a:bodyPr/>
        <a:lstStyle/>
        <a:p>
          <a:endParaRPr lang="en-US"/>
        </a:p>
      </dgm:t>
    </dgm:pt>
    <dgm:pt modelId="{4800F064-9925-4A1B-A6BC-480D7CD1BBC6}" type="sibTrans" cxnId="{2495B662-1935-4BDE-BA64-80463A4304D1}">
      <dgm:prSet/>
      <dgm:spPr/>
      <dgm:t>
        <a:bodyPr/>
        <a:lstStyle/>
        <a:p>
          <a:endParaRPr lang="en-US"/>
        </a:p>
      </dgm:t>
    </dgm:pt>
    <dgm:pt modelId="{56BF6CB6-4A34-4D19-A7EA-D5C559DA6ED2}">
      <dgm:prSet/>
      <dgm:spPr/>
      <dgm:t>
        <a:bodyPr/>
        <a:lstStyle/>
        <a:p>
          <a:pPr rtl="0"/>
          <a:r>
            <a:rPr lang="lt-LT" b="1"/>
            <a:t>Reguliarūs vieši rodikliai</a:t>
          </a:r>
          <a:r>
            <a:rPr lang="lt-LT"/>
            <a:t> – kiek žmonių pasinaudojo programomis, kiek liga buvo nustatyta ankstyvoje stadijoje.</a:t>
          </a:r>
          <a:endParaRPr lang="en-US"/>
        </a:p>
      </dgm:t>
    </dgm:pt>
    <dgm:pt modelId="{2EF116F9-FB98-4CF5-97DE-C48447AD77CF}" type="parTrans" cxnId="{36E27A29-DB72-4582-8BD6-5CFDDA7191B2}">
      <dgm:prSet/>
      <dgm:spPr/>
      <dgm:t>
        <a:bodyPr/>
        <a:lstStyle/>
        <a:p>
          <a:endParaRPr lang="en-US"/>
        </a:p>
      </dgm:t>
    </dgm:pt>
    <dgm:pt modelId="{66B62DC0-4429-4933-A8E5-26CE9174E82E}" type="sibTrans" cxnId="{36E27A29-DB72-4582-8BD6-5CFDDA7191B2}">
      <dgm:prSet/>
      <dgm:spPr/>
      <dgm:t>
        <a:bodyPr/>
        <a:lstStyle/>
        <a:p>
          <a:endParaRPr lang="en-US"/>
        </a:p>
      </dgm:t>
    </dgm:pt>
    <dgm:pt modelId="{F55D302C-5AB7-4C38-8B14-6860BE67C6EF}">
      <dgm:prSet/>
      <dgm:spPr/>
      <dgm:t>
        <a:bodyPr/>
        <a:lstStyle/>
        <a:p>
          <a:pPr rtl="0"/>
          <a:r>
            <a:rPr lang="lt-LT" b="1"/>
            <a:t>Grįžtamasis ryšys pacientams</a:t>
          </a:r>
          <a:r>
            <a:rPr lang="lt-LT"/>
            <a:t> – priminti, kokią naudą turėjo jų dalyvavimas, kad būtų stiprinamas pasitikėjimas sistema.</a:t>
          </a:r>
          <a:endParaRPr lang="en-US"/>
        </a:p>
      </dgm:t>
    </dgm:pt>
    <dgm:pt modelId="{BCAFBF49-8AC0-4A20-BC3C-9F2CBE0D49DD}" type="parTrans" cxnId="{8893E98C-BBA6-4B64-AA4E-62F88BB54837}">
      <dgm:prSet/>
      <dgm:spPr/>
      <dgm:t>
        <a:bodyPr/>
        <a:lstStyle/>
        <a:p>
          <a:endParaRPr lang="en-US"/>
        </a:p>
      </dgm:t>
    </dgm:pt>
    <dgm:pt modelId="{7337B9CC-78D5-4306-9EF0-1BA50D958B6E}" type="sibTrans" cxnId="{8893E98C-BBA6-4B64-AA4E-62F88BB54837}">
      <dgm:prSet/>
      <dgm:spPr/>
      <dgm:t>
        <a:bodyPr/>
        <a:lstStyle/>
        <a:p>
          <a:endParaRPr lang="en-US"/>
        </a:p>
      </dgm:t>
    </dgm:pt>
    <dgm:pt modelId="{D1A375CA-6FE3-4AA6-9B72-3F74E1FD51D6}" type="pres">
      <dgm:prSet presAssocID="{F8267061-6C9D-43FE-A183-615FF33902E3}" presName="linear" presStyleCnt="0">
        <dgm:presLayoutVars>
          <dgm:animLvl val="lvl"/>
          <dgm:resizeHandles val="exact"/>
        </dgm:presLayoutVars>
      </dgm:prSet>
      <dgm:spPr/>
    </dgm:pt>
    <dgm:pt modelId="{53EDB528-AE4E-4162-98D1-480C990B145E}" type="pres">
      <dgm:prSet presAssocID="{490A5535-B27E-421F-95BC-D14DC2F08BC7}" presName="parentText" presStyleLbl="node1" presStyleIdx="0" presStyleCnt="3" custLinFactY="-10926" custLinFactNeighborX="-833" custLinFactNeighborY="-100000">
        <dgm:presLayoutVars>
          <dgm:chMax val="0"/>
          <dgm:bulletEnabled val="1"/>
        </dgm:presLayoutVars>
      </dgm:prSet>
      <dgm:spPr/>
    </dgm:pt>
    <dgm:pt modelId="{ABC5F7B1-6E33-43A0-9EB9-3335A505AD94}" type="pres">
      <dgm:prSet presAssocID="{4800F064-9925-4A1B-A6BC-480D7CD1BBC6}" presName="spacer" presStyleCnt="0"/>
      <dgm:spPr/>
    </dgm:pt>
    <dgm:pt modelId="{A5618A4F-EF04-44B0-98A6-3C6E628BD4A3}" type="pres">
      <dgm:prSet presAssocID="{56BF6CB6-4A34-4D19-A7EA-D5C559DA6ED2}" presName="parentText" presStyleLbl="node1" presStyleIdx="1" presStyleCnt="3">
        <dgm:presLayoutVars>
          <dgm:chMax val="0"/>
          <dgm:bulletEnabled val="1"/>
        </dgm:presLayoutVars>
      </dgm:prSet>
      <dgm:spPr/>
    </dgm:pt>
    <dgm:pt modelId="{290407E7-F6F5-4967-9301-3EB7D39CEAC6}" type="pres">
      <dgm:prSet presAssocID="{66B62DC0-4429-4933-A8E5-26CE9174E82E}" presName="spacer" presStyleCnt="0"/>
      <dgm:spPr/>
    </dgm:pt>
    <dgm:pt modelId="{AB9CE866-3979-46B8-8BC1-15B121847F55}" type="pres">
      <dgm:prSet presAssocID="{F55D302C-5AB7-4C38-8B14-6860BE67C6EF}" presName="parentText" presStyleLbl="node1" presStyleIdx="2" presStyleCnt="3">
        <dgm:presLayoutVars>
          <dgm:chMax val="0"/>
          <dgm:bulletEnabled val="1"/>
        </dgm:presLayoutVars>
      </dgm:prSet>
      <dgm:spPr/>
    </dgm:pt>
  </dgm:ptLst>
  <dgm:cxnLst>
    <dgm:cxn modelId="{36E27A29-DB72-4582-8BD6-5CFDDA7191B2}" srcId="{F8267061-6C9D-43FE-A183-615FF33902E3}" destId="{56BF6CB6-4A34-4D19-A7EA-D5C559DA6ED2}" srcOrd="1" destOrd="0" parTransId="{2EF116F9-FB98-4CF5-97DE-C48447AD77CF}" sibTransId="{66B62DC0-4429-4933-A8E5-26CE9174E82E}"/>
    <dgm:cxn modelId="{207B3D2E-428C-4E1D-B156-37E3659AC58A}" type="presOf" srcId="{F8267061-6C9D-43FE-A183-615FF33902E3}" destId="{D1A375CA-6FE3-4AA6-9B72-3F74E1FD51D6}" srcOrd="0" destOrd="0" presId="urn:microsoft.com/office/officeart/2005/8/layout/vList2"/>
    <dgm:cxn modelId="{2495B662-1935-4BDE-BA64-80463A4304D1}" srcId="{F8267061-6C9D-43FE-A183-615FF33902E3}" destId="{490A5535-B27E-421F-95BC-D14DC2F08BC7}" srcOrd="0" destOrd="0" parTransId="{2F44C98F-3223-49ED-8BD2-49A4C26EEBBB}" sibTransId="{4800F064-9925-4A1B-A6BC-480D7CD1BBC6}"/>
    <dgm:cxn modelId="{91880472-7FDF-4E95-8578-90B7B71B0269}" type="presOf" srcId="{F55D302C-5AB7-4C38-8B14-6860BE67C6EF}" destId="{AB9CE866-3979-46B8-8BC1-15B121847F55}" srcOrd="0" destOrd="0" presId="urn:microsoft.com/office/officeart/2005/8/layout/vList2"/>
    <dgm:cxn modelId="{8893E98C-BBA6-4B64-AA4E-62F88BB54837}" srcId="{F8267061-6C9D-43FE-A183-615FF33902E3}" destId="{F55D302C-5AB7-4C38-8B14-6860BE67C6EF}" srcOrd="2" destOrd="0" parTransId="{BCAFBF49-8AC0-4A20-BC3C-9F2CBE0D49DD}" sibTransId="{7337B9CC-78D5-4306-9EF0-1BA50D958B6E}"/>
    <dgm:cxn modelId="{D8D12B9C-A4BB-4CC1-A543-8E24DBC264D5}" type="presOf" srcId="{490A5535-B27E-421F-95BC-D14DC2F08BC7}" destId="{53EDB528-AE4E-4162-98D1-480C990B145E}" srcOrd="0" destOrd="0" presId="urn:microsoft.com/office/officeart/2005/8/layout/vList2"/>
    <dgm:cxn modelId="{B044E6BE-977F-4396-B8D7-AAC72966C4FF}" type="presOf" srcId="{56BF6CB6-4A34-4D19-A7EA-D5C559DA6ED2}" destId="{A5618A4F-EF04-44B0-98A6-3C6E628BD4A3}" srcOrd="0" destOrd="0" presId="urn:microsoft.com/office/officeart/2005/8/layout/vList2"/>
    <dgm:cxn modelId="{7A7E07BB-517C-4AC3-AF99-B043845E5222}" type="presParOf" srcId="{D1A375CA-6FE3-4AA6-9B72-3F74E1FD51D6}" destId="{53EDB528-AE4E-4162-98D1-480C990B145E}" srcOrd="0" destOrd="0" presId="urn:microsoft.com/office/officeart/2005/8/layout/vList2"/>
    <dgm:cxn modelId="{78371E6D-6610-4DDB-88AF-91E901CBBCFF}" type="presParOf" srcId="{D1A375CA-6FE3-4AA6-9B72-3F74E1FD51D6}" destId="{ABC5F7B1-6E33-43A0-9EB9-3335A505AD94}" srcOrd="1" destOrd="0" presId="urn:microsoft.com/office/officeart/2005/8/layout/vList2"/>
    <dgm:cxn modelId="{8AECE4C8-7537-496B-AB4B-38776231902F}" type="presParOf" srcId="{D1A375CA-6FE3-4AA6-9B72-3F74E1FD51D6}" destId="{A5618A4F-EF04-44B0-98A6-3C6E628BD4A3}" srcOrd="2" destOrd="0" presId="urn:microsoft.com/office/officeart/2005/8/layout/vList2"/>
    <dgm:cxn modelId="{A3510658-5B09-4083-82C7-2EC99497DE8C}" type="presParOf" srcId="{D1A375CA-6FE3-4AA6-9B72-3F74E1FD51D6}" destId="{290407E7-F6F5-4967-9301-3EB7D39CEAC6}" srcOrd="3" destOrd="0" presId="urn:microsoft.com/office/officeart/2005/8/layout/vList2"/>
    <dgm:cxn modelId="{73C5A188-7A13-4D2C-ACC4-4F0B39B014C4}" type="presParOf" srcId="{D1A375CA-6FE3-4AA6-9B72-3F74E1FD51D6}" destId="{AB9CE866-3979-46B8-8BC1-15B121847F55}" srcOrd="4" destOrd="0" presId="urn:microsoft.com/office/officeart/2005/8/layout/v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1C298-5E03-4FEC-970E-0D74D9FB53CB}">
      <dsp:nvSpPr>
        <dsp:cNvPr id="0" name=""/>
        <dsp:cNvSpPr/>
      </dsp:nvSpPr>
      <dsp:spPr>
        <a:xfrm>
          <a:off x="0" y="360462"/>
          <a:ext cx="9161253" cy="384929"/>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lt-LT" sz="1600" b="1" kern="1200" dirty="0"/>
            <a:t>1. </a:t>
          </a:r>
          <a:r>
            <a:rPr lang="lt-LT" sz="1600" b="1" kern="1200" baseline="0" dirty="0"/>
            <a:t>Informuotumo</a:t>
          </a:r>
          <a:r>
            <a:rPr lang="lt-LT" sz="1600" b="1" kern="1200" dirty="0"/>
            <a:t> didinimas</a:t>
          </a:r>
          <a:endParaRPr lang="en-US" sz="1600" kern="1200" dirty="0"/>
        </a:p>
      </dsp:txBody>
      <dsp:txXfrm>
        <a:off x="18791" y="379253"/>
        <a:ext cx="9123671" cy="347347"/>
      </dsp:txXfrm>
    </dsp:sp>
    <dsp:sp modelId="{3D716E6D-2068-4FFD-9B09-8DBE54ECE65B}">
      <dsp:nvSpPr>
        <dsp:cNvPr id="0" name=""/>
        <dsp:cNvSpPr/>
      </dsp:nvSpPr>
      <dsp:spPr>
        <a:xfrm>
          <a:off x="0" y="763256"/>
          <a:ext cx="9161253" cy="384929"/>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lt-LT" sz="1400" b="1" kern="1200" dirty="0"/>
            <a:t>Tikslingos informavimo kampanijos</a:t>
          </a:r>
          <a:r>
            <a:rPr lang="lt-LT" sz="1400" kern="1200" dirty="0"/>
            <a:t> (TV, radijo, socialiniai tinklai, vietos laikraščiai), akcentuojant naudą ir realias istorijas.</a:t>
          </a:r>
          <a:endParaRPr lang="en-US" sz="1600" kern="1200" baseline="0" dirty="0"/>
        </a:p>
      </dsp:txBody>
      <dsp:txXfrm>
        <a:off x="18791" y="782047"/>
        <a:ext cx="9123671" cy="347347"/>
      </dsp:txXfrm>
    </dsp:sp>
    <dsp:sp modelId="{249AADDE-BD98-47B5-AE5B-3BC04C0598E2}">
      <dsp:nvSpPr>
        <dsp:cNvPr id="0" name=""/>
        <dsp:cNvSpPr/>
      </dsp:nvSpPr>
      <dsp:spPr>
        <a:xfrm>
          <a:off x="0" y="1210962"/>
          <a:ext cx="9161253" cy="384929"/>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lt-LT" sz="1400" b="1" kern="1200" dirty="0"/>
            <a:t>Šeimos gydytojų aktyvesnis vaidmuo</a:t>
          </a:r>
          <a:r>
            <a:rPr lang="lt-LT" sz="1400" kern="1200" dirty="0"/>
            <a:t> – vizito metu jie galėtų priminti pacientui, ar šis pasinaudojo prevencine programa.</a:t>
          </a:r>
          <a:endParaRPr lang="en-US" sz="1400" kern="1200" dirty="0"/>
        </a:p>
      </dsp:txBody>
      <dsp:txXfrm>
        <a:off x="18791" y="1229753"/>
        <a:ext cx="9123671" cy="347347"/>
      </dsp:txXfrm>
    </dsp:sp>
    <dsp:sp modelId="{C8F5CCF2-5178-409C-B326-9742F51EF614}">
      <dsp:nvSpPr>
        <dsp:cNvPr id="0" name=""/>
        <dsp:cNvSpPr/>
      </dsp:nvSpPr>
      <dsp:spPr>
        <a:xfrm>
          <a:off x="0" y="1636212"/>
          <a:ext cx="9161253" cy="384929"/>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lt-LT" sz="1400" b="1" kern="1200" dirty="0"/>
            <a:t>Pozityvi komunikacija</a:t>
          </a:r>
          <a:r>
            <a:rPr lang="lt-LT" sz="1400" kern="1200" dirty="0"/>
            <a:t> – akcentuoti sveikatos išsaugojimą, o ne ligos baimę.</a:t>
          </a:r>
          <a:endParaRPr lang="en-US" sz="1400" kern="1200" dirty="0"/>
        </a:p>
      </dsp:txBody>
      <dsp:txXfrm>
        <a:off x="18791" y="1655003"/>
        <a:ext cx="9123671" cy="347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D48E5-5853-49C7-929B-263A2CEDF5AF}">
      <dsp:nvSpPr>
        <dsp:cNvPr id="0" name=""/>
        <dsp:cNvSpPr/>
      </dsp:nvSpPr>
      <dsp:spPr>
        <a:xfrm>
          <a:off x="0" y="313086"/>
          <a:ext cx="9351239"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2. </a:t>
          </a:r>
          <a:r>
            <a:rPr lang="en-US" sz="1700" b="1" kern="1200" dirty="0" err="1"/>
            <a:t>Prieinamumo</a:t>
          </a:r>
          <a:r>
            <a:rPr lang="en-US" sz="1700" b="1" kern="1200" dirty="0"/>
            <a:t> </a:t>
          </a:r>
          <a:r>
            <a:rPr lang="en-US" sz="1700" b="1" kern="1200" dirty="0" err="1"/>
            <a:t>gerinimas</a:t>
          </a:r>
          <a:endParaRPr lang="en-US" sz="1700" b="1" kern="1200" dirty="0"/>
        </a:p>
      </dsp:txBody>
      <dsp:txXfrm>
        <a:off x="19904" y="332990"/>
        <a:ext cx="9311431" cy="367937"/>
      </dsp:txXfrm>
    </dsp:sp>
    <dsp:sp modelId="{0DFF03A5-D23D-4A47-854F-1C6964E1AAB2}">
      <dsp:nvSpPr>
        <dsp:cNvPr id="0" name=""/>
        <dsp:cNvSpPr/>
      </dsp:nvSpPr>
      <dsp:spPr>
        <a:xfrm>
          <a:off x="0" y="810261"/>
          <a:ext cx="9351239"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lt-LT" sz="1700" b="1" kern="1200" dirty="0"/>
            <a:t>Išplėsti mobilių patikros punktų tinklą</a:t>
          </a:r>
          <a:r>
            <a:rPr lang="lt-LT" sz="1700" kern="1200" dirty="0"/>
            <a:t> (pvz., </a:t>
          </a:r>
          <a:r>
            <a:rPr lang="lt-LT" sz="1700" kern="1200" dirty="0" err="1"/>
            <a:t>mamografijos</a:t>
          </a:r>
          <a:r>
            <a:rPr lang="lt-LT" sz="1700" kern="1200" dirty="0"/>
            <a:t> autobusai regionuose).</a:t>
          </a:r>
        </a:p>
      </dsp:txBody>
      <dsp:txXfrm>
        <a:off x="19904" y="830165"/>
        <a:ext cx="9311431" cy="367937"/>
      </dsp:txXfrm>
    </dsp:sp>
    <dsp:sp modelId="{256A8D2A-747A-49DC-B1BA-419740417C70}">
      <dsp:nvSpPr>
        <dsp:cNvPr id="0" name=""/>
        <dsp:cNvSpPr/>
      </dsp:nvSpPr>
      <dsp:spPr>
        <a:xfrm>
          <a:off x="0" y="1266966"/>
          <a:ext cx="9351239"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lt-LT" sz="1700" b="1" kern="1200"/>
            <a:t>Sutrumpinti laukimo laiką</a:t>
          </a:r>
          <a:r>
            <a:rPr lang="lt-LT" sz="1700" kern="1200"/>
            <a:t> – daugiau resursų tyrimams ir personalui.</a:t>
          </a:r>
        </a:p>
      </dsp:txBody>
      <dsp:txXfrm>
        <a:off x="19904" y="1286870"/>
        <a:ext cx="9311431" cy="367937"/>
      </dsp:txXfrm>
    </dsp:sp>
    <dsp:sp modelId="{A785E95B-B525-4DAB-B2EB-A76B2C37F39A}">
      <dsp:nvSpPr>
        <dsp:cNvPr id="0" name=""/>
        <dsp:cNvSpPr/>
      </dsp:nvSpPr>
      <dsp:spPr>
        <a:xfrm>
          <a:off x="0" y="1723672"/>
          <a:ext cx="9351239"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lt-LT" sz="1700" b="1" kern="1200"/>
            <a:t>Lankstesnis darbo laikas</a:t>
          </a:r>
          <a:r>
            <a:rPr lang="lt-LT" sz="1700" kern="1200"/>
            <a:t> – tyrimai ir vakare ar savaitgalį, kad dirbantys asmenys galėtų lengviau atvykti.</a:t>
          </a:r>
        </a:p>
      </dsp:txBody>
      <dsp:txXfrm>
        <a:off x="19904" y="1743576"/>
        <a:ext cx="9311431"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24666-56DD-4972-B37A-326179B2B605}">
      <dsp:nvSpPr>
        <dsp:cNvPr id="0" name=""/>
        <dsp:cNvSpPr/>
      </dsp:nvSpPr>
      <dsp:spPr>
        <a:xfrm>
          <a:off x="0" y="79582"/>
          <a:ext cx="9144000" cy="368550"/>
        </a:xfrm>
        <a:prstGeom prst="roundRect">
          <a:avLst/>
        </a:prstGeom>
        <a:solidFill>
          <a:srgbClr val="E329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lt-LT" sz="1400" b="1" kern="1200" dirty="0"/>
            <a:t>3. Skaitmeninių sprendimų </a:t>
          </a:r>
          <a:r>
            <a:rPr lang="lt-LT" sz="1600" b="1" kern="1200" dirty="0"/>
            <a:t>taikymas</a:t>
          </a:r>
          <a:endParaRPr lang="en-US" sz="1600" kern="1200" dirty="0"/>
        </a:p>
      </dsp:txBody>
      <dsp:txXfrm>
        <a:off x="17991" y="97573"/>
        <a:ext cx="9108018" cy="332568"/>
      </dsp:txXfrm>
    </dsp:sp>
    <dsp:sp modelId="{17FA8A57-3857-4B1E-8E91-6B108EF1C0C7}">
      <dsp:nvSpPr>
        <dsp:cNvPr id="0" name=""/>
        <dsp:cNvSpPr/>
      </dsp:nvSpPr>
      <dsp:spPr>
        <a:xfrm>
          <a:off x="0" y="488453"/>
          <a:ext cx="9144000" cy="36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lt-LT" sz="1400" b="1" kern="1200" dirty="0"/>
            <a:t>Automatiniai priminimai SMS ar el. paštu</a:t>
          </a:r>
          <a:r>
            <a:rPr lang="lt-LT" sz="1400" kern="1200" dirty="0"/>
            <a:t> (pvz., „Jums priklauso nemokama vėžio prevencijos programa, registruokitės“).</a:t>
          </a:r>
          <a:endParaRPr lang="en-US" sz="1400" kern="1200" dirty="0"/>
        </a:p>
      </dsp:txBody>
      <dsp:txXfrm>
        <a:off x="17991" y="506444"/>
        <a:ext cx="9108018" cy="332568"/>
      </dsp:txXfrm>
    </dsp:sp>
    <dsp:sp modelId="{DBAC7783-F4DC-4898-BC7C-3688AE5EA82D}">
      <dsp:nvSpPr>
        <dsp:cNvPr id="0" name=""/>
        <dsp:cNvSpPr/>
      </dsp:nvSpPr>
      <dsp:spPr>
        <a:xfrm>
          <a:off x="0" y="897323"/>
          <a:ext cx="9144000" cy="368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lt-LT" sz="1400" b="1" kern="1200" dirty="0"/>
            <a:t>E. sveikatos portalo patobulinimai</a:t>
          </a:r>
          <a:r>
            <a:rPr lang="lt-LT" sz="1400" kern="1200" dirty="0"/>
            <a:t> – aiškiai matyti, kokios programos žmogui priklauso, ir galimybė greitai užsiregistruoti.</a:t>
          </a:r>
          <a:endParaRPr lang="en-US" sz="1400" kern="1200" dirty="0"/>
        </a:p>
      </dsp:txBody>
      <dsp:txXfrm>
        <a:off x="17991" y="915314"/>
        <a:ext cx="9108018" cy="332568"/>
      </dsp:txXfrm>
    </dsp:sp>
    <dsp:sp modelId="{B049EB2F-24D8-47C6-9378-06A6D782B65C}">
      <dsp:nvSpPr>
        <dsp:cNvPr id="0" name=""/>
        <dsp:cNvSpPr/>
      </dsp:nvSpPr>
      <dsp:spPr>
        <a:xfrm>
          <a:off x="0" y="1385776"/>
          <a:ext cx="9144000" cy="368550"/>
        </a:xfrm>
        <a:prstGeom prst="roundRect">
          <a:avLst/>
        </a:prstGeom>
        <a:solidFill>
          <a:srgbClr val="E329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lt-LT" sz="1400" b="1" kern="1200" dirty="0"/>
            <a:t>Integracija su mobiliosiomis programėlėmis</a:t>
          </a:r>
          <a:r>
            <a:rPr lang="lt-LT" sz="1400" kern="1200" dirty="0"/>
            <a:t> (pvz., sveikatos sekimo </a:t>
          </a:r>
          <a:r>
            <a:rPr lang="lt-LT" sz="1400" kern="1200" dirty="0" err="1"/>
            <a:t>apps</a:t>
          </a:r>
          <a:r>
            <a:rPr lang="lt-LT" sz="1400" kern="1200" dirty="0"/>
            <a:t>).</a:t>
          </a:r>
          <a:endParaRPr lang="en-US" sz="1400" kern="1200" dirty="0"/>
        </a:p>
      </dsp:txBody>
      <dsp:txXfrm>
        <a:off x="17991" y="1403767"/>
        <a:ext cx="9108018" cy="332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1F945-5BD4-4250-8DEC-D98AF5E506F1}">
      <dsp:nvSpPr>
        <dsp:cNvPr id="0" name=""/>
        <dsp:cNvSpPr/>
      </dsp:nvSpPr>
      <dsp:spPr>
        <a:xfrm>
          <a:off x="0" y="48684"/>
          <a:ext cx="8703129" cy="675327"/>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lt-LT" sz="1700" b="1" kern="1200" dirty="0"/>
            <a:t>4. Motyvaciniai veiksniai</a:t>
          </a:r>
          <a:endParaRPr lang="en-US" sz="1700" kern="1200" dirty="0"/>
        </a:p>
      </dsp:txBody>
      <dsp:txXfrm>
        <a:off x="32967" y="81651"/>
        <a:ext cx="8637195" cy="609393"/>
      </dsp:txXfrm>
    </dsp:sp>
    <dsp:sp modelId="{BE667B7C-5D6D-460C-8540-298F6F1B3A70}">
      <dsp:nvSpPr>
        <dsp:cNvPr id="0" name=""/>
        <dsp:cNvSpPr/>
      </dsp:nvSpPr>
      <dsp:spPr>
        <a:xfrm>
          <a:off x="0" y="772971"/>
          <a:ext cx="8703129" cy="675327"/>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lt-LT" sz="1700" b="1" kern="1200" dirty="0"/>
            <a:t>Finansiniai skatinimai</a:t>
          </a:r>
          <a:r>
            <a:rPr lang="lt-LT" sz="1700" kern="1200" dirty="0"/>
            <a:t> – nuolaidos sveikatingumo paslaugoms, sporto klubams ar vaistams tiems, kurie reguliariai dalyvauja prevencinėse programose.</a:t>
          </a:r>
          <a:endParaRPr lang="en-US" sz="1700" kern="1200" dirty="0"/>
        </a:p>
      </dsp:txBody>
      <dsp:txXfrm>
        <a:off x="32967" y="805938"/>
        <a:ext cx="8637195" cy="609393"/>
      </dsp:txXfrm>
    </dsp:sp>
    <dsp:sp modelId="{CE0A40B6-9636-4C78-B4FD-92FDDD53A43C}">
      <dsp:nvSpPr>
        <dsp:cNvPr id="0" name=""/>
        <dsp:cNvSpPr/>
      </dsp:nvSpPr>
      <dsp:spPr>
        <a:xfrm>
          <a:off x="0" y="1497259"/>
          <a:ext cx="8703129" cy="675327"/>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lt-LT" sz="1700" b="1" kern="1200"/>
            <a:t>Darbdavių įsitraukimas</a:t>
          </a:r>
          <a:r>
            <a:rPr lang="lt-LT" sz="1700" kern="1200"/>
            <a:t> – skatinti įmones suteikti laisvadienius profilaktiniams tyrimams.</a:t>
          </a:r>
          <a:endParaRPr lang="en-US" sz="1700" kern="1200"/>
        </a:p>
      </dsp:txBody>
      <dsp:txXfrm>
        <a:off x="32967" y="1530226"/>
        <a:ext cx="8637195" cy="609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E3BC3-E1C9-43D5-B58E-78A6AFF3DF83}">
      <dsp:nvSpPr>
        <dsp:cNvPr id="0" name=""/>
        <dsp:cNvSpPr/>
      </dsp:nvSpPr>
      <dsp:spPr>
        <a:xfrm>
          <a:off x="0" y="14214"/>
          <a:ext cx="8534400" cy="715052"/>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t-LT" sz="1800" b="1" kern="1200" dirty="0"/>
            <a:t>5. Bendruomenių įtraukimas</a:t>
          </a:r>
          <a:endParaRPr lang="en-US" sz="1800" kern="1200" dirty="0"/>
        </a:p>
      </dsp:txBody>
      <dsp:txXfrm>
        <a:off x="34906" y="49120"/>
        <a:ext cx="8464588" cy="645240"/>
      </dsp:txXfrm>
    </dsp:sp>
    <dsp:sp modelId="{7BB56DF3-EA25-4111-BD32-29139F19DDE4}">
      <dsp:nvSpPr>
        <dsp:cNvPr id="0" name=""/>
        <dsp:cNvSpPr/>
      </dsp:nvSpPr>
      <dsp:spPr>
        <a:xfrm>
          <a:off x="0" y="781107"/>
          <a:ext cx="8534400" cy="715052"/>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t-LT" sz="1800" b="1" kern="1200" dirty="0"/>
            <a:t>Savivaldybių sveikatos biurai</a:t>
          </a:r>
          <a:r>
            <a:rPr lang="lt-LT" sz="1800" kern="1200" dirty="0"/>
            <a:t> galėtų aktyviau organizuoti viešus renginius, paskaitas ir patikros dienas.</a:t>
          </a:r>
          <a:endParaRPr lang="en-US" sz="1800" kern="1200" dirty="0"/>
        </a:p>
      </dsp:txBody>
      <dsp:txXfrm>
        <a:off x="34906" y="816013"/>
        <a:ext cx="8464588" cy="645240"/>
      </dsp:txXfrm>
    </dsp:sp>
    <dsp:sp modelId="{D0DF31F8-45AF-4DA7-85A5-36D35DD35947}">
      <dsp:nvSpPr>
        <dsp:cNvPr id="0" name=""/>
        <dsp:cNvSpPr/>
      </dsp:nvSpPr>
      <dsp:spPr>
        <a:xfrm>
          <a:off x="0" y="1547999"/>
          <a:ext cx="8534400" cy="715052"/>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lt-LT" sz="1800" b="1" kern="1200" dirty="0"/>
            <a:t>Nevyriausybinės organizacijos ir bendruomenių centrai</a:t>
          </a:r>
          <a:r>
            <a:rPr lang="lt-LT" sz="1800" kern="1200" dirty="0"/>
            <a:t> galėtų padėti pasiekti socialiai pažeidžiamas grupes (vyresnius, vienišus žmones, kaimo gyventojus).</a:t>
          </a:r>
          <a:endParaRPr lang="en-US" sz="1800" kern="1200" dirty="0"/>
        </a:p>
      </dsp:txBody>
      <dsp:txXfrm>
        <a:off x="34906" y="1582905"/>
        <a:ext cx="8464588" cy="6452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DB528-AE4E-4162-98D1-480C990B145E}">
      <dsp:nvSpPr>
        <dsp:cNvPr id="0" name=""/>
        <dsp:cNvSpPr/>
      </dsp:nvSpPr>
      <dsp:spPr>
        <a:xfrm>
          <a:off x="0" y="0"/>
          <a:ext cx="8542565" cy="5958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lt-LT" sz="1500" b="1" kern="1200" dirty="0"/>
            <a:t>6. Duomenų analizė ir grįžtamasis ryšys</a:t>
          </a:r>
          <a:endParaRPr lang="en-US" sz="1500" kern="1200" dirty="0"/>
        </a:p>
      </dsp:txBody>
      <dsp:txXfrm>
        <a:off x="29088" y="29088"/>
        <a:ext cx="8484389" cy="537701"/>
      </dsp:txXfrm>
    </dsp:sp>
    <dsp:sp modelId="{A5618A4F-EF04-44B0-98A6-3C6E628BD4A3}">
      <dsp:nvSpPr>
        <dsp:cNvPr id="0" name=""/>
        <dsp:cNvSpPr/>
      </dsp:nvSpPr>
      <dsp:spPr>
        <a:xfrm>
          <a:off x="0" y="646396"/>
          <a:ext cx="8542565" cy="5958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lt-LT" sz="1500" b="1" kern="1200"/>
            <a:t>Reguliarūs vieši rodikliai</a:t>
          </a:r>
          <a:r>
            <a:rPr lang="lt-LT" sz="1500" kern="1200"/>
            <a:t> – kiek žmonių pasinaudojo programomis, kiek liga buvo nustatyta ankstyvoje stadijoje.</a:t>
          </a:r>
          <a:endParaRPr lang="en-US" sz="1500" kern="1200"/>
        </a:p>
      </dsp:txBody>
      <dsp:txXfrm>
        <a:off x="29088" y="675484"/>
        <a:ext cx="8484389" cy="537701"/>
      </dsp:txXfrm>
    </dsp:sp>
    <dsp:sp modelId="{AB9CE866-3979-46B8-8BC1-15B121847F55}">
      <dsp:nvSpPr>
        <dsp:cNvPr id="0" name=""/>
        <dsp:cNvSpPr/>
      </dsp:nvSpPr>
      <dsp:spPr>
        <a:xfrm>
          <a:off x="0" y="1285474"/>
          <a:ext cx="8542565" cy="5958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lt-LT" sz="1500" b="1" kern="1200"/>
            <a:t>Grįžtamasis ryšys pacientams</a:t>
          </a:r>
          <a:r>
            <a:rPr lang="lt-LT" sz="1500" kern="1200"/>
            <a:t> – priminti, kokią naudą turėjo jų dalyvavimas, kad būtų stiprinamas pasitikėjimas sistema.</a:t>
          </a:r>
          <a:endParaRPr lang="en-US" sz="1500" kern="1200"/>
        </a:p>
      </dsp:txBody>
      <dsp:txXfrm>
        <a:off x="29088" y="1314562"/>
        <a:ext cx="8484389" cy="5377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79C00739-DD54-44D7-A6E5-A18CAB3BF3B9}" type="datetimeFigureOut">
              <a:rPr lang="en-US" smtClean="0"/>
              <a:t>9/17/2025</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2BF31B0-0689-4CA6-B864-BAB948BCCB4D}" type="slidenum">
              <a:rPr lang="en-US" smtClean="0"/>
              <a:t>‹#›</a:t>
            </a:fld>
            <a:endParaRPr lang="en-US"/>
          </a:p>
        </p:txBody>
      </p:sp>
    </p:spTree>
    <p:extLst>
      <p:ext uri="{BB962C8B-B14F-4D97-AF65-F5344CB8AC3E}">
        <p14:creationId xmlns:p14="http://schemas.microsoft.com/office/powerpoint/2010/main" val="407919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Lentelės šaltinis: Žemaitienė N. ir kt., Sveikatos psichologija. </a:t>
            </a:r>
            <a:r>
              <a:rPr lang="lt-LT" dirty="0" err="1"/>
              <a:t>Tyto</a:t>
            </a:r>
            <a:r>
              <a:rPr lang="lt-LT" dirty="0"/>
              <a:t> </a:t>
            </a:r>
            <a:r>
              <a:rPr lang="lt-LT" dirty="0" err="1"/>
              <a:t>alba</a:t>
            </a:r>
            <a:r>
              <a:rPr lang="lt-LT" dirty="0"/>
              <a:t>, Vilnius 2011. http://www.smlpc.lt/media/file/Skyriu_info/Metodine_medziaga/Rekomendacijos.pdf,</a:t>
            </a:r>
          </a:p>
        </p:txBody>
      </p:sp>
      <p:sp>
        <p:nvSpPr>
          <p:cNvPr id="4" name="Skaidrės numerio vietos rezervavimo ženklas 3"/>
          <p:cNvSpPr>
            <a:spLocks noGrp="1"/>
          </p:cNvSpPr>
          <p:nvPr>
            <p:ph type="sldNum" sz="quarter" idx="5"/>
          </p:nvPr>
        </p:nvSpPr>
        <p:spPr/>
        <p:txBody>
          <a:bodyPr/>
          <a:lstStyle/>
          <a:p>
            <a:fld id="{CE43620F-4C87-4B1A-B68F-8E143FA9175C}" type="slidenum">
              <a:rPr lang="lt-LT" smtClean="0"/>
              <a:t>16</a:t>
            </a:fld>
            <a:endParaRPr lang="lt-LT"/>
          </a:p>
        </p:txBody>
      </p:sp>
    </p:spTree>
    <p:extLst>
      <p:ext uri="{BB962C8B-B14F-4D97-AF65-F5344CB8AC3E}">
        <p14:creationId xmlns:p14="http://schemas.microsoft.com/office/powerpoint/2010/main" val="411193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image" Target="../media/image3.jpeg"/><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56.jpeg"/><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3.jpeg"/><Relationship Id="rId5" Type="http://schemas.openxmlformats.org/officeDocument/2006/relationships/image" Target="../media/image69.sv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8.svg"/></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9.png"/><Relationship Id="rId3" Type="http://schemas.openxmlformats.org/officeDocument/2006/relationships/image" Target="../media/image74.jpeg"/><Relationship Id="rId21" Type="http://schemas.openxmlformats.org/officeDocument/2006/relationships/image" Target="../media/image82.jpeg"/><Relationship Id="rId7" Type="http://schemas.openxmlformats.org/officeDocument/2006/relationships/image" Target="../media/image76.jpeg"/><Relationship Id="rId12" Type="http://schemas.openxmlformats.org/officeDocument/2006/relationships/image" Target="../media/image70.png"/><Relationship Id="rId17" Type="http://schemas.openxmlformats.org/officeDocument/2006/relationships/image" Target="../media/image78.jpeg"/><Relationship Id="rId2" Type="http://schemas.openxmlformats.org/officeDocument/2006/relationships/image" Target="../media/image73.jpeg"/><Relationship Id="rId16" Type="http://schemas.openxmlformats.org/officeDocument/2006/relationships/image" Target="../media/image77.jpeg"/><Relationship Id="rId20"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69.svg"/><Relationship Id="rId5" Type="http://schemas.openxmlformats.org/officeDocument/2006/relationships/image" Target="../media/image5.svg"/><Relationship Id="rId15" Type="http://schemas.openxmlformats.org/officeDocument/2006/relationships/image" Target="../media/image8.svg"/><Relationship Id="rId10" Type="http://schemas.openxmlformats.org/officeDocument/2006/relationships/image" Target="../media/image68.png"/><Relationship Id="rId19" Type="http://schemas.openxmlformats.org/officeDocument/2006/relationships/image" Target="../media/image80.svg"/><Relationship Id="rId4" Type="http://schemas.openxmlformats.org/officeDocument/2006/relationships/image" Target="../media/image4.png"/><Relationship Id="rId9" Type="http://schemas.openxmlformats.org/officeDocument/2006/relationships/image" Target="../media/image67.svg"/><Relationship Id="rId1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osp.stat.gov.lt/lietuvos-gyventoju-pajamos-ir-gyvenimo-salygos-2022/savo-sveikatos-vertinimas/ilgalaikiai-sveikatos-sutrikimaihttps:/health.ec.europa.eu/system/files/2021-12/2021_chp_lt_lithuanian.pdfhttps:/lsmu.lt/cris/bitstream/20.500.12512/110486/3/Petrauskait%C4%97%20Monika,%20BMD.pdfhttps:/lsmu.lt/wp-content/uploads/e-BOOK-lock-2023-Lietuvos-moksleiviu-parengimas%E2%80%93Uzs142-B5.pdfhttps:/www.hi.lt/news/1950/1362/Skelbiami-2-18-m-amziaus-mokiniu-kuno-mases-indekso-ivertinimo-duomenys.htmlhttps:/osp.stat.gov.lt/lietuvos-gyventoju-sveikata-2020/kmihttps:/smsm.lrv.lt/uploads/smsm/documents/files/Ataskaita-Sportas-SPINTER-2021.pdfhttps:/pagd.lrv.lt/lt/naujienos/ugniagesiai-gelbetojai-praso-gyventojus-saugiai-elgtis-vandenyjehttps:/pagd.lrv.lt/lt/naujienos/siemet-gaisruose-zusta-vis-daugiau-gyventojuhttps:/lt72.lt/zinojimas-saugo-2/https:/www.who.int/news-room/fact-sheets/detail/cancerhttps:/www.nvi.lt/uploads/pdf/Vezio%20registras/V%C4%97%C5%BEys%20Lietuvoje%202017.pdfhttps:/ntakd.lrv.lt/uploads/ntakd/documents/files/2022%20metinis%20(galutinis).pdfhttps:/ntakd.lrv.lt/uploads/ntakd/documents/files/2022%20metinis%20(galutinis).pdfhttps:/osp.stat.gov.lt/statistiniu-rodikliu-analize?hash=1194ea01-82ee-4bde-a222-94c5ced50f4e#/https://www.rplc.lt/wp-content/uploads/2023/04/Apie-problemini-interneto-naudojima.pdfhttps://www.sveikatosbiuras.lt/psichikos-sveikata/https://slaugytojams.lt/psichologija/aelita-skarbaliene-apie-tevu-perdegimo-sindroma-tevams-buna-nepatogu-apie-tai-kalbeti/https://www.hi.lt/uploads/pdf/leidiniai/Informaciniai/Visuom._sveik._netolyg._VSN/2023/Psichikos_sveikatos_ligu_paplitimas_Lietuvoje_2016-2022.pdfhttps://strata.gov.lt/wp-content/uploads/2022/08/20220629-asmens-sveikatos-prieziuros-paslaugu-teikimo-modelis.pdfhttps://health.ec.europa.eu/system/files/2021-12/2021_chp_lt_lithuanian.pdf" TargetMode="Externa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9" name="Freeform 9"/>
          <p:cNvSpPr/>
          <p:nvPr/>
        </p:nvSpPr>
        <p:spPr>
          <a:xfrm>
            <a:off x="5384487" y="31173"/>
            <a:ext cx="7519025" cy="2484608"/>
          </a:xfrm>
          <a:custGeom>
            <a:avLst/>
            <a:gdLst/>
            <a:ahLst/>
            <a:cxnLst/>
            <a:rect l="l" t="t" r="r" b="b"/>
            <a:pathLst>
              <a:path w="4611996" h="3608752">
                <a:moveTo>
                  <a:pt x="0" y="0"/>
                </a:moveTo>
                <a:lnTo>
                  <a:pt x="4611996" y="0"/>
                </a:lnTo>
                <a:lnTo>
                  <a:pt x="4611996" y="3608752"/>
                </a:lnTo>
                <a:lnTo>
                  <a:pt x="0" y="3608752"/>
                </a:lnTo>
                <a:lnTo>
                  <a:pt x="0" y="0"/>
                </a:lnTo>
                <a:close/>
              </a:path>
            </a:pathLst>
          </a:custGeom>
          <a:blipFill>
            <a:blip r:embed="rId3">
              <a:alphaModFix amt="92000"/>
            </a:blip>
            <a:srcRect/>
            <a:stretch>
              <a:fillRect t="-32893" b="-27779"/>
            </a:stretch>
          </a:blipFill>
        </p:spPr>
      </p:sp>
      <p:grpSp>
        <p:nvGrpSpPr>
          <p:cNvPr id="3" name="Group 3"/>
          <p:cNvGrpSpPr/>
          <p:nvPr/>
        </p:nvGrpSpPr>
        <p:grpSpPr>
          <a:xfrm>
            <a:off x="-1130300" y="4057750"/>
            <a:ext cx="3086100" cy="2171499"/>
            <a:chOff x="0" y="0"/>
            <a:chExt cx="812800" cy="571917"/>
          </a:xfrm>
        </p:grpSpPr>
        <p:sp>
          <p:nvSpPr>
            <p:cNvPr id="4" name="Freeform 4"/>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04AAD"/>
            </a:solidFill>
          </p:spPr>
        </p:sp>
        <p:sp>
          <p:nvSpPr>
            <p:cNvPr id="5" name="TextBox 5"/>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467343" y="4057750"/>
            <a:ext cx="3086100" cy="2171499"/>
            <a:chOff x="0" y="0"/>
            <a:chExt cx="812800" cy="571917"/>
          </a:xfrm>
        </p:grpSpPr>
        <p:sp>
          <p:nvSpPr>
            <p:cNvPr id="7" name="Freeform 7"/>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004AAD"/>
            </a:solidFill>
          </p:spPr>
        </p:sp>
        <p:sp>
          <p:nvSpPr>
            <p:cNvPr id="8" name="TextBox 8"/>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150590" y="4395280"/>
            <a:ext cx="12751369" cy="2885673"/>
          </a:xfrm>
          <a:prstGeom prst="rect">
            <a:avLst/>
          </a:prstGeom>
        </p:spPr>
        <p:txBody>
          <a:bodyPr lIns="0" tIns="0" rIns="0" bIns="0" rtlCol="0" anchor="t">
            <a:spAutoFit/>
          </a:bodyPr>
          <a:lstStyle/>
          <a:p>
            <a:pPr algn="ctr">
              <a:lnSpc>
                <a:spcPts val="11572"/>
              </a:lnSpc>
            </a:pPr>
            <a:r>
              <a:rPr lang="en-US" sz="8265">
                <a:solidFill>
                  <a:srgbClr val="004AAD"/>
                </a:solidFill>
                <a:latin typeface="League Spartan Bold"/>
              </a:rPr>
              <a:t>METINIS PRANEŠIMAS</a:t>
            </a:r>
          </a:p>
          <a:p>
            <a:pPr algn="ctr">
              <a:lnSpc>
                <a:spcPts val="11572"/>
              </a:lnSpc>
            </a:pPr>
            <a:endParaRPr lang="en-US" sz="8265">
              <a:solidFill>
                <a:srgbClr val="004AAD"/>
              </a:solidFill>
              <a:latin typeface="League Spartan Bold"/>
            </a:endParaRPr>
          </a:p>
        </p:txBody>
      </p:sp>
      <p:sp>
        <p:nvSpPr>
          <p:cNvPr id="11" name="TextBox 11"/>
          <p:cNvSpPr txBox="1"/>
          <p:nvPr/>
        </p:nvSpPr>
        <p:spPr>
          <a:xfrm>
            <a:off x="4192493" y="6851892"/>
            <a:ext cx="10667562" cy="791448"/>
          </a:xfrm>
          <a:prstGeom prst="rect">
            <a:avLst/>
          </a:prstGeom>
        </p:spPr>
        <p:txBody>
          <a:bodyPr lIns="0" tIns="0" rIns="0" bIns="0" rtlCol="0" anchor="t">
            <a:spAutoFit/>
          </a:bodyPr>
          <a:lstStyle/>
          <a:p>
            <a:pPr algn="ctr">
              <a:lnSpc>
                <a:spcPts val="3107"/>
              </a:lnSpc>
            </a:pPr>
            <a:r>
              <a:rPr lang="en-US" sz="2219">
                <a:solidFill>
                  <a:srgbClr val="303642"/>
                </a:solidFill>
                <a:latin typeface="Poppins"/>
              </a:rPr>
              <a:t>Pristato: Nacionalinės sveikatos tarybos pirmininkas prof. Algirdas Utkus</a:t>
            </a:r>
          </a:p>
          <a:p>
            <a:pPr algn="ctr">
              <a:lnSpc>
                <a:spcPts val="3107"/>
              </a:lnSpc>
              <a:spcBef>
                <a:spcPct val="0"/>
              </a:spcBef>
            </a:pPr>
            <a:endParaRPr lang="en-US" sz="2219">
              <a:solidFill>
                <a:srgbClr val="303642"/>
              </a:solidFill>
              <a:latin typeface="Poppins"/>
            </a:endParaRPr>
          </a:p>
        </p:txBody>
      </p:sp>
      <p:sp>
        <p:nvSpPr>
          <p:cNvPr id="12" name="TextBox 12"/>
          <p:cNvSpPr txBox="1"/>
          <p:nvPr/>
        </p:nvSpPr>
        <p:spPr>
          <a:xfrm>
            <a:off x="3150590" y="9160452"/>
            <a:ext cx="10667562" cy="791448"/>
          </a:xfrm>
          <a:prstGeom prst="rect">
            <a:avLst/>
          </a:prstGeom>
        </p:spPr>
        <p:txBody>
          <a:bodyPr lIns="0" tIns="0" rIns="0" bIns="0" rtlCol="0" anchor="t">
            <a:spAutoFit/>
          </a:bodyPr>
          <a:lstStyle/>
          <a:p>
            <a:pPr algn="ctr">
              <a:lnSpc>
                <a:spcPts val="3107"/>
              </a:lnSpc>
            </a:pPr>
            <a:r>
              <a:rPr lang="en-US" sz="2219" dirty="0">
                <a:solidFill>
                  <a:srgbClr val="303642"/>
                </a:solidFill>
                <a:latin typeface="Poppins"/>
              </a:rPr>
              <a:t>2025 m.</a:t>
            </a:r>
          </a:p>
          <a:p>
            <a:pPr algn="ctr">
              <a:lnSpc>
                <a:spcPts val="3107"/>
              </a:lnSpc>
              <a:spcBef>
                <a:spcPct val="0"/>
              </a:spcBef>
            </a:pPr>
            <a:endParaRPr lang="en-US" sz="2219" dirty="0">
              <a:solidFill>
                <a:srgbClr val="303642"/>
              </a:solidFill>
              <a:latin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61717" y="9915965"/>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661717" y="3442009"/>
            <a:ext cx="16971686" cy="5751741"/>
          </a:xfrm>
          <a:custGeom>
            <a:avLst/>
            <a:gdLst/>
            <a:ahLst/>
            <a:cxnLst/>
            <a:rect l="l" t="t" r="r" b="b"/>
            <a:pathLst>
              <a:path w="16971686" h="5751741">
                <a:moveTo>
                  <a:pt x="0" y="0"/>
                </a:moveTo>
                <a:lnTo>
                  <a:pt x="16971686" y="0"/>
                </a:lnTo>
                <a:lnTo>
                  <a:pt x="16971686" y="5751741"/>
                </a:lnTo>
                <a:lnTo>
                  <a:pt x="0" y="5751741"/>
                </a:lnTo>
                <a:lnTo>
                  <a:pt x="0" y="0"/>
                </a:lnTo>
                <a:close/>
              </a:path>
            </a:pathLst>
          </a:custGeom>
          <a:blipFill>
            <a:blip r:embed="rId3"/>
            <a:stretch>
              <a:fillRect/>
            </a:stretch>
          </a:blipFill>
        </p:spPr>
      </p:sp>
      <p:sp>
        <p:nvSpPr>
          <p:cNvPr id="7" name="TextBox 7"/>
          <p:cNvSpPr txBox="1"/>
          <p:nvPr/>
        </p:nvSpPr>
        <p:spPr>
          <a:xfrm>
            <a:off x="0" y="1380315"/>
            <a:ext cx="18288000" cy="2320709"/>
          </a:xfrm>
          <a:prstGeom prst="rect">
            <a:avLst/>
          </a:prstGeom>
        </p:spPr>
        <p:txBody>
          <a:bodyPr lIns="0" tIns="0" rIns="0" bIns="0" rtlCol="0" anchor="t">
            <a:spAutoFit/>
          </a:bodyPr>
          <a:lstStyle/>
          <a:p>
            <a:pPr algn="ctr">
              <a:lnSpc>
                <a:spcPts val="4351"/>
              </a:lnSpc>
            </a:pPr>
            <a:r>
              <a:rPr lang="en-US" sz="3108">
                <a:solidFill>
                  <a:srgbClr val="004AAD"/>
                </a:solidFill>
                <a:latin typeface="League Spartan Bold"/>
              </a:rPr>
              <a:t>PRASIDĖJUS COVID-19 PANDEMIJAI, LIETUVOJE SPARČIAI IŠAUGĘS PERTEKLINIS MIRČIŲ SKAIČIUS BUVO PASTEBIMAS IR VISOJE EUROPOJE.  EUROSTAT DUOMENIMIS, 2021 M. MIRĖ PER PUSĘ MILIJONO EUROPIEČIŲ DAUGIAU, NEI ĮPRASTAI. </a:t>
            </a:r>
          </a:p>
          <a:p>
            <a:pPr>
              <a:lnSpc>
                <a:spcPts val="5471"/>
              </a:lnSpc>
            </a:pPr>
            <a:endParaRPr lang="en-US" sz="3108">
              <a:solidFill>
                <a:srgbClr val="004AAD"/>
              </a:solidFill>
              <a:latin typeface="League Spartan Bold"/>
            </a:endParaRPr>
          </a:p>
        </p:txBody>
      </p:sp>
      <p:sp>
        <p:nvSpPr>
          <p:cNvPr id="8" name="TextBox 8"/>
          <p:cNvSpPr txBox="1"/>
          <p:nvPr/>
        </p:nvSpPr>
        <p:spPr>
          <a:xfrm>
            <a:off x="-1219200" y="311010"/>
            <a:ext cx="18244576" cy="897853"/>
          </a:xfrm>
          <a:prstGeom prst="rect">
            <a:avLst/>
          </a:prstGeom>
        </p:spPr>
        <p:txBody>
          <a:bodyPr lIns="0" tIns="0" rIns="0" bIns="0" rtlCol="0" anchor="t">
            <a:spAutoFit/>
          </a:bodyPr>
          <a:lstStyle/>
          <a:p>
            <a:pPr algn="ctr">
              <a:lnSpc>
                <a:spcPts val="7212"/>
              </a:lnSpc>
            </a:pPr>
            <a:r>
              <a:rPr lang="en-US" sz="5151" dirty="0">
                <a:solidFill>
                  <a:srgbClr val="000000"/>
                </a:solidFill>
                <a:latin typeface="Lato Bold"/>
              </a:rPr>
              <a:t>GYVENTOJŲ MIRTIES PRIEŽASTYS</a:t>
            </a:r>
          </a:p>
        </p:txBody>
      </p:sp>
      <p:sp>
        <p:nvSpPr>
          <p:cNvPr id="9" name="TextBox 9"/>
          <p:cNvSpPr txBox="1"/>
          <p:nvPr/>
        </p:nvSpPr>
        <p:spPr>
          <a:xfrm>
            <a:off x="661717" y="9665360"/>
            <a:ext cx="5634574" cy="641201"/>
          </a:xfrm>
          <a:prstGeom prst="rect">
            <a:avLst/>
          </a:prstGeom>
        </p:spPr>
        <p:txBody>
          <a:bodyPr lIns="0" tIns="0" rIns="0" bIns="0" rtlCol="0" anchor="t">
            <a:spAutoFit/>
          </a:bodyPr>
          <a:lstStyle/>
          <a:p>
            <a:pPr>
              <a:lnSpc>
                <a:spcPts val="1996"/>
              </a:lnSpc>
            </a:pPr>
            <a:r>
              <a:rPr lang="en-US" sz="1425" dirty="0" err="1">
                <a:solidFill>
                  <a:srgbClr val="000000"/>
                </a:solidFill>
                <a:latin typeface="Poppins"/>
              </a:rPr>
              <a:t>Šaltinis</a:t>
            </a:r>
            <a:r>
              <a:rPr lang="en-US" sz="1425" dirty="0">
                <a:solidFill>
                  <a:srgbClr val="000000"/>
                </a:solidFill>
                <a:latin typeface="Poppins"/>
              </a:rPr>
              <a:t>: </a:t>
            </a:r>
            <a:r>
              <a:rPr lang="en-US" sz="1425" dirty="0" err="1">
                <a:solidFill>
                  <a:srgbClr val="000000"/>
                </a:solidFill>
                <a:latin typeface="Poppins"/>
              </a:rPr>
              <a:t>paveik</a:t>
            </a:r>
            <a:r>
              <a:rPr lang="lt-LT" sz="1425" dirty="0">
                <a:solidFill>
                  <a:srgbClr val="000000"/>
                </a:solidFill>
                <a:latin typeface="Poppins"/>
              </a:rPr>
              <a:t>s</a:t>
            </a:r>
            <a:r>
              <a:rPr lang="en-US" sz="1425" dirty="0">
                <a:solidFill>
                  <a:srgbClr val="000000"/>
                </a:solidFill>
                <a:latin typeface="Poppins"/>
              </a:rPr>
              <a:t>l</a:t>
            </a:r>
            <a:r>
              <a:rPr lang="lt-LT" sz="1425" dirty="0">
                <a:solidFill>
                  <a:srgbClr val="000000"/>
                </a:solidFill>
                <a:latin typeface="Poppins"/>
              </a:rPr>
              <a:t>a</a:t>
            </a:r>
            <a:r>
              <a:rPr lang="en-US" sz="1425" dirty="0">
                <a:solidFill>
                  <a:srgbClr val="000000"/>
                </a:solidFill>
                <a:latin typeface="Poppins"/>
              </a:rPr>
              <a:t>s </a:t>
            </a:r>
            <a:r>
              <a:rPr lang="en-US" sz="1425" dirty="0" err="1">
                <a:solidFill>
                  <a:srgbClr val="000000"/>
                </a:solidFill>
                <a:latin typeface="Poppins"/>
              </a:rPr>
              <a:t>Alytaus</a:t>
            </a:r>
            <a:r>
              <a:rPr lang="en-US" sz="1425" dirty="0">
                <a:solidFill>
                  <a:srgbClr val="000000"/>
                </a:solidFill>
                <a:latin typeface="Poppins"/>
              </a:rPr>
              <a:t> VSB</a:t>
            </a:r>
          </a:p>
          <a:p>
            <a:pPr>
              <a:lnSpc>
                <a:spcPts val="2976"/>
              </a:lnSpc>
              <a:spcBef>
                <a:spcPct val="0"/>
              </a:spcBef>
            </a:pPr>
            <a:endParaRPr lang="en-US" sz="1425" dirty="0">
              <a:solidFill>
                <a:srgbClr val="000000"/>
              </a:solidFill>
              <a:latin typeface="Poppins"/>
            </a:endParaRPr>
          </a:p>
        </p:txBody>
      </p:sp>
      <p:sp>
        <p:nvSpPr>
          <p:cNvPr id="10" name="Freeform 35">
            <a:extLst>
              <a:ext uri="{FF2B5EF4-FFF2-40B4-BE49-F238E27FC236}">
                <a16:creationId xmlns:a16="http://schemas.microsoft.com/office/drawing/2014/main" id="{668E1FAE-18C4-CE60-4579-9514DAFED086}"/>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11" name="Rectangle 10">
            <a:extLst>
              <a:ext uri="{FF2B5EF4-FFF2-40B4-BE49-F238E27FC236}">
                <a16:creationId xmlns:a16="http://schemas.microsoft.com/office/drawing/2014/main" id="{D2043820-FE24-4532-F814-DDFBADA49162}"/>
              </a:ext>
            </a:extLst>
          </p:cNvPr>
          <p:cNvSpPr/>
          <p:nvPr/>
        </p:nvSpPr>
        <p:spPr>
          <a:xfrm>
            <a:off x="13999088" y="43826"/>
            <a:ext cx="4267200"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IV. Mirties </a:t>
            </a:r>
            <a:r>
              <a:rPr lang="lt-LT"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priežastys</a:t>
            </a:r>
            <a:endPar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5960" y="0"/>
            <a:ext cx="9297738" cy="904991"/>
          </a:xfrm>
          <a:prstGeom prst="rect">
            <a:avLst/>
          </a:prstGeom>
        </p:spPr>
        <p:txBody>
          <a:bodyPr wrap="none">
            <a:spAutoFit/>
          </a:bodyPr>
          <a:lstStyle/>
          <a:p>
            <a:pPr algn="ctr">
              <a:lnSpc>
                <a:spcPts val="7212"/>
              </a:lnSpc>
            </a:pPr>
            <a:r>
              <a:rPr lang="en-US" sz="4400" dirty="0">
                <a:solidFill>
                  <a:srgbClr val="000000"/>
                </a:solidFill>
                <a:latin typeface="Lato Bold"/>
              </a:rPr>
              <a:t>GYVENTOJŲ MIRTIES PRIEŽASTYS</a:t>
            </a:r>
          </a:p>
        </p:txBody>
      </p:sp>
      <p:pic>
        <p:nvPicPr>
          <p:cNvPr id="3" name="Picture 2"/>
          <p:cNvPicPr>
            <a:picLocks noChangeAspect="1"/>
          </p:cNvPicPr>
          <p:nvPr/>
        </p:nvPicPr>
        <p:blipFill>
          <a:blip r:embed="rId2"/>
          <a:stretch>
            <a:fillRect/>
          </a:stretch>
        </p:blipFill>
        <p:spPr>
          <a:xfrm>
            <a:off x="1219200" y="1943101"/>
            <a:ext cx="15981750" cy="6348306"/>
          </a:xfrm>
          <a:prstGeom prst="rect">
            <a:avLst/>
          </a:prstGeom>
        </p:spPr>
      </p:pic>
      <p:sp>
        <p:nvSpPr>
          <p:cNvPr id="4" name="TextBox 3"/>
          <p:cNvSpPr txBox="1"/>
          <p:nvPr/>
        </p:nvSpPr>
        <p:spPr>
          <a:xfrm>
            <a:off x="2667000" y="9563100"/>
            <a:ext cx="3438762" cy="646331"/>
          </a:xfrm>
          <a:prstGeom prst="rect">
            <a:avLst/>
          </a:prstGeom>
          <a:noFill/>
        </p:spPr>
        <p:txBody>
          <a:bodyPr wrap="none" rtlCol="0">
            <a:spAutoFit/>
          </a:bodyPr>
          <a:lstStyle/>
          <a:p>
            <a:r>
              <a:rPr lang="lt-LT" dirty="0"/>
              <a:t>Higienos instituto duomenys, </a:t>
            </a:r>
            <a:r>
              <a:rPr lang="en-US" dirty="0"/>
              <a:t>2024</a:t>
            </a:r>
          </a:p>
          <a:p>
            <a:endParaRPr lang="en-US" dirty="0"/>
          </a:p>
        </p:txBody>
      </p:sp>
      <p:sp>
        <p:nvSpPr>
          <p:cNvPr id="5" name="Freeform 35">
            <a:extLst>
              <a:ext uri="{FF2B5EF4-FFF2-40B4-BE49-F238E27FC236}">
                <a16:creationId xmlns:a16="http://schemas.microsoft.com/office/drawing/2014/main" id="{3DC75E85-FD58-0ADE-ED82-385560101CC3}"/>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6" name="Rectangle 5">
            <a:extLst>
              <a:ext uri="{FF2B5EF4-FFF2-40B4-BE49-F238E27FC236}">
                <a16:creationId xmlns:a16="http://schemas.microsoft.com/office/drawing/2014/main" id="{04E0F9E0-7B40-0D35-505B-80285980574F}"/>
              </a:ext>
            </a:extLst>
          </p:cNvPr>
          <p:cNvSpPr/>
          <p:nvPr/>
        </p:nvSpPr>
        <p:spPr>
          <a:xfrm>
            <a:off x="13999088" y="43826"/>
            <a:ext cx="4267200"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IV. Mirties </a:t>
            </a:r>
            <a:r>
              <a:rPr lang="lt-LT"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priežastys</a:t>
            </a:r>
            <a:endPar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22715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00100"/>
            <a:ext cx="15982107" cy="6116776"/>
          </a:xfrm>
          <a:prstGeom prst="rect">
            <a:avLst/>
          </a:prstGeom>
        </p:spPr>
      </p:pic>
      <p:sp>
        <p:nvSpPr>
          <p:cNvPr id="3" name="TextBox 2"/>
          <p:cNvSpPr txBox="1"/>
          <p:nvPr/>
        </p:nvSpPr>
        <p:spPr>
          <a:xfrm>
            <a:off x="228600" y="6362700"/>
            <a:ext cx="8763000" cy="2862322"/>
          </a:xfrm>
          <a:prstGeom prst="rect">
            <a:avLst/>
          </a:prstGeom>
          <a:noFill/>
        </p:spPr>
        <p:txBody>
          <a:bodyPr wrap="square" rtlCol="0">
            <a:spAutoFit/>
          </a:bodyPr>
          <a:lstStyle/>
          <a:p>
            <a:pPr algn="just"/>
            <a:r>
              <a:rPr lang="lt-LT" dirty="0"/>
              <a:t>2024 m. Lietuvoje mirė 18 331 vyras, lyginant su 2023 m. – 254 vyrais daugiau. Daugiausia (44,6 proc.) vyrų mirė nuo kraujotakos sistemos ligų, iš kurių 60,4 proc. mirė nuo išeminės širdies ligos, 19,9 proc. – nuo smegenų kraujagyslių ligų, 8,8 proc. – nuo </a:t>
            </a:r>
            <a:r>
              <a:rPr lang="lt-LT" dirty="0" err="1"/>
              <a:t>hipertenzinių</a:t>
            </a:r>
            <a:r>
              <a:rPr lang="lt-LT" dirty="0"/>
              <a:t> ligų. </a:t>
            </a:r>
          </a:p>
          <a:p>
            <a:pPr algn="just"/>
            <a:r>
              <a:rPr lang="lt-LT" dirty="0"/>
              <a:t>Nuo piktybinių navikų mirė 4 374 vyrai, t. y. 23,9 proc. visų mirusių vyrų. Trachėjos, bronchų ir plaučių piktybiniai navikai sudarė 18,7 proc., priešinės liaukos – 11,9 proc., skrandžio – 8,1 proc. mirusių nuo piktybinių navikų vyrų mirties priežasčių. Nuo trachėjos, bronchų ir plaučių piktybinių navikų mirė 3,1 karto daugiau vyrų negu moterų. </a:t>
            </a:r>
          </a:p>
          <a:p>
            <a:pPr algn="just"/>
            <a:r>
              <a:rPr lang="lt-LT" dirty="0"/>
              <a:t>9 proc. visų mirusių vyrų žuvo dėl išorinių mirties priežasčių. Iš 1 654 dėl išorinių mirties priežasčių mirusių vyrų 57,2 proc. mirė dėl nelaimingų atsitikimų (įvykus transporto įvykiui, nukritus, paskendus, atsitiktinai apsinuodijus), 27,9 proc. – dėl savižudybių. </a:t>
            </a:r>
            <a:endParaRPr lang="en-US" dirty="0"/>
          </a:p>
        </p:txBody>
      </p:sp>
      <p:sp>
        <p:nvSpPr>
          <p:cNvPr id="4" name="TextBox 3"/>
          <p:cNvSpPr txBox="1"/>
          <p:nvPr/>
        </p:nvSpPr>
        <p:spPr>
          <a:xfrm>
            <a:off x="9677400" y="6224200"/>
            <a:ext cx="8153400" cy="3139321"/>
          </a:xfrm>
          <a:prstGeom prst="rect">
            <a:avLst/>
          </a:prstGeom>
          <a:noFill/>
        </p:spPr>
        <p:txBody>
          <a:bodyPr wrap="square" rtlCol="0">
            <a:spAutoFit/>
          </a:bodyPr>
          <a:lstStyle/>
          <a:p>
            <a:r>
              <a:rPr lang="lt-LT" dirty="0"/>
              <a:t>2024 m. Lietuvoje mirė 19 122 moterys, palyginti su 2023 m. – 194 moterimis daugiau. Daugiausia moterų (56,8 proc.) mirė nuo kraujotakos sistemos ligų: 59,2 proc. jų mirė nuo išeminės širdies ligos, 23,4 proc. – nuo smegenų kraujagyslių ligų, 11,1 proc. – nuo </a:t>
            </a:r>
            <a:r>
              <a:rPr lang="lt-LT" dirty="0" err="1"/>
              <a:t>hipertenzinių</a:t>
            </a:r>
            <a:r>
              <a:rPr lang="lt-LT" dirty="0"/>
              <a:t> ligų. </a:t>
            </a:r>
          </a:p>
          <a:p>
            <a:r>
              <a:rPr lang="lt-LT" dirty="0"/>
              <a:t>Nuo piktybinių navikų mirė 3 678 moterys (19,2 proc. visų mirusių moterų). Iš jų daugiausia mirė nuo krūties (15,3 proc.), kasos (8 proc.), storosios žarnos (7,7 proc.) bei trachėjos, bronchų ir plaučių (7,1 proc.) piktybinių navikų. </a:t>
            </a:r>
          </a:p>
          <a:p>
            <a:r>
              <a:rPr lang="lt-LT" dirty="0"/>
              <a:t>Trečioje vietoje moterų mirties priežasčių struktūroje – virškinimo sistemos ligos. Nuo jų mirė 1 020 moterų (5,3 proc. visų mirusių moterų). </a:t>
            </a:r>
          </a:p>
          <a:p>
            <a:r>
              <a:rPr lang="lt-LT" dirty="0"/>
              <a:t>Dėl išorinių mirties priežasčių mirė 641 moteris, kas sudarė 3,4 proc. visų mirusių moterų. Iš jų dėl nelaimingų atsitikimų žuvo 65,8 proc. moterų, nusižudė – 16,4 proc. </a:t>
            </a:r>
            <a:endParaRPr lang="en-US" dirty="0"/>
          </a:p>
        </p:txBody>
      </p:sp>
      <p:sp>
        <p:nvSpPr>
          <p:cNvPr id="5" name="TextBox 4"/>
          <p:cNvSpPr txBox="1"/>
          <p:nvPr/>
        </p:nvSpPr>
        <p:spPr>
          <a:xfrm>
            <a:off x="1526059" y="153769"/>
            <a:ext cx="11885883" cy="646331"/>
          </a:xfrm>
          <a:prstGeom prst="rect">
            <a:avLst/>
          </a:prstGeom>
          <a:noFill/>
        </p:spPr>
        <p:txBody>
          <a:bodyPr wrap="none" rtlCol="0">
            <a:spAutoFit/>
          </a:bodyPr>
          <a:lstStyle/>
          <a:p>
            <a:r>
              <a:rPr lang="lt-LT" sz="3600" b="1" dirty="0"/>
              <a:t>Gyventojų mirties priežastys </a:t>
            </a:r>
            <a:r>
              <a:rPr lang="en-US" sz="3600" b="1" dirty="0"/>
              <a:t>2024 m. (</a:t>
            </a:r>
            <a:r>
              <a:rPr lang="en-US" sz="3600" b="1" dirty="0" err="1"/>
              <a:t>i</a:t>
            </a:r>
            <a:r>
              <a:rPr lang="lt-LT" sz="3600" b="1" dirty="0"/>
              <a:t>š</a:t>
            </a:r>
            <a:r>
              <a:rPr lang="en-US" sz="3600" b="1" dirty="0" err="1"/>
              <a:t>ankstiniai</a:t>
            </a:r>
            <a:r>
              <a:rPr lang="en-US" sz="3600" b="1" dirty="0"/>
              <a:t> </a:t>
            </a:r>
            <a:r>
              <a:rPr lang="en-US" sz="3600" b="1" dirty="0" err="1"/>
              <a:t>duomenys</a:t>
            </a:r>
            <a:r>
              <a:rPr lang="en-US" sz="3600" b="1" dirty="0"/>
              <a:t>)</a:t>
            </a:r>
          </a:p>
        </p:txBody>
      </p:sp>
      <p:sp>
        <p:nvSpPr>
          <p:cNvPr id="6" name="TextBox 5"/>
          <p:cNvSpPr txBox="1"/>
          <p:nvPr/>
        </p:nvSpPr>
        <p:spPr>
          <a:xfrm>
            <a:off x="1752600" y="9563100"/>
            <a:ext cx="3509294" cy="369332"/>
          </a:xfrm>
          <a:prstGeom prst="rect">
            <a:avLst/>
          </a:prstGeom>
          <a:noFill/>
        </p:spPr>
        <p:txBody>
          <a:bodyPr wrap="none" rtlCol="0">
            <a:spAutoFit/>
          </a:bodyPr>
          <a:lstStyle/>
          <a:p>
            <a:r>
              <a:rPr lang="lt-LT" dirty="0"/>
              <a:t>Higienos instituto duomenys, </a:t>
            </a:r>
            <a:r>
              <a:rPr lang="en-US" dirty="0"/>
              <a:t>2025</a:t>
            </a:r>
          </a:p>
        </p:txBody>
      </p:sp>
      <p:sp>
        <p:nvSpPr>
          <p:cNvPr id="7" name="Freeform 35">
            <a:extLst>
              <a:ext uri="{FF2B5EF4-FFF2-40B4-BE49-F238E27FC236}">
                <a16:creationId xmlns:a16="http://schemas.microsoft.com/office/drawing/2014/main" id="{39A62424-0463-AC9C-804B-F3D84DB014C4}"/>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8" name="Rectangle 7">
            <a:extLst>
              <a:ext uri="{FF2B5EF4-FFF2-40B4-BE49-F238E27FC236}">
                <a16:creationId xmlns:a16="http://schemas.microsoft.com/office/drawing/2014/main" id="{9343E5D7-944D-61F9-8B62-328A626DA52F}"/>
              </a:ext>
            </a:extLst>
          </p:cNvPr>
          <p:cNvSpPr/>
          <p:nvPr/>
        </p:nvSpPr>
        <p:spPr>
          <a:xfrm>
            <a:off x="13999088" y="43826"/>
            <a:ext cx="4267200"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IV. Mirties </a:t>
            </a:r>
            <a:r>
              <a:rPr lang="lt-LT"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priežastys</a:t>
            </a:r>
            <a:endPar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9756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1" y="1360080"/>
            <a:ext cx="8534400" cy="8459125"/>
          </a:xfrm>
          <a:prstGeom prst="rect">
            <a:avLst/>
          </a:prstGeom>
        </p:spPr>
      </p:pic>
      <p:sp>
        <p:nvSpPr>
          <p:cNvPr id="4" name="TextBox 3"/>
          <p:cNvSpPr txBox="1"/>
          <p:nvPr/>
        </p:nvSpPr>
        <p:spPr>
          <a:xfrm>
            <a:off x="1066800" y="529083"/>
            <a:ext cx="14042114" cy="830997"/>
          </a:xfrm>
          <a:prstGeom prst="rect">
            <a:avLst/>
          </a:prstGeom>
          <a:noFill/>
        </p:spPr>
        <p:txBody>
          <a:bodyPr wrap="none" rtlCol="0">
            <a:spAutoFit/>
          </a:bodyPr>
          <a:lstStyle/>
          <a:p>
            <a:r>
              <a:rPr lang="lt-LT" sz="4800" b="1" dirty="0"/>
              <a:t>Gyventojų mirties priežastys ES (Eurostato duomenys) </a:t>
            </a:r>
            <a:endParaRPr lang="en-US" sz="4800" b="1" dirty="0"/>
          </a:p>
        </p:txBody>
      </p:sp>
      <p:sp>
        <p:nvSpPr>
          <p:cNvPr id="3" name="Freeform 35">
            <a:extLst>
              <a:ext uri="{FF2B5EF4-FFF2-40B4-BE49-F238E27FC236}">
                <a16:creationId xmlns:a16="http://schemas.microsoft.com/office/drawing/2014/main" id="{6E39D9B7-01A9-ABD3-F346-015D90E54B8C}"/>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BDDAC332-B517-30D3-5CBC-F43647AFB147}"/>
              </a:ext>
            </a:extLst>
          </p:cNvPr>
          <p:cNvSpPr/>
          <p:nvPr/>
        </p:nvSpPr>
        <p:spPr>
          <a:xfrm>
            <a:off x="13999088" y="43826"/>
            <a:ext cx="4267200"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IV. Mirties </a:t>
            </a:r>
            <a:r>
              <a:rPr lang="lt-LT"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priežastys</a:t>
            </a:r>
            <a:endPar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461166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400" y="1638300"/>
            <a:ext cx="10858500" cy="7972425"/>
          </a:xfrm>
          <a:prstGeom prst="rect">
            <a:avLst/>
          </a:prstGeom>
        </p:spPr>
      </p:pic>
      <p:sp>
        <p:nvSpPr>
          <p:cNvPr id="4" name="TextBox 3"/>
          <p:cNvSpPr txBox="1"/>
          <p:nvPr/>
        </p:nvSpPr>
        <p:spPr>
          <a:xfrm>
            <a:off x="1388060" y="696450"/>
            <a:ext cx="13088711" cy="1046440"/>
          </a:xfrm>
          <a:prstGeom prst="rect">
            <a:avLst/>
          </a:prstGeom>
          <a:noFill/>
        </p:spPr>
        <p:txBody>
          <a:bodyPr wrap="none" rtlCol="0">
            <a:spAutoFit/>
          </a:bodyPr>
          <a:lstStyle/>
          <a:p>
            <a:pPr algn="ctr"/>
            <a:r>
              <a:rPr lang="lt-LT" sz="4400" b="1" dirty="0"/>
              <a:t>Gyventojų mirties priežastys ES (Eurostato duomenys)</a:t>
            </a:r>
            <a:endParaRPr lang="en-US" sz="4400" b="1" dirty="0"/>
          </a:p>
          <a:p>
            <a:endParaRPr lang="en-US" dirty="0"/>
          </a:p>
        </p:txBody>
      </p:sp>
      <p:sp>
        <p:nvSpPr>
          <p:cNvPr id="5" name="Down Arrow 4"/>
          <p:cNvSpPr/>
          <p:nvPr/>
        </p:nvSpPr>
        <p:spPr>
          <a:xfrm>
            <a:off x="5791200" y="2933700"/>
            <a:ext cx="304800" cy="1066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96000" y="3005435"/>
            <a:ext cx="1143000" cy="461665"/>
          </a:xfrm>
          <a:prstGeom prst="rect">
            <a:avLst/>
          </a:prstGeom>
          <a:noFill/>
        </p:spPr>
        <p:txBody>
          <a:bodyPr wrap="square" rtlCol="0">
            <a:spAutoFit/>
          </a:bodyPr>
          <a:lstStyle/>
          <a:p>
            <a:r>
              <a:rPr lang="lt-LT" sz="2400" b="1" dirty="0">
                <a:solidFill>
                  <a:srgbClr val="FF0000"/>
                </a:solidFill>
              </a:rPr>
              <a:t>Lietuva</a:t>
            </a:r>
            <a:endParaRPr lang="en-US" sz="2400" b="1" dirty="0">
              <a:solidFill>
                <a:srgbClr val="FF0000"/>
              </a:solidFill>
            </a:endParaRPr>
          </a:p>
        </p:txBody>
      </p:sp>
      <p:sp>
        <p:nvSpPr>
          <p:cNvPr id="3" name="Freeform 35">
            <a:extLst>
              <a:ext uri="{FF2B5EF4-FFF2-40B4-BE49-F238E27FC236}">
                <a16:creationId xmlns:a16="http://schemas.microsoft.com/office/drawing/2014/main" id="{72747C40-7488-AD5D-7202-14BB6C88E66E}"/>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7" name="Rectangle 6">
            <a:extLst>
              <a:ext uri="{FF2B5EF4-FFF2-40B4-BE49-F238E27FC236}">
                <a16:creationId xmlns:a16="http://schemas.microsoft.com/office/drawing/2014/main" id="{31D31D28-B6D7-E997-E126-F0866FBC174D}"/>
              </a:ext>
            </a:extLst>
          </p:cNvPr>
          <p:cNvSpPr/>
          <p:nvPr/>
        </p:nvSpPr>
        <p:spPr>
          <a:xfrm>
            <a:off x="13999088" y="43826"/>
            <a:ext cx="4267200"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IV. Mirties </a:t>
            </a:r>
            <a:r>
              <a:rPr lang="lt-LT"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priežastys</a:t>
            </a:r>
            <a:endPar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77819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095753" y="3998877"/>
            <a:ext cx="14406845" cy="5871469"/>
          </a:xfrm>
          <a:custGeom>
            <a:avLst/>
            <a:gdLst/>
            <a:ahLst/>
            <a:cxnLst/>
            <a:rect l="l" t="t" r="r" b="b"/>
            <a:pathLst>
              <a:path w="14406845" h="5871469">
                <a:moveTo>
                  <a:pt x="0" y="0"/>
                </a:moveTo>
                <a:lnTo>
                  <a:pt x="14406844" y="0"/>
                </a:lnTo>
                <a:lnTo>
                  <a:pt x="14406844" y="5871469"/>
                </a:lnTo>
                <a:lnTo>
                  <a:pt x="0" y="5871469"/>
                </a:lnTo>
                <a:lnTo>
                  <a:pt x="0" y="0"/>
                </a:lnTo>
                <a:close/>
              </a:path>
            </a:pathLst>
          </a:custGeom>
          <a:blipFill>
            <a:blip r:embed="rId3"/>
            <a:stretch>
              <a:fillRect/>
            </a:stretch>
          </a:blipFill>
        </p:spPr>
      </p:sp>
      <p:sp>
        <p:nvSpPr>
          <p:cNvPr id="4" name="TextBox 4"/>
          <p:cNvSpPr txBox="1"/>
          <p:nvPr/>
        </p:nvSpPr>
        <p:spPr>
          <a:xfrm>
            <a:off x="243557" y="956111"/>
            <a:ext cx="17784843" cy="1958415"/>
          </a:xfrm>
          <a:prstGeom prst="rect">
            <a:avLst/>
          </a:prstGeom>
        </p:spPr>
        <p:txBody>
          <a:bodyPr lIns="0" tIns="0" rIns="0" bIns="0" rtlCol="0" anchor="t">
            <a:spAutoFit/>
          </a:bodyPr>
          <a:lstStyle/>
          <a:p>
            <a:pPr algn="ctr">
              <a:lnSpc>
                <a:spcPts val="4020"/>
              </a:lnSpc>
            </a:pPr>
            <a:r>
              <a:rPr lang="en-US" sz="2872" dirty="0">
                <a:solidFill>
                  <a:srgbClr val="004AAD"/>
                </a:solidFill>
                <a:latin typeface="League Spartan Bold"/>
              </a:rPr>
              <a:t>VĖŽYS YRA PAGRINDINĖ MIRTIES PRIEŽASTIS VISAME PASAULYJE, DĖL KURIOS 2020 M. MIRĖ BEVEIK 10 MILIJONŲ ŽMONIŲ </a:t>
            </a:r>
          </a:p>
          <a:p>
            <a:pPr algn="ctr">
              <a:lnSpc>
                <a:spcPts val="7940"/>
              </a:lnSpc>
            </a:pPr>
            <a:endParaRPr lang="en-US" sz="2872" dirty="0">
              <a:solidFill>
                <a:srgbClr val="004AAD"/>
              </a:solidFill>
              <a:latin typeface="League Spartan Bold"/>
            </a:endParaRPr>
          </a:p>
        </p:txBody>
      </p:sp>
      <p:sp>
        <p:nvSpPr>
          <p:cNvPr id="5" name="TextBox 5"/>
          <p:cNvSpPr txBox="1"/>
          <p:nvPr/>
        </p:nvSpPr>
        <p:spPr>
          <a:xfrm>
            <a:off x="-1524000" y="377374"/>
            <a:ext cx="18288000" cy="439351"/>
          </a:xfrm>
          <a:prstGeom prst="rect">
            <a:avLst/>
          </a:prstGeom>
        </p:spPr>
        <p:txBody>
          <a:bodyPr lIns="0" tIns="0" rIns="0" bIns="0" rtlCol="0" anchor="t">
            <a:spAutoFit/>
          </a:bodyPr>
          <a:lstStyle/>
          <a:p>
            <a:pPr algn="ctr">
              <a:lnSpc>
                <a:spcPts val="3974"/>
              </a:lnSpc>
            </a:pPr>
            <a:r>
              <a:rPr lang="en-US" sz="2000" dirty="0">
                <a:solidFill>
                  <a:srgbClr val="303642"/>
                </a:solidFill>
                <a:latin typeface="Lato Bold"/>
              </a:rPr>
              <a:t>DAŽNIAUSIOS VĖŽIO FORMOS YRA KRŪTIES, PLAUČIŲ, STOROSIOS ŽARNOS IR PROSTATOS VĖŽYS</a:t>
            </a:r>
          </a:p>
        </p:txBody>
      </p:sp>
      <p:sp>
        <p:nvSpPr>
          <p:cNvPr id="6" name="TextBox 6"/>
          <p:cNvSpPr txBox="1"/>
          <p:nvPr/>
        </p:nvSpPr>
        <p:spPr>
          <a:xfrm>
            <a:off x="259599" y="1837947"/>
            <a:ext cx="17784843" cy="1063123"/>
          </a:xfrm>
          <a:prstGeom prst="rect">
            <a:avLst/>
          </a:prstGeom>
        </p:spPr>
        <p:txBody>
          <a:bodyPr lIns="0" tIns="0" rIns="0" bIns="0" rtlCol="0" anchor="t">
            <a:spAutoFit/>
          </a:bodyPr>
          <a:lstStyle/>
          <a:p>
            <a:pPr algn="just">
              <a:lnSpc>
                <a:spcPts val="2827"/>
              </a:lnSpc>
              <a:spcBef>
                <a:spcPct val="0"/>
              </a:spcBef>
            </a:pPr>
            <a:r>
              <a:rPr lang="en-US" sz="2019" dirty="0" err="1">
                <a:solidFill>
                  <a:srgbClr val="303642"/>
                </a:solidFill>
                <a:latin typeface="Poppins"/>
              </a:rPr>
              <a:t>Tabako</a:t>
            </a:r>
            <a:r>
              <a:rPr lang="en-US" sz="2019" dirty="0">
                <a:solidFill>
                  <a:srgbClr val="303642"/>
                </a:solidFill>
                <a:latin typeface="Poppins"/>
              </a:rPr>
              <a:t> </a:t>
            </a:r>
            <a:r>
              <a:rPr lang="en-US" sz="2019" dirty="0" err="1">
                <a:solidFill>
                  <a:srgbClr val="303642"/>
                </a:solidFill>
                <a:latin typeface="Poppins"/>
              </a:rPr>
              <a:t>vartojimas</a:t>
            </a:r>
            <a:r>
              <a:rPr lang="en-US" sz="2019" dirty="0">
                <a:solidFill>
                  <a:srgbClr val="303642"/>
                </a:solidFill>
                <a:latin typeface="Poppins"/>
              </a:rPr>
              <a:t>, </a:t>
            </a:r>
            <a:r>
              <a:rPr lang="en-US" sz="2019" dirty="0" err="1">
                <a:solidFill>
                  <a:srgbClr val="303642"/>
                </a:solidFill>
                <a:latin typeface="Poppins"/>
              </a:rPr>
              <a:t>alkoholio</a:t>
            </a:r>
            <a:r>
              <a:rPr lang="en-US" sz="2019" dirty="0">
                <a:solidFill>
                  <a:srgbClr val="303642"/>
                </a:solidFill>
                <a:latin typeface="Poppins"/>
              </a:rPr>
              <a:t> </a:t>
            </a:r>
            <a:r>
              <a:rPr lang="en-US" sz="2019" dirty="0" err="1">
                <a:solidFill>
                  <a:srgbClr val="303642"/>
                </a:solidFill>
                <a:latin typeface="Poppins"/>
              </a:rPr>
              <a:t>vartojimas</a:t>
            </a:r>
            <a:r>
              <a:rPr lang="en-US" sz="2019" dirty="0">
                <a:solidFill>
                  <a:srgbClr val="303642"/>
                </a:solidFill>
                <a:latin typeface="Poppins"/>
              </a:rPr>
              <a:t>, </a:t>
            </a:r>
            <a:r>
              <a:rPr lang="en-US" sz="2019" dirty="0" err="1">
                <a:solidFill>
                  <a:srgbClr val="303642"/>
                </a:solidFill>
                <a:latin typeface="Poppins"/>
              </a:rPr>
              <a:t>nesveika</a:t>
            </a:r>
            <a:r>
              <a:rPr lang="en-US" sz="2019" dirty="0">
                <a:solidFill>
                  <a:srgbClr val="303642"/>
                </a:solidFill>
                <a:latin typeface="Poppins"/>
              </a:rPr>
              <a:t> </a:t>
            </a:r>
            <a:r>
              <a:rPr lang="en-US" sz="2019" dirty="0" err="1">
                <a:solidFill>
                  <a:srgbClr val="303642"/>
                </a:solidFill>
                <a:latin typeface="Poppins"/>
              </a:rPr>
              <a:t>mityba</a:t>
            </a:r>
            <a:r>
              <a:rPr lang="en-US" sz="2019" dirty="0">
                <a:solidFill>
                  <a:srgbClr val="303642"/>
                </a:solidFill>
                <a:latin typeface="Poppins"/>
              </a:rPr>
              <a:t>, </a:t>
            </a:r>
            <a:r>
              <a:rPr lang="en-US" sz="2019" dirty="0" err="1">
                <a:solidFill>
                  <a:srgbClr val="303642"/>
                </a:solidFill>
                <a:latin typeface="Poppins"/>
              </a:rPr>
              <a:t>fizinis</a:t>
            </a:r>
            <a:r>
              <a:rPr lang="en-US" sz="2019" dirty="0">
                <a:solidFill>
                  <a:srgbClr val="303642"/>
                </a:solidFill>
                <a:latin typeface="Poppins"/>
              </a:rPr>
              <a:t> </a:t>
            </a:r>
            <a:r>
              <a:rPr lang="en-US" sz="2019" dirty="0" err="1">
                <a:solidFill>
                  <a:srgbClr val="303642"/>
                </a:solidFill>
                <a:latin typeface="Poppins"/>
              </a:rPr>
              <a:t>pasyvumas</a:t>
            </a:r>
            <a:r>
              <a:rPr lang="en-US" sz="2019" dirty="0">
                <a:solidFill>
                  <a:srgbClr val="303642"/>
                </a:solidFill>
                <a:latin typeface="Poppins"/>
              </a:rPr>
              <a:t> </a:t>
            </a:r>
            <a:r>
              <a:rPr lang="en-US" sz="2019" dirty="0" err="1">
                <a:solidFill>
                  <a:srgbClr val="303642"/>
                </a:solidFill>
                <a:latin typeface="Poppins"/>
              </a:rPr>
              <a:t>ir</a:t>
            </a:r>
            <a:r>
              <a:rPr lang="en-US" sz="2019" dirty="0">
                <a:solidFill>
                  <a:srgbClr val="303642"/>
                </a:solidFill>
                <a:latin typeface="Poppins"/>
              </a:rPr>
              <a:t> </a:t>
            </a:r>
            <a:r>
              <a:rPr lang="en-US" sz="2019" dirty="0" err="1">
                <a:solidFill>
                  <a:srgbClr val="303642"/>
                </a:solidFill>
                <a:latin typeface="Poppins"/>
              </a:rPr>
              <a:t>oro</a:t>
            </a:r>
            <a:r>
              <a:rPr lang="en-US" sz="2019" dirty="0">
                <a:solidFill>
                  <a:srgbClr val="303642"/>
                </a:solidFill>
                <a:latin typeface="Poppins"/>
              </a:rPr>
              <a:t> </a:t>
            </a:r>
            <a:r>
              <a:rPr lang="en-US" sz="2019" dirty="0" err="1">
                <a:solidFill>
                  <a:srgbClr val="303642"/>
                </a:solidFill>
                <a:latin typeface="Poppins"/>
              </a:rPr>
              <a:t>tarša</a:t>
            </a:r>
            <a:r>
              <a:rPr lang="en-US" sz="2019" dirty="0">
                <a:solidFill>
                  <a:srgbClr val="303642"/>
                </a:solidFill>
                <a:latin typeface="Poppins"/>
              </a:rPr>
              <a:t> </a:t>
            </a:r>
            <a:r>
              <a:rPr lang="en-US" sz="2019" dirty="0" err="1">
                <a:solidFill>
                  <a:srgbClr val="303642"/>
                </a:solidFill>
                <a:latin typeface="Poppins"/>
              </a:rPr>
              <a:t>yra</a:t>
            </a:r>
            <a:r>
              <a:rPr lang="en-US" sz="2019" dirty="0">
                <a:solidFill>
                  <a:srgbClr val="303642"/>
                </a:solidFill>
                <a:latin typeface="Poppins"/>
              </a:rPr>
              <a:t> </a:t>
            </a:r>
            <a:r>
              <a:rPr lang="en-US" sz="2019" dirty="0" err="1">
                <a:solidFill>
                  <a:srgbClr val="303642"/>
                </a:solidFill>
                <a:latin typeface="Poppins"/>
              </a:rPr>
              <a:t>vėžio</a:t>
            </a:r>
            <a:r>
              <a:rPr lang="en-US" sz="2019" dirty="0">
                <a:solidFill>
                  <a:srgbClr val="303642"/>
                </a:solidFill>
                <a:latin typeface="Poppins"/>
              </a:rPr>
              <a:t> </a:t>
            </a:r>
            <a:r>
              <a:rPr lang="en-US" sz="2019" dirty="0" err="1">
                <a:solidFill>
                  <a:srgbClr val="303642"/>
                </a:solidFill>
                <a:latin typeface="Poppins"/>
              </a:rPr>
              <a:t>ir</a:t>
            </a:r>
            <a:r>
              <a:rPr lang="en-US" sz="2019" dirty="0">
                <a:solidFill>
                  <a:srgbClr val="303642"/>
                </a:solidFill>
                <a:latin typeface="Poppins"/>
              </a:rPr>
              <a:t> </a:t>
            </a:r>
            <a:r>
              <a:rPr lang="en-US" sz="2019" dirty="0" err="1">
                <a:solidFill>
                  <a:srgbClr val="303642"/>
                </a:solidFill>
                <a:latin typeface="Poppins"/>
              </a:rPr>
              <a:t>kitų</a:t>
            </a:r>
            <a:r>
              <a:rPr lang="en-US" sz="2019" dirty="0">
                <a:solidFill>
                  <a:srgbClr val="303642"/>
                </a:solidFill>
                <a:latin typeface="Poppins"/>
              </a:rPr>
              <a:t> </a:t>
            </a:r>
            <a:r>
              <a:rPr lang="en-US" sz="2019" dirty="0" err="1">
                <a:solidFill>
                  <a:srgbClr val="303642"/>
                </a:solidFill>
                <a:latin typeface="Poppins"/>
              </a:rPr>
              <a:t>neužkrečiamųjų</a:t>
            </a:r>
            <a:r>
              <a:rPr lang="en-US" sz="2019" dirty="0">
                <a:solidFill>
                  <a:srgbClr val="303642"/>
                </a:solidFill>
                <a:latin typeface="Poppins"/>
              </a:rPr>
              <a:t> </a:t>
            </a:r>
            <a:r>
              <a:rPr lang="en-US" sz="2019" dirty="0" err="1">
                <a:solidFill>
                  <a:srgbClr val="303642"/>
                </a:solidFill>
                <a:latin typeface="Poppins"/>
              </a:rPr>
              <a:t>ligų</a:t>
            </a:r>
            <a:r>
              <a:rPr lang="en-US" sz="2019" dirty="0">
                <a:solidFill>
                  <a:srgbClr val="303642"/>
                </a:solidFill>
                <a:latin typeface="Poppins"/>
              </a:rPr>
              <a:t> </a:t>
            </a:r>
            <a:r>
              <a:rPr lang="en-US" sz="2019" dirty="0" err="1">
                <a:solidFill>
                  <a:srgbClr val="303642"/>
                </a:solidFill>
                <a:latin typeface="Poppins"/>
              </a:rPr>
              <a:t>rizikos</a:t>
            </a:r>
            <a:r>
              <a:rPr lang="en-US" sz="2019" dirty="0">
                <a:solidFill>
                  <a:srgbClr val="303642"/>
                </a:solidFill>
                <a:latin typeface="Poppins"/>
              </a:rPr>
              <a:t> </a:t>
            </a:r>
            <a:r>
              <a:rPr lang="en-US" sz="2019" dirty="0" err="1">
                <a:solidFill>
                  <a:srgbClr val="303642"/>
                </a:solidFill>
                <a:latin typeface="Poppins"/>
              </a:rPr>
              <a:t>veiksniai</a:t>
            </a:r>
            <a:r>
              <a:rPr lang="en-US" sz="2019" dirty="0">
                <a:solidFill>
                  <a:srgbClr val="303642"/>
                </a:solidFill>
                <a:latin typeface="Poppins"/>
              </a:rPr>
              <a:t>. </a:t>
            </a:r>
            <a:r>
              <a:rPr lang="en-US" sz="2019" dirty="0" err="1">
                <a:solidFill>
                  <a:srgbClr val="303642"/>
                </a:solidFill>
                <a:latin typeface="Poppins"/>
              </a:rPr>
              <a:t>Šiuo</a:t>
            </a:r>
            <a:r>
              <a:rPr lang="en-US" sz="2019" dirty="0">
                <a:solidFill>
                  <a:srgbClr val="303642"/>
                </a:solidFill>
                <a:latin typeface="Poppins"/>
              </a:rPr>
              <a:t> </a:t>
            </a:r>
            <a:r>
              <a:rPr lang="en-US" sz="2019" dirty="0" err="1">
                <a:solidFill>
                  <a:srgbClr val="303642"/>
                </a:solidFill>
                <a:latin typeface="Poppins"/>
              </a:rPr>
              <a:t>metu</a:t>
            </a:r>
            <a:r>
              <a:rPr lang="en-US" sz="2019" dirty="0">
                <a:solidFill>
                  <a:srgbClr val="303642"/>
                </a:solidFill>
                <a:latin typeface="Poppins"/>
              </a:rPr>
              <a:t> </a:t>
            </a:r>
            <a:r>
              <a:rPr lang="en-US" sz="2019" dirty="0" err="1">
                <a:solidFill>
                  <a:srgbClr val="303642"/>
                </a:solidFill>
                <a:latin typeface="Poppins"/>
              </a:rPr>
              <a:t>nuo</a:t>
            </a:r>
            <a:r>
              <a:rPr lang="en-US" sz="2019" dirty="0">
                <a:solidFill>
                  <a:srgbClr val="303642"/>
                </a:solidFill>
                <a:latin typeface="Poppins"/>
              </a:rPr>
              <a:t> 30 </a:t>
            </a:r>
            <a:r>
              <a:rPr lang="en-US" sz="2019" dirty="0" err="1">
                <a:solidFill>
                  <a:srgbClr val="303642"/>
                </a:solidFill>
                <a:latin typeface="Poppins"/>
              </a:rPr>
              <a:t>iki</a:t>
            </a:r>
            <a:r>
              <a:rPr lang="en-US" sz="2019" dirty="0">
                <a:solidFill>
                  <a:srgbClr val="303642"/>
                </a:solidFill>
                <a:latin typeface="Poppins"/>
              </a:rPr>
              <a:t> 50 % </a:t>
            </a:r>
            <a:r>
              <a:rPr lang="en-US" sz="2019" dirty="0" err="1">
                <a:solidFill>
                  <a:srgbClr val="303642"/>
                </a:solidFill>
                <a:latin typeface="Poppins"/>
              </a:rPr>
              <a:t>vėžio</a:t>
            </a:r>
            <a:r>
              <a:rPr lang="en-US" sz="2019" dirty="0">
                <a:solidFill>
                  <a:srgbClr val="303642"/>
                </a:solidFill>
                <a:latin typeface="Poppins"/>
              </a:rPr>
              <a:t> </a:t>
            </a:r>
            <a:r>
              <a:rPr lang="en-US" sz="2019" dirty="0" err="1">
                <a:solidFill>
                  <a:srgbClr val="303642"/>
                </a:solidFill>
                <a:latin typeface="Poppins"/>
              </a:rPr>
              <a:t>atvejų</a:t>
            </a:r>
            <a:r>
              <a:rPr lang="en-US" sz="2019" dirty="0">
                <a:solidFill>
                  <a:srgbClr val="303642"/>
                </a:solidFill>
                <a:latin typeface="Poppins"/>
              </a:rPr>
              <a:t> </a:t>
            </a:r>
            <a:r>
              <a:rPr lang="en-US" sz="2019" dirty="0" err="1">
                <a:solidFill>
                  <a:srgbClr val="303642"/>
                </a:solidFill>
                <a:latin typeface="Poppins"/>
              </a:rPr>
              <a:t>galima</a:t>
            </a:r>
            <a:r>
              <a:rPr lang="en-US" sz="2019" dirty="0">
                <a:solidFill>
                  <a:srgbClr val="303642"/>
                </a:solidFill>
                <a:latin typeface="Poppins"/>
              </a:rPr>
              <a:t> </a:t>
            </a:r>
            <a:r>
              <a:rPr lang="en-US" sz="2019" dirty="0" err="1">
                <a:solidFill>
                  <a:srgbClr val="303642"/>
                </a:solidFill>
                <a:latin typeface="Poppins"/>
              </a:rPr>
              <a:t>išvengti</a:t>
            </a:r>
            <a:r>
              <a:rPr lang="en-US" sz="2019" dirty="0">
                <a:solidFill>
                  <a:srgbClr val="303642"/>
                </a:solidFill>
                <a:latin typeface="Poppins"/>
              </a:rPr>
              <a:t> </a:t>
            </a:r>
            <a:r>
              <a:rPr lang="en-US" sz="2019" dirty="0" err="1">
                <a:solidFill>
                  <a:srgbClr val="303642"/>
                </a:solidFill>
                <a:latin typeface="Poppins"/>
              </a:rPr>
              <a:t>vengiant</a:t>
            </a:r>
            <a:r>
              <a:rPr lang="en-US" sz="2019" dirty="0">
                <a:solidFill>
                  <a:srgbClr val="303642"/>
                </a:solidFill>
                <a:latin typeface="Poppins"/>
              </a:rPr>
              <a:t> </a:t>
            </a:r>
            <a:r>
              <a:rPr lang="en-US" sz="2019" dirty="0" err="1">
                <a:solidFill>
                  <a:srgbClr val="303642"/>
                </a:solidFill>
                <a:latin typeface="Poppins"/>
              </a:rPr>
              <a:t>rizikos</a:t>
            </a:r>
            <a:r>
              <a:rPr lang="en-US" sz="2019" dirty="0">
                <a:solidFill>
                  <a:srgbClr val="303642"/>
                </a:solidFill>
                <a:latin typeface="Poppins"/>
              </a:rPr>
              <a:t> </a:t>
            </a:r>
            <a:r>
              <a:rPr lang="en-US" sz="2019" dirty="0" err="1">
                <a:solidFill>
                  <a:srgbClr val="303642"/>
                </a:solidFill>
                <a:latin typeface="Poppins"/>
              </a:rPr>
              <a:t>veiksnių</a:t>
            </a:r>
            <a:r>
              <a:rPr lang="en-US" sz="2019" dirty="0">
                <a:solidFill>
                  <a:srgbClr val="303642"/>
                </a:solidFill>
                <a:latin typeface="Poppins"/>
              </a:rPr>
              <a:t> </a:t>
            </a:r>
            <a:r>
              <a:rPr lang="en-US" sz="2019" dirty="0" err="1">
                <a:solidFill>
                  <a:srgbClr val="303642"/>
                </a:solidFill>
                <a:latin typeface="Poppins"/>
              </a:rPr>
              <a:t>ir</a:t>
            </a:r>
            <a:r>
              <a:rPr lang="en-US" sz="2019" dirty="0">
                <a:solidFill>
                  <a:srgbClr val="303642"/>
                </a:solidFill>
                <a:latin typeface="Poppins"/>
              </a:rPr>
              <a:t> </a:t>
            </a:r>
            <a:r>
              <a:rPr lang="en-US" sz="2019" dirty="0" err="1">
                <a:solidFill>
                  <a:srgbClr val="303642"/>
                </a:solidFill>
                <a:latin typeface="Poppins"/>
              </a:rPr>
              <a:t>įgyvendinant</a:t>
            </a:r>
            <a:r>
              <a:rPr lang="en-US" sz="2019" dirty="0">
                <a:solidFill>
                  <a:srgbClr val="303642"/>
                </a:solidFill>
                <a:latin typeface="Poppins"/>
              </a:rPr>
              <a:t> </a:t>
            </a:r>
            <a:r>
              <a:rPr lang="en-US" sz="2019" dirty="0" err="1">
                <a:solidFill>
                  <a:srgbClr val="303642"/>
                </a:solidFill>
                <a:latin typeface="Poppins"/>
              </a:rPr>
              <a:t>esamas</a:t>
            </a:r>
            <a:r>
              <a:rPr lang="en-US" sz="2019" dirty="0">
                <a:solidFill>
                  <a:srgbClr val="303642"/>
                </a:solidFill>
                <a:latin typeface="Poppins"/>
              </a:rPr>
              <a:t> </a:t>
            </a:r>
            <a:r>
              <a:rPr lang="en-US" sz="2019" dirty="0" err="1">
                <a:solidFill>
                  <a:srgbClr val="303642"/>
                </a:solidFill>
                <a:latin typeface="Poppins"/>
              </a:rPr>
              <a:t>įrodymais</a:t>
            </a:r>
            <a:r>
              <a:rPr lang="en-US" sz="2019" dirty="0">
                <a:solidFill>
                  <a:srgbClr val="303642"/>
                </a:solidFill>
                <a:latin typeface="Poppins"/>
              </a:rPr>
              <a:t> </a:t>
            </a:r>
            <a:r>
              <a:rPr lang="en-US" sz="2019" dirty="0" err="1">
                <a:solidFill>
                  <a:srgbClr val="303642"/>
                </a:solidFill>
                <a:latin typeface="Poppins"/>
              </a:rPr>
              <a:t>pagrįstas</a:t>
            </a:r>
            <a:r>
              <a:rPr lang="en-US" sz="2019" dirty="0">
                <a:solidFill>
                  <a:srgbClr val="303642"/>
                </a:solidFill>
                <a:latin typeface="Poppins"/>
              </a:rPr>
              <a:t> </a:t>
            </a:r>
            <a:r>
              <a:rPr lang="en-US" sz="2019" dirty="0" err="1">
                <a:solidFill>
                  <a:srgbClr val="303642"/>
                </a:solidFill>
                <a:latin typeface="Poppins"/>
              </a:rPr>
              <a:t>prevencijos</a:t>
            </a:r>
            <a:r>
              <a:rPr lang="en-US" sz="2019" dirty="0">
                <a:solidFill>
                  <a:srgbClr val="303642"/>
                </a:solidFill>
                <a:latin typeface="Poppins"/>
              </a:rPr>
              <a:t> </a:t>
            </a:r>
            <a:r>
              <a:rPr lang="en-US" sz="2019" dirty="0" err="1">
                <a:solidFill>
                  <a:srgbClr val="303642"/>
                </a:solidFill>
                <a:latin typeface="Poppins"/>
              </a:rPr>
              <a:t>strategijas</a:t>
            </a:r>
            <a:r>
              <a:rPr lang="en-US" sz="2019" dirty="0">
                <a:solidFill>
                  <a:srgbClr val="303642"/>
                </a:solidFill>
                <a:latin typeface="Poppins"/>
              </a:rPr>
              <a:t>.   </a:t>
            </a:r>
          </a:p>
        </p:txBody>
      </p:sp>
      <p:sp>
        <p:nvSpPr>
          <p:cNvPr id="7" name="TextBox 7"/>
          <p:cNvSpPr txBox="1"/>
          <p:nvPr/>
        </p:nvSpPr>
        <p:spPr>
          <a:xfrm>
            <a:off x="1521470" y="9908446"/>
            <a:ext cx="5262712" cy="531627"/>
          </a:xfrm>
          <a:prstGeom prst="rect">
            <a:avLst/>
          </a:prstGeom>
        </p:spPr>
        <p:txBody>
          <a:bodyPr lIns="0" tIns="0" rIns="0" bIns="0" rtlCol="0" anchor="t">
            <a:spAutoFit/>
          </a:bodyPr>
          <a:lstStyle/>
          <a:p>
            <a:pPr algn="ctr">
              <a:lnSpc>
                <a:spcPts val="1287"/>
              </a:lnSpc>
            </a:pPr>
            <a:r>
              <a:rPr lang="en-US" sz="919">
                <a:solidFill>
                  <a:srgbClr val="303642"/>
                </a:solidFill>
                <a:latin typeface="Poppins"/>
              </a:rPr>
              <a:t>Šaltinis: NVI Vėžio registro 2023 m. leidinys „Vėžys Lietuvoje 2017 m.“</a:t>
            </a:r>
          </a:p>
          <a:p>
            <a:pPr algn="ctr">
              <a:lnSpc>
                <a:spcPts val="3107"/>
              </a:lnSpc>
              <a:spcBef>
                <a:spcPct val="0"/>
              </a:spcBef>
            </a:pPr>
            <a:endParaRPr lang="en-US" sz="919">
              <a:solidFill>
                <a:srgbClr val="303642"/>
              </a:solidFill>
              <a:latin typeface="Poppins"/>
            </a:endParaRPr>
          </a:p>
        </p:txBody>
      </p:sp>
      <p:sp>
        <p:nvSpPr>
          <p:cNvPr id="8" name="TextBox 8"/>
          <p:cNvSpPr txBox="1"/>
          <p:nvPr/>
        </p:nvSpPr>
        <p:spPr>
          <a:xfrm>
            <a:off x="251578" y="2865244"/>
            <a:ext cx="17784843" cy="710698"/>
          </a:xfrm>
          <a:prstGeom prst="rect">
            <a:avLst/>
          </a:prstGeom>
        </p:spPr>
        <p:txBody>
          <a:bodyPr lIns="0" tIns="0" rIns="0" bIns="0" rtlCol="0" anchor="t">
            <a:spAutoFit/>
          </a:bodyPr>
          <a:lstStyle/>
          <a:p>
            <a:pPr algn="just">
              <a:lnSpc>
                <a:spcPts val="2827"/>
              </a:lnSpc>
              <a:spcBef>
                <a:spcPct val="0"/>
              </a:spcBef>
            </a:pPr>
            <a:r>
              <a:rPr lang="en-US" sz="2019" dirty="0" err="1">
                <a:solidFill>
                  <a:srgbClr val="303642"/>
                </a:solidFill>
                <a:latin typeface="Poppins"/>
              </a:rPr>
              <a:t>Ankstyva</a:t>
            </a:r>
            <a:r>
              <a:rPr lang="en-US" sz="2019" dirty="0">
                <a:solidFill>
                  <a:srgbClr val="303642"/>
                </a:solidFill>
                <a:latin typeface="Poppins"/>
              </a:rPr>
              <a:t> </a:t>
            </a:r>
            <a:r>
              <a:rPr lang="en-US" sz="2019" dirty="0" err="1">
                <a:solidFill>
                  <a:srgbClr val="303642"/>
                </a:solidFill>
                <a:latin typeface="Poppins"/>
              </a:rPr>
              <a:t>diagnozė</a:t>
            </a:r>
            <a:r>
              <a:rPr lang="en-US" sz="2019" dirty="0">
                <a:solidFill>
                  <a:srgbClr val="303642"/>
                </a:solidFill>
                <a:latin typeface="Poppins"/>
              </a:rPr>
              <a:t> </a:t>
            </a:r>
            <a:r>
              <a:rPr lang="en-US" sz="2019" dirty="0" err="1">
                <a:solidFill>
                  <a:srgbClr val="303642"/>
                </a:solidFill>
                <a:latin typeface="Poppins"/>
              </a:rPr>
              <a:t>yra</a:t>
            </a:r>
            <a:r>
              <a:rPr lang="en-US" sz="2019" dirty="0">
                <a:solidFill>
                  <a:srgbClr val="303642"/>
                </a:solidFill>
                <a:latin typeface="Poppins"/>
              </a:rPr>
              <a:t> </a:t>
            </a:r>
            <a:r>
              <a:rPr lang="en-US" sz="2019" dirty="0" err="1">
                <a:solidFill>
                  <a:srgbClr val="303642"/>
                </a:solidFill>
                <a:latin typeface="Poppins"/>
              </a:rPr>
              <a:t>vienas</a:t>
            </a:r>
            <a:r>
              <a:rPr lang="en-US" sz="2019" dirty="0">
                <a:solidFill>
                  <a:srgbClr val="303642"/>
                </a:solidFill>
                <a:latin typeface="Poppins"/>
              </a:rPr>
              <a:t> </a:t>
            </a:r>
            <a:r>
              <a:rPr lang="en-US" sz="2019" dirty="0" err="1">
                <a:solidFill>
                  <a:srgbClr val="303642"/>
                </a:solidFill>
                <a:latin typeface="Poppins"/>
              </a:rPr>
              <a:t>svarbiausių</a:t>
            </a:r>
            <a:r>
              <a:rPr lang="en-US" sz="2019" dirty="0">
                <a:solidFill>
                  <a:srgbClr val="303642"/>
                </a:solidFill>
                <a:latin typeface="Poppins"/>
              </a:rPr>
              <a:t> </a:t>
            </a:r>
            <a:r>
              <a:rPr lang="en-US" sz="2019" dirty="0" err="1">
                <a:solidFill>
                  <a:srgbClr val="303642"/>
                </a:solidFill>
                <a:latin typeface="Poppins"/>
              </a:rPr>
              <a:t>sėkmingo</a:t>
            </a:r>
            <a:r>
              <a:rPr lang="en-US" sz="2019" dirty="0">
                <a:solidFill>
                  <a:srgbClr val="303642"/>
                </a:solidFill>
                <a:latin typeface="Poppins"/>
              </a:rPr>
              <a:t> </a:t>
            </a:r>
            <a:r>
              <a:rPr lang="en-US" sz="2019" dirty="0" err="1">
                <a:solidFill>
                  <a:srgbClr val="303642"/>
                </a:solidFill>
                <a:latin typeface="Poppins"/>
              </a:rPr>
              <a:t>onkologinių</a:t>
            </a:r>
            <a:r>
              <a:rPr lang="en-US" sz="2019" dirty="0">
                <a:solidFill>
                  <a:srgbClr val="303642"/>
                </a:solidFill>
                <a:latin typeface="Poppins"/>
              </a:rPr>
              <a:t> </a:t>
            </a:r>
            <a:r>
              <a:rPr lang="en-US" sz="2019" dirty="0" err="1">
                <a:solidFill>
                  <a:srgbClr val="303642"/>
                </a:solidFill>
                <a:latin typeface="Poppins"/>
              </a:rPr>
              <a:t>ligų</a:t>
            </a:r>
            <a:r>
              <a:rPr lang="en-US" sz="2019" dirty="0">
                <a:solidFill>
                  <a:srgbClr val="303642"/>
                </a:solidFill>
                <a:latin typeface="Poppins"/>
              </a:rPr>
              <a:t> </a:t>
            </a:r>
            <a:r>
              <a:rPr lang="en-US" sz="2019" dirty="0" err="1">
                <a:solidFill>
                  <a:srgbClr val="303642"/>
                </a:solidFill>
                <a:latin typeface="Poppins"/>
              </a:rPr>
              <a:t>gydymo</a:t>
            </a:r>
            <a:r>
              <a:rPr lang="en-US" sz="2019" dirty="0">
                <a:solidFill>
                  <a:srgbClr val="303642"/>
                </a:solidFill>
                <a:latin typeface="Poppins"/>
              </a:rPr>
              <a:t> </a:t>
            </a:r>
            <a:r>
              <a:rPr lang="en-US" sz="2019" dirty="0" err="1">
                <a:solidFill>
                  <a:srgbClr val="303642"/>
                </a:solidFill>
                <a:latin typeface="Poppins"/>
              </a:rPr>
              <a:t>aspektų</a:t>
            </a:r>
            <a:r>
              <a:rPr lang="en-US" sz="2019" dirty="0">
                <a:solidFill>
                  <a:srgbClr val="303642"/>
                </a:solidFill>
                <a:latin typeface="Poppins"/>
              </a:rPr>
              <a:t>. </a:t>
            </a:r>
            <a:r>
              <a:rPr lang="en-US" sz="2019" dirty="0" err="1">
                <a:solidFill>
                  <a:srgbClr val="303642"/>
                </a:solidFill>
                <a:latin typeface="Poppins"/>
              </a:rPr>
              <a:t>Dėl</a:t>
            </a:r>
            <a:r>
              <a:rPr lang="en-US" sz="2019" dirty="0">
                <a:solidFill>
                  <a:srgbClr val="303642"/>
                </a:solidFill>
                <a:latin typeface="Poppins"/>
              </a:rPr>
              <a:t> to į tam </a:t>
            </a:r>
            <a:r>
              <a:rPr lang="en-US" sz="2019" dirty="0" err="1">
                <a:solidFill>
                  <a:srgbClr val="303642"/>
                </a:solidFill>
                <a:latin typeface="Poppins"/>
              </a:rPr>
              <a:t>tikrų</a:t>
            </a:r>
            <a:r>
              <a:rPr lang="en-US" sz="2019" dirty="0">
                <a:solidFill>
                  <a:srgbClr val="303642"/>
                </a:solidFill>
                <a:latin typeface="Poppins"/>
              </a:rPr>
              <a:t> </a:t>
            </a:r>
            <a:r>
              <a:rPr lang="en-US" sz="2019" dirty="0" err="1">
                <a:solidFill>
                  <a:srgbClr val="303642"/>
                </a:solidFill>
                <a:latin typeface="Poppins"/>
              </a:rPr>
              <a:t>vėžių</a:t>
            </a:r>
            <a:r>
              <a:rPr lang="en-US" sz="2019" dirty="0">
                <a:solidFill>
                  <a:srgbClr val="303642"/>
                </a:solidFill>
                <a:latin typeface="Poppins"/>
              </a:rPr>
              <a:t> </a:t>
            </a:r>
            <a:r>
              <a:rPr lang="en-US" sz="2019" dirty="0" err="1">
                <a:solidFill>
                  <a:srgbClr val="303642"/>
                </a:solidFill>
                <a:latin typeface="Poppins"/>
              </a:rPr>
              <a:t>rizikos</a:t>
            </a:r>
            <a:r>
              <a:rPr lang="en-US" sz="2019" dirty="0">
                <a:solidFill>
                  <a:srgbClr val="303642"/>
                </a:solidFill>
                <a:latin typeface="Poppins"/>
              </a:rPr>
              <a:t> </a:t>
            </a:r>
            <a:r>
              <a:rPr lang="en-US" sz="2019" dirty="0" err="1">
                <a:solidFill>
                  <a:srgbClr val="303642"/>
                </a:solidFill>
                <a:latin typeface="Poppins"/>
              </a:rPr>
              <a:t>grupes</a:t>
            </a:r>
            <a:r>
              <a:rPr lang="en-US" sz="2019" dirty="0">
                <a:solidFill>
                  <a:srgbClr val="303642"/>
                </a:solidFill>
                <a:latin typeface="Poppins"/>
              </a:rPr>
              <a:t> </a:t>
            </a:r>
            <a:r>
              <a:rPr lang="en-US" sz="2019" dirty="0" err="1">
                <a:solidFill>
                  <a:srgbClr val="303642"/>
                </a:solidFill>
                <a:latin typeface="Poppins"/>
              </a:rPr>
              <a:t>patenkantys</a:t>
            </a:r>
            <a:r>
              <a:rPr lang="en-US" sz="2019" dirty="0">
                <a:solidFill>
                  <a:srgbClr val="303642"/>
                </a:solidFill>
                <a:latin typeface="Poppins"/>
              </a:rPr>
              <a:t> </a:t>
            </a:r>
            <a:r>
              <a:rPr lang="en-US" sz="2019" dirty="0" err="1">
                <a:solidFill>
                  <a:srgbClr val="303642"/>
                </a:solidFill>
                <a:latin typeface="Poppins"/>
              </a:rPr>
              <a:t>gyventojai</a:t>
            </a:r>
            <a:r>
              <a:rPr lang="en-US" sz="2019" dirty="0">
                <a:solidFill>
                  <a:srgbClr val="303642"/>
                </a:solidFill>
                <a:latin typeface="Poppins"/>
              </a:rPr>
              <a:t> </a:t>
            </a:r>
            <a:r>
              <a:rPr lang="en-US" sz="2019" dirty="0" err="1">
                <a:solidFill>
                  <a:srgbClr val="303642"/>
                </a:solidFill>
                <a:latin typeface="Poppins"/>
              </a:rPr>
              <a:t>kviečiami</a:t>
            </a:r>
            <a:r>
              <a:rPr lang="en-US" sz="2019" dirty="0">
                <a:solidFill>
                  <a:srgbClr val="303642"/>
                </a:solidFill>
                <a:latin typeface="Poppins"/>
              </a:rPr>
              <a:t> </a:t>
            </a:r>
            <a:r>
              <a:rPr lang="en-US" sz="2019" dirty="0" err="1">
                <a:solidFill>
                  <a:srgbClr val="303642"/>
                </a:solidFill>
                <a:latin typeface="Poppins"/>
              </a:rPr>
              <a:t>nemokamai</a:t>
            </a:r>
            <a:r>
              <a:rPr lang="en-US" sz="2019" dirty="0">
                <a:solidFill>
                  <a:srgbClr val="303642"/>
                </a:solidFill>
                <a:latin typeface="Poppins"/>
              </a:rPr>
              <a:t> </a:t>
            </a:r>
            <a:r>
              <a:rPr lang="en-US" sz="2019" dirty="0" err="1">
                <a:solidFill>
                  <a:srgbClr val="303642"/>
                </a:solidFill>
                <a:latin typeface="Poppins"/>
              </a:rPr>
              <a:t>dalyvauti</a:t>
            </a:r>
            <a:r>
              <a:rPr lang="en-US" sz="2019" dirty="0">
                <a:solidFill>
                  <a:srgbClr val="303642"/>
                </a:solidFill>
                <a:latin typeface="Poppins"/>
              </a:rPr>
              <a:t> </a:t>
            </a:r>
            <a:r>
              <a:rPr lang="en-US" sz="2019" dirty="0" err="1">
                <a:solidFill>
                  <a:srgbClr val="303642"/>
                </a:solidFill>
                <a:latin typeface="Poppins"/>
              </a:rPr>
              <a:t>patikros</a:t>
            </a:r>
            <a:r>
              <a:rPr lang="en-US" sz="2019" dirty="0">
                <a:solidFill>
                  <a:srgbClr val="303642"/>
                </a:solidFill>
                <a:latin typeface="Poppins"/>
              </a:rPr>
              <a:t> </a:t>
            </a:r>
            <a:r>
              <a:rPr lang="en-US" sz="2019" dirty="0" err="1">
                <a:solidFill>
                  <a:srgbClr val="303642"/>
                </a:solidFill>
                <a:latin typeface="Poppins"/>
              </a:rPr>
              <a:t>programose</a:t>
            </a:r>
            <a:r>
              <a:rPr lang="en-US" sz="2019" dirty="0">
                <a:solidFill>
                  <a:srgbClr val="303642"/>
                </a:solidFill>
                <a:latin typeface="Poppins"/>
              </a:rPr>
              <a:t>, </a:t>
            </a:r>
            <a:r>
              <a:rPr lang="en-US" sz="2019" dirty="0" err="1">
                <a:solidFill>
                  <a:srgbClr val="303642"/>
                </a:solidFill>
                <a:latin typeface="Poppins"/>
              </a:rPr>
              <a:t>kurios</a:t>
            </a:r>
            <a:r>
              <a:rPr lang="en-US" sz="2019" dirty="0">
                <a:solidFill>
                  <a:srgbClr val="303642"/>
                </a:solidFill>
                <a:latin typeface="Poppins"/>
              </a:rPr>
              <a:t> </a:t>
            </a:r>
            <a:r>
              <a:rPr lang="en-US" sz="2019" dirty="0" err="1">
                <a:solidFill>
                  <a:srgbClr val="303642"/>
                </a:solidFill>
                <a:latin typeface="Poppins"/>
              </a:rPr>
              <a:t>leidžia</a:t>
            </a:r>
            <a:r>
              <a:rPr lang="en-US" sz="2019" dirty="0">
                <a:solidFill>
                  <a:srgbClr val="303642"/>
                </a:solidFill>
                <a:latin typeface="Poppins"/>
              </a:rPr>
              <a:t> </a:t>
            </a:r>
            <a:r>
              <a:rPr lang="en-US" sz="2019" dirty="0" err="1">
                <a:solidFill>
                  <a:srgbClr val="303642"/>
                </a:solidFill>
                <a:latin typeface="Poppins"/>
              </a:rPr>
              <a:t>laiku</a:t>
            </a:r>
            <a:r>
              <a:rPr lang="en-US" sz="2019" dirty="0">
                <a:solidFill>
                  <a:srgbClr val="303642"/>
                </a:solidFill>
                <a:latin typeface="Poppins"/>
              </a:rPr>
              <a:t> </a:t>
            </a:r>
            <a:r>
              <a:rPr lang="en-US" sz="2019" dirty="0" err="1">
                <a:solidFill>
                  <a:srgbClr val="303642"/>
                </a:solidFill>
                <a:latin typeface="Poppins"/>
              </a:rPr>
              <a:t>diagnozuoti</a:t>
            </a:r>
            <a:r>
              <a:rPr lang="en-US" sz="2019" dirty="0">
                <a:solidFill>
                  <a:srgbClr val="303642"/>
                </a:solidFill>
                <a:latin typeface="Poppins"/>
              </a:rPr>
              <a:t> </a:t>
            </a:r>
            <a:r>
              <a:rPr lang="en-US" sz="2019" dirty="0" err="1">
                <a:solidFill>
                  <a:srgbClr val="303642"/>
                </a:solidFill>
                <a:latin typeface="Poppins"/>
              </a:rPr>
              <a:t>ligą</a:t>
            </a:r>
            <a:r>
              <a:rPr lang="en-US" sz="2019" dirty="0">
                <a:solidFill>
                  <a:srgbClr val="303642"/>
                </a:solidFill>
                <a:latin typeface="Poppins"/>
              </a:rPr>
              <a:t> </a:t>
            </a:r>
            <a:r>
              <a:rPr lang="en-US" sz="2019" dirty="0" err="1">
                <a:solidFill>
                  <a:srgbClr val="303642"/>
                </a:solidFill>
                <a:latin typeface="Poppins"/>
              </a:rPr>
              <a:t>ir</a:t>
            </a:r>
            <a:r>
              <a:rPr lang="en-US" sz="2019" dirty="0">
                <a:solidFill>
                  <a:srgbClr val="303642"/>
                </a:solidFill>
                <a:latin typeface="Poppins"/>
              </a:rPr>
              <a:t> </a:t>
            </a:r>
            <a:r>
              <a:rPr lang="en-US" sz="2019" dirty="0" err="1">
                <a:solidFill>
                  <a:srgbClr val="303642"/>
                </a:solidFill>
                <a:latin typeface="Poppins"/>
              </a:rPr>
              <a:t>suteikia</a:t>
            </a:r>
            <a:r>
              <a:rPr lang="en-US" sz="2019" dirty="0">
                <a:solidFill>
                  <a:srgbClr val="303642"/>
                </a:solidFill>
                <a:latin typeface="Poppins"/>
              </a:rPr>
              <a:t> </a:t>
            </a:r>
            <a:r>
              <a:rPr lang="en-US" sz="2019" dirty="0" err="1">
                <a:solidFill>
                  <a:srgbClr val="303642"/>
                </a:solidFill>
                <a:latin typeface="Poppins"/>
              </a:rPr>
              <a:t>geresnes</a:t>
            </a:r>
            <a:r>
              <a:rPr lang="en-US" sz="2019" dirty="0">
                <a:solidFill>
                  <a:srgbClr val="303642"/>
                </a:solidFill>
                <a:latin typeface="Poppins"/>
              </a:rPr>
              <a:t> </a:t>
            </a:r>
            <a:r>
              <a:rPr lang="en-US" sz="2019" dirty="0" err="1">
                <a:solidFill>
                  <a:srgbClr val="303642"/>
                </a:solidFill>
                <a:latin typeface="Poppins"/>
              </a:rPr>
              <a:t>galimybes</a:t>
            </a:r>
            <a:r>
              <a:rPr lang="en-US" sz="2019" dirty="0">
                <a:solidFill>
                  <a:srgbClr val="303642"/>
                </a:solidFill>
                <a:latin typeface="Poppins"/>
              </a:rPr>
              <a:t> </a:t>
            </a:r>
            <a:r>
              <a:rPr lang="en-US" sz="2019" dirty="0" err="1">
                <a:solidFill>
                  <a:srgbClr val="303642"/>
                </a:solidFill>
                <a:latin typeface="Poppins"/>
              </a:rPr>
              <a:t>išgyti</a:t>
            </a:r>
            <a:endParaRPr lang="en-US" sz="2019" dirty="0">
              <a:solidFill>
                <a:srgbClr val="303642"/>
              </a:solidFill>
              <a:latin typeface="Poppins"/>
            </a:endParaRPr>
          </a:p>
        </p:txBody>
      </p:sp>
      <p:sp>
        <p:nvSpPr>
          <p:cNvPr id="9" name="TextBox 9"/>
          <p:cNvSpPr txBox="1"/>
          <p:nvPr/>
        </p:nvSpPr>
        <p:spPr>
          <a:xfrm>
            <a:off x="251578" y="3630210"/>
            <a:ext cx="17784843" cy="314399"/>
          </a:xfrm>
          <a:prstGeom prst="rect">
            <a:avLst/>
          </a:prstGeom>
        </p:spPr>
        <p:txBody>
          <a:bodyPr lIns="0" tIns="0" rIns="0" bIns="0" rtlCol="0" anchor="t">
            <a:spAutoFit/>
          </a:bodyPr>
          <a:lstStyle/>
          <a:p>
            <a:pPr algn="ctr">
              <a:lnSpc>
                <a:spcPts val="2620"/>
              </a:lnSpc>
            </a:pPr>
            <a:r>
              <a:rPr lang="en-US" sz="1872">
                <a:solidFill>
                  <a:srgbClr val="004AAD"/>
                </a:solidFill>
                <a:latin typeface="League Spartan Bold"/>
              </a:rPr>
              <a:t>DAŽNIAUSIOS PIKTYBINIŲ NAVIKŲ LOKALIZACIJOS PAGAL AMŽIŲ IR LYTĮ LIETUVOJE 2017 METAIS</a:t>
            </a:r>
          </a:p>
        </p:txBody>
      </p:sp>
      <p:sp>
        <p:nvSpPr>
          <p:cNvPr id="10" name="Freeform 35">
            <a:extLst>
              <a:ext uri="{FF2B5EF4-FFF2-40B4-BE49-F238E27FC236}">
                <a16:creationId xmlns:a16="http://schemas.microsoft.com/office/drawing/2014/main" id="{01B9BF2E-BED7-D322-851D-B12715879734}"/>
              </a:ext>
            </a:extLst>
          </p:cNvPr>
          <p:cNvSpPr/>
          <p:nvPr/>
        </p:nvSpPr>
        <p:spPr>
          <a:xfrm>
            <a:off x="1" y="0"/>
            <a:ext cx="685800" cy="470809"/>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11" name="Rectangle 10">
            <a:extLst>
              <a:ext uri="{FF2B5EF4-FFF2-40B4-BE49-F238E27FC236}">
                <a16:creationId xmlns:a16="http://schemas.microsoft.com/office/drawing/2014/main" id="{762A51CD-1DE2-56B1-82AC-70811AA12DFB}"/>
              </a:ext>
            </a:extLst>
          </p:cNvPr>
          <p:cNvSpPr/>
          <p:nvPr/>
        </p:nvSpPr>
        <p:spPr>
          <a:xfrm>
            <a:off x="14020800" y="43826"/>
            <a:ext cx="4245488"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IV. Mirties </a:t>
            </a:r>
            <a:r>
              <a:rPr lang="lt-LT"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priežastys</a:t>
            </a:r>
            <a:endPar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CC33A65-E04D-6BDA-92A1-92804339FA40}"/>
              </a:ext>
            </a:extLst>
          </p:cNvPr>
          <p:cNvSpPr>
            <a:spLocks noGrp="1"/>
          </p:cNvSpPr>
          <p:nvPr>
            <p:ph type="title"/>
          </p:nvPr>
        </p:nvSpPr>
        <p:spPr>
          <a:xfrm>
            <a:off x="1257300" y="433388"/>
            <a:ext cx="15773400" cy="881063"/>
          </a:xfrm>
        </p:spPr>
        <p:txBody>
          <a:bodyPr>
            <a:normAutofit/>
          </a:bodyPr>
          <a:lstStyle/>
          <a:p>
            <a:pPr algn="ctr"/>
            <a:r>
              <a:rPr lang="lt-LT" sz="3600" b="1" dirty="0">
                <a:latin typeface="Times New Roman" panose="02020603050405020304" pitchFamily="18" charset="0"/>
              </a:rPr>
              <a:t>Rizikos veiksniai ir lėtinės ligos</a:t>
            </a:r>
            <a:endParaRPr lang="lt-LT" sz="3600" b="1" dirty="0"/>
          </a:p>
        </p:txBody>
      </p:sp>
      <p:pic>
        <p:nvPicPr>
          <p:cNvPr id="10" name="Turinio vietos rezervavimo ženklas 9">
            <a:extLst>
              <a:ext uri="{FF2B5EF4-FFF2-40B4-BE49-F238E27FC236}">
                <a16:creationId xmlns:a16="http://schemas.microsoft.com/office/drawing/2014/main" id="{010E0EA1-18A0-52D8-4D2B-C3FDDDBEA06C}"/>
              </a:ext>
            </a:extLst>
          </p:cNvPr>
          <p:cNvPicPr>
            <a:picLocks noGrp="1" noChangeAspect="1"/>
          </p:cNvPicPr>
          <p:nvPr>
            <p:ph sz="half" idx="1"/>
          </p:nvPr>
        </p:nvPicPr>
        <p:blipFill>
          <a:blip r:embed="rId3"/>
          <a:stretch>
            <a:fillRect/>
          </a:stretch>
        </p:blipFill>
        <p:spPr>
          <a:xfrm>
            <a:off x="270220" y="1314450"/>
            <a:ext cx="17412134" cy="7486650"/>
          </a:xfrm>
        </p:spPr>
      </p:pic>
      <p:sp>
        <p:nvSpPr>
          <p:cNvPr id="4" name="Skaidrės numerio vietos rezervavimo ženklas 3">
            <a:extLst>
              <a:ext uri="{FF2B5EF4-FFF2-40B4-BE49-F238E27FC236}">
                <a16:creationId xmlns:a16="http://schemas.microsoft.com/office/drawing/2014/main" id="{C62EF858-1CCC-240F-118E-CA1ADC829E0C}"/>
              </a:ext>
            </a:extLst>
          </p:cNvPr>
          <p:cNvSpPr>
            <a:spLocks noGrp="1"/>
          </p:cNvSpPr>
          <p:nvPr>
            <p:ph type="sldNum" sz="quarter" idx="12"/>
          </p:nvPr>
        </p:nvSpPr>
        <p:spPr/>
        <p:txBody>
          <a:bodyPr/>
          <a:lstStyle/>
          <a:p>
            <a:fld id="{ACC596D8-3015-446C-8599-7C721991F96A}" type="slidenum">
              <a:rPr lang="lt-LT" smtClean="0"/>
              <a:t>16</a:t>
            </a:fld>
            <a:endParaRPr lang="lt-LT"/>
          </a:p>
        </p:txBody>
      </p:sp>
      <p:sp>
        <p:nvSpPr>
          <p:cNvPr id="3" name="TextBox 2">
            <a:extLst>
              <a:ext uri="{FF2B5EF4-FFF2-40B4-BE49-F238E27FC236}">
                <a16:creationId xmlns:a16="http://schemas.microsoft.com/office/drawing/2014/main" id="{8C3D8E15-CF54-0E6A-638C-7970FB289F36}"/>
              </a:ext>
            </a:extLst>
          </p:cNvPr>
          <p:cNvSpPr txBox="1"/>
          <p:nvPr/>
        </p:nvSpPr>
        <p:spPr>
          <a:xfrm>
            <a:off x="0" y="9718400"/>
            <a:ext cx="8197920" cy="300082"/>
          </a:xfrm>
          <a:prstGeom prst="rect">
            <a:avLst/>
          </a:prstGeom>
          <a:noFill/>
        </p:spPr>
        <p:txBody>
          <a:bodyPr wrap="square" rtlCol="0">
            <a:spAutoFit/>
          </a:bodyPr>
          <a:lstStyle/>
          <a:p>
            <a:r>
              <a:rPr lang="lt-LT" sz="1350" dirty="0"/>
              <a:t>Šaltinis: </a:t>
            </a:r>
            <a:r>
              <a:rPr lang="lt-LT" sz="1200" dirty="0"/>
              <a:t>Žemaitienė N. ir kt., Sveikatos psichologija. </a:t>
            </a:r>
            <a:r>
              <a:rPr lang="lt-LT" sz="1200" dirty="0" err="1"/>
              <a:t>Tyto</a:t>
            </a:r>
            <a:r>
              <a:rPr lang="lt-LT" sz="1200" dirty="0"/>
              <a:t> </a:t>
            </a:r>
            <a:r>
              <a:rPr lang="lt-LT" sz="1200" dirty="0" err="1"/>
              <a:t>alba</a:t>
            </a:r>
            <a:r>
              <a:rPr lang="lt-LT" sz="1200" dirty="0"/>
              <a:t>, Vilnius 2011</a:t>
            </a:r>
            <a:endParaRPr lang="lt-LT" sz="1350" dirty="0"/>
          </a:p>
        </p:txBody>
      </p:sp>
      <p:sp>
        <p:nvSpPr>
          <p:cNvPr id="6" name="Freeform 35">
            <a:extLst>
              <a:ext uri="{FF2B5EF4-FFF2-40B4-BE49-F238E27FC236}">
                <a16:creationId xmlns:a16="http://schemas.microsoft.com/office/drawing/2014/main" id="{E17E1AA4-698C-7B1E-8968-1BD182C17BE3}"/>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7" name="Rectangle 6">
            <a:extLst>
              <a:ext uri="{FF2B5EF4-FFF2-40B4-BE49-F238E27FC236}">
                <a16:creationId xmlns:a16="http://schemas.microsoft.com/office/drawing/2014/main" id="{27F5EF64-FD6D-FE35-1AF3-2D436DA31DC5}"/>
              </a:ext>
            </a:extLst>
          </p:cNvPr>
          <p:cNvSpPr/>
          <p:nvPr/>
        </p:nvSpPr>
        <p:spPr>
          <a:xfrm>
            <a:off x="13999088" y="43826"/>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 Rizikos veiksniai ir lėtinės ligos</a:t>
            </a:r>
          </a:p>
        </p:txBody>
      </p:sp>
    </p:spTree>
    <p:extLst>
      <p:ext uri="{BB962C8B-B14F-4D97-AF65-F5344CB8AC3E}">
        <p14:creationId xmlns:p14="http://schemas.microsoft.com/office/powerpoint/2010/main" val="230359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432755" y="9900615"/>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65860" y="1382063"/>
            <a:ext cx="6632145" cy="4136020"/>
          </a:xfrm>
          <a:custGeom>
            <a:avLst/>
            <a:gdLst/>
            <a:ahLst/>
            <a:cxnLst/>
            <a:rect l="l" t="t" r="r" b="b"/>
            <a:pathLst>
              <a:path w="6632145" h="4136020">
                <a:moveTo>
                  <a:pt x="0" y="0"/>
                </a:moveTo>
                <a:lnTo>
                  <a:pt x="6632144" y="0"/>
                </a:lnTo>
                <a:lnTo>
                  <a:pt x="6632144" y="4136020"/>
                </a:lnTo>
                <a:lnTo>
                  <a:pt x="0" y="4136020"/>
                </a:lnTo>
                <a:lnTo>
                  <a:pt x="0" y="0"/>
                </a:lnTo>
                <a:close/>
              </a:path>
            </a:pathLst>
          </a:custGeom>
          <a:blipFill>
            <a:blip r:embed="rId3"/>
            <a:stretch>
              <a:fillRect/>
            </a:stretch>
          </a:blipFill>
        </p:spPr>
      </p:sp>
      <p:sp>
        <p:nvSpPr>
          <p:cNvPr id="7" name="Freeform 7"/>
          <p:cNvSpPr/>
          <p:nvPr/>
        </p:nvSpPr>
        <p:spPr>
          <a:xfrm>
            <a:off x="10265860" y="5691296"/>
            <a:ext cx="6632145" cy="4071471"/>
          </a:xfrm>
          <a:custGeom>
            <a:avLst/>
            <a:gdLst/>
            <a:ahLst/>
            <a:cxnLst/>
            <a:rect l="l" t="t" r="r" b="b"/>
            <a:pathLst>
              <a:path w="6632145" h="4071471">
                <a:moveTo>
                  <a:pt x="0" y="0"/>
                </a:moveTo>
                <a:lnTo>
                  <a:pt x="6632144" y="0"/>
                </a:lnTo>
                <a:lnTo>
                  <a:pt x="6632144" y="4071471"/>
                </a:lnTo>
                <a:lnTo>
                  <a:pt x="0" y="4071471"/>
                </a:lnTo>
                <a:lnTo>
                  <a:pt x="0" y="0"/>
                </a:lnTo>
                <a:close/>
              </a:path>
            </a:pathLst>
          </a:custGeom>
          <a:blipFill>
            <a:blip r:embed="rId4"/>
            <a:stretch>
              <a:fillRect/>
            </a:stretch>
          </a:blipFill>
        </p:spPr>
      </p:sp>
      <p:sp>
        <p:nvSpPr>
          <p:cNvPr id="8" name="TextBox 8"/>
          <p:cNvSpPr txBox="1"/>
          <p:nvPr/>
        </p:nvSpPr>
        <p:spPr>
          <a:xfrm>
            <a:off x="9744033" y="235623"/>
            <a:ext cx="8062005" cy="895769"/>
          </a:xfrm>
          <a:prstGeom prst="rect">
            <a:avLst/>
          </a:prstGeom>
        </p:spPr>
        <p:txBody>
          <a:bodyPr lIns="0" tIns="0" rIns="0" bIns="0" rtlCol="0" anchor="t">
            <a:spAutoFit/>
          </a:bodyPr>
          <a:lstStyle/>
          <a:p>
            <a:pPr algn="ctr">
              <a:lnSpc>
                <a:spcPts val="3651"/>
              </a:lnSpc>
            </a:pPr>
            <a:r>
              <a:rPr lang="en-US" sz="2608" dirty="0">
                <a:solidFill>
                  <a:srgbClr val="004AAD"/>
                </a:solidFill>
                <a:latin typeface="League Spartan Bold"/>
              </a:rPr>
              <a:t>DAUGUMA MIRČIŲ LIETUVOJE GALI BŪTI SIEJAMOS SU ELGSENOS RIZIKOS VEIKSNIAIS</a:t>
            </a:r>
          </a:p>
        </p:txBody>
      </p:sp>
      <p:sp>
        <p:nvSpPr>
          <p:cNvPr id="10" name="TextBox 10"/>
          <p:cNvSpPr txBox="1"/>
          <p:nvPr/>
        </p:nvSpPr>
        <p:spPr>
          <a:xfrm>
            <a:off x="432755" y="1589547"/>
            <a:ext cx="7397136" cy="1860525"/>
          </a:xfrm>
          <a:prstGeom prst="rect">
            <a:avLst/>
          </a:prstGeom>
        </p:spPr>
        <p:txBody>
          <a:bodyPr lIns="0" tIns="0" rIns="0" bIns="0" rtlCol="0" anchor="t">
            <a:spAutoFit/>
          </a:bodyPr>
          <a:lstStyle/>
          <a:p>
            <a:pPr>
              <a:lnSpc>
                <a:spcPts val="2976"/>
              </a:lnSpc>
              <a:spcBef>
                <a:spcPct val="0"/>
              </a:spcBef>
            </a:pPr>
            <a:r>
              <a:rPr lang="en-US" sz="2125" dirty="0" err="1">
                <a:solidFill>
                  <a:srgbClr val="000000"/>
                </a:solidFill>
                <a:latin typeface="Poppins"/>
              </a:rPr>
              <a:t>Sergančiųjų</a:t>
            </a:r>
            <a:r>
              <a:rPr lang="en-US" sz="2125" dirty="0">
                <a:solidFill>
                  <a:srgbClr val="000000"/>
                </a:solidFill>
                <a:latin typeface="Poppins"/>
              </a:rPr>
              <a:t> </a:t>
            </a:r>
            <a:r>
              <a:rPr lang="en-US" sz="2125" dirty="0" err="1">
                <a:solidFill>
                  <a:srgbClr val="000000"/>
                </a:solidFill>
                <a:latin typeface="Poppins"/>
              </a:rPr>
              <a:t>lėtinėmis</a:t>
            </a:r>
            <a:r>
              <a:rPr lang="en-US" sz="2125" dirty="0">
                <a:solidFill>
                  <a:srgbClr val="000000"/>
                </a:solidFill>
                <a:latin typeface="Poppins"/>
              </a:rPr>
              <a:t> </a:t>
            </a:r>
            <a:r>
              <a:rPr lang="en-US" sz="2125" dirty="0" err="1">
                <a:solidFill>
                  <a:srgbClr val="000000"/>
                </a:solidFill>
                <a:latin typeface="Poppins"/>
              </a:rPr>
              <a:t>ligomis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turinčių</a:t>
            </a:r>
            <a:r>
              <a:rPr lang="en-US" sz="2125" dirty="0">
                <a:solidFill>
                  <a:srgbClr val="000000"/>
                </a:solidFill>
                <a:latin typeface="Poppins"/>
              </a:rPr>
              <a:t> </a:t>
            </a:r>
            <a:r>
              <a:rPr lang="en-US" sz="2125" dirty="0" err="1">
                <a:solidFill>
                  <a:srgbClr val="000000"/>
                </a:solidFill>
                <a:latin typeface="Poppins"/>
              </a:rPr>
              <a:t>ilgalaikių</a:t>
            </a:r>
            <a:r>
              <a:rPr lang="en-US" sz="2125" dirty="0">
                <a:solidFill>
                  <a:srgbClr val="000000"/>
                </a:solidFill>
                <a:latin typeface="Poppins"/>
              </a:rPr>
              <a:t> </a:t>
            </a:r>
            <a:r>
              <a:rPr lang="en-US" sz="2125" dirty="0" err="1">
                <a:solidFill>
                  <a:srgbClr val="000000"/>
                </a:solidFill>
                <a:latin typeface="Poppins"/>
              </a:rPr>
              <a:t>sveikatos</a:t>
            </a:r>
            <a:r>
              <a:rPr lang="en-US" sz="2125" dirty="0">
                <a:solidFill>
                  <a:srgbClr val="000000"/>
                </a:solidFill>
                <a:latin typeface="Poppins"/>
              </a:rPr>
              <a:t> </a:t>
            </a:r>
            <a:r>
              <a:rPr lang="en-US" sz="2125" dirty="0" err="1">
                <a:solidFill>
                  <a:srgbClr val="000000"/>
                </a:solidFill>
                <a:latin typeface="Poppins"/>
              </a:rPr>
              <a:t>sutrikimų</a:t>
            </a:r>
            <a:r>
              <a:rPr lang="en-US" sz="2125" dirty="0">
                <a:solidFill>
                  <a:srgbClr val="000000"/>
                </a:solidFill>
                <a:latin typeface="Poppins"/>
              </a:rPr>
              <a:t> </a:t>
            </a:r>
            <a:r>
              <a:rPr lang="en-US" sz="2125" dirty="0" err="1">
                <a:solidFill>
                  <a:srgbClr val="000000"/>
                </a:solidFill>
                <a:latin typeface="Poppins"/>
              </a:rPr>
              <a:t>dalis</a:t>
            </a:r>
            <a:r>
              <a:rPr lang="en-US" sz="2125" dirty="0">
                <a:solidFill>
                  <a:srgbClr val="000000"/>
                </a:solidFill>
                <a:latin typeface="Poppins"/>
              </a:rPr>
              <a:t> </a:t>
            </a:r>
            <a:r>
              <a:rPr lang="en-US" sz="2125" dirty="0" err="1">
                <a:solidFill>
                  <a:srgbClr val="000000"/>
                </a:solidFill>
                <a:latin typeface="Poppins"/>
              </a:rPr>
              <a:t>su</a:t>
            </a:r>
            <a:r>
              <a:rPr lang="en-US" sz="2125" dirty="0">
                <a:solidFill>
                  <a:srgbClr val="000000"/>
                </a:solidFill>
                <a:latin typeface="Poppins"/>
              </a:rPr>
              <a:t> </a:t>
            </a:r>
            <a:r>
              <a:rPr lang="en-US" sz="2125" dirty="0" err="1">
                <a:solidFill>
                  <a:srgbClr val="000000"/>
                </a:solidFill>
                <a:latin typeface="Poppins"/>
              </a:rPr>
              <a:t>amžiumi</a:t>
            </a:r>
            <a:r>
              <a:rPr lang="en-US" sz="2125" dirty="0">
                <a:solidFill>
                  <a:srgbClr val="000000"/>
                </a:solidFill>
                <a:latin typeface="Poppins"/>
              </a:rPr>
              <a:t> </a:t>
            </a:r>
            <a:r>
              <a:rPr lang="en-US" sz="2125" dirty="0" err="1">
                <a:solidFill>
                  <a:srgbClr val="000000"/>
                </a:solidFill>
                <a:latin typeface="Poppins"/>
              </a:rPr>
              <a:t>didėja</a:t>
            </a:r>
            <a:r>
              <a:rPr lang="en-US" sz="2125" dirty="0">
                <a:solidFill>
                  <a:srgbClr val="000000"/>
                </a:solidFill>
                <a:latin typeface="Poppins"/>
              </a:rPr>
              <a:t>. 2022 m. </a:t>
            </a:r>
            <a:r>
              <a:rPr lang="en-US" sz="2125" dirty="0" err="1">
                <a:solidFill>
                  <a:srgbClr val="000000"/>
                </a:solidFill>
                <a:latin typeface="Poppins"/>
              </a:rPr>
              <a:t>duomenimis</a:t>
            </a:r>
            <a:r>
              <a:rPr lang="en-US" sz="2125" dirty="0">
                <a:solidFill>
                  <a:srgbClr val="000000"/>
                </a:solidFill>
                <a:latin typeface="Poppins"/>
              </a:rPr>
              <a:t> </a:t>
            </a:r>
            <a:r>
              <a:rPr lang="en-US" sz="2125" dirty="0" err="1">
                <a:solidFill>
                  <a:srgbClr val="000000"/>
                </a:solidFill>
                <a:latin typeface="Poppins"/>
              </a:rPr>
              <a:t>iš</a:t>
            </a:r>
            <a:r>
              <a:rPr lang="en-US" sz="2125" dirty="0">
                <a:solidFill>
                  <a:srgbClr val="000000"/>
                </a:solidFill>
                <a:latin typeface="Poppins"/>
              </a:rPr>
              <a:t> 65 </a:t>
            </a:r>
            <a:r>
              <a:rPr lang="en-US" sz="2125" dirty="0" err="1">
                <a:solidFill>
                  <a:srgbClr val="000000"/>
                </a:solidFill>
                <a:latin typeface="Poppins"/>
              </a:rPr>
              <a:t>metų</a:t>
            </a:r>
            <a:r>
              <a:rPr lang="en-US" sz="2125" dirty="0">
                <a:solidFill>
                  <a:srgbClr val="000000"/>
                </a:solidFill>
                <a:latin typeface="Poppins"/>
              </a:rPr>
              <a:t> </a:t>
            </a:r>
            <a:r>
              <a:rPr lang="en-US" sz="2125" dirty="0" err="1">
                <a:solidFill>
                  <a:srgbClr val="000000"/>
                </a:solidFill>
                <a:latin typeface="Poppins"/>
              </a:rPr>
              <a:t>amžiaus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vyresnių</a:t>
            </a:r>
            <a:r>
              <a:rPr lang="en-US" sz="2125" dirty="0">
                <a:solidFill>
                  <a:srgbClr val="000000"/>
                </a:solidFill>
                <a:latin typeface="Poppins"/>
              </a:rPr>
              <a:t> </a:t>
            </a:r>
            <a:r>
              <a:rPr lang="en-US" sz="2125" dirty="0" err="1">
                <a:solidFill>
                  <a:srgbClr val="000000"/>
                </a:solidFill>
                <a:latin typeface="Poppins"/>
              </a:rPr>
              <a:t>gyventojų</a:t>
            </a:r>
            <a:r>
              <a:rPr lang="en-US" sz="2125" dirty="0">
                <a:solidFill>
                  <a:srgbClr val="000000"/>
                </a:solidFill>
                <a:latin typeface="Poppins"/>
              </a:rPr>
              <a:t> </a:t>
            </a:r>
            <a:r>
              <a:rPr lang="en-US" sz="2125" dirty="0" err="1">
                <a:solidFill>
                  <a:srgbClr val="000000"/>
                </a:solidFill>
                <a:latin typeface="Poppins"/>
              </a:rPr>
              <a:t>ilgalaikių</a:t>
            </a:r>
            <a:r>
              <a:rPr lang="en-US" sz="2125" dirty="0">
                <a:solidFill>
                  <a:srgbClr val="000000"/>
                </a:solidFill>
                <a:latin typeface="Poppins"/>
              </a:rPr>
              <a:t> </a:t>
            </a:r>
            <a:r>
              <a:rPr lang="en-US" sz="2125" dirty="0" err="1">
                <a:solidFill>
                  <a:srgbClr val="000000"/>
                </a:solidFill>
                <a:latin typeface="Poppins"/>
              </a:rPr>
              <a:t>sveikatos</a:t>
            </a:r>
            <a:r>
              <a:rPr lang="en-US" sz="2125" dirty="0">
                <a:solidFill>
                  <a:srgbClr val="000000"/>
                </a:solidFill>
                <a:latin typeface="Poppins"/>
              </a:rPr>
              <a:t> </a:t>
            </a:r>
            <a:r>
              <a:rPr lang="en-US" sz="2125" dirty="0" err="1">
                <a:solidFill>
                  <a:srgbClr val="000000"/>
                </a:solidFill>
                <a:latin typeface="Poppins"/>
              </a:rPr>
              <a:t>sutrikimų</a:t>
            </a:r>
            <a:r>
              <a:rPr lang="en-US" sz="2125" dirty="0">
                <a:solidFill>
                  <a:srgbClr val="000000"/>
                </a:solidFill>
                <a:latin typeface="Poppins"/>
              </a:rPr>
              <a:t> </a:t>
            </a:r>
            <a:r>
              <a:rPr lang="en-US" sz="2125" dirty="0" err="1">
                <a:solidFill>
                  <a:srgbClr val="000000"/>
                </a:solidFill>
                <a:latin typeface="Poppins"/>
              </a:rPr>
              <a:t>turėjo</a:t>
            </a:r>
            <a:r>
              <a:rPr lang="en-US" sz="2125" dirty="0">
                <a:solidFill>
                  <a:srgbClr val="000000"/>
                </a:solidFill>
                <a:latin typeface="Poppins"/>
              </a:rPr>
              <a:t> 78 proc., </a:t>
            </a:r>
            <a:r>
              <a:rPr lang="en-US" sz="2125" dirty="0" err="1">
                <a:solidFill>
                  <a:srgbClr val="000000"/>
                </a:solidFill>
                <a:latin typeface="Poppins"/>
              </a:rPr>
              <a:t>iš</a:t>
            </a:r>
            <a:r>
              <a:rPr lang="en-US" sz="2125" dirty="0">
                <a:solidFill>
                  <a:srgbClr val="000000"/>
                </a:solidFill>
                <a:latin typeface="Poppins"/>
              </a:rPr>
              <a:t> 16–24 </a:t>
            </a:r>
            <a:r>
              <a:rPr lang="en-US" sz="2125" dirty="0" err="1">
                <a:solidFill>
                  <a:srgbClr val="000000"/>
                </a:solidFill>
                <a:latin typeface="Poppins"/>
              </a:rPr>
              <a:t>metų</a:t>
            </a:r>
            <a:r>
              <a:rPr lang="en-US" sz="2125" dirty="0">
                <a:solidFill>
                  <a:srgbClr val="000000"/>
                </a:solidFill>
                <a:latin typeface="Poppins"/>
              </a:rPr>
              <a:t> </a:t>
            </a:r>
            <a:r>
              <a:rPr lang="en-US" sz="2125" dirty="0" err="1">
                <a:solidFill>
                  <a:srgbClr val="000000"/>
                </a:solidFill>
                <a:latin typeface="Poppins"/>
              </a:rPr>
              <a:t>amžiaus</a:t>
            </a:r>
            <a:r>
              <a:rPr lang="en-US" sz="2125" dirty="0">
                <a:solidFill>
                  <a:srgbClr val="000000"/>
                </a:solidFill>
                <a:latin typeface="Poppins"/>
              </a:rPr>
              <a:t> – 7 proc.</a:t>
            </a:r>
          </a:p>
        </p:txBody>
      </p:sp>
      <p:sp>
        <p:nvSpPr>
          <p:cNvPr id="11" name="TextBox 11"/>
          <p:cNvSpPr txBox="1"/>
          <p:nvPr/>
        </p:nvSpPr>
        <p:spPr>
          <a:xfrm>
            <a:off x="432755" y="3730637"/>
            <a:ext cx="7397136" cy="2603475"/>
          </a:xfrm>
          <a:prstGeom prst="rect">
            <a:avLst/>
          </a:prstGeom>
        </p:spPr>
        <p:txBody>
          <a:bodyPr lIns="0" tIns="0" rIns="0" bIns="0" rtlCol="0" anchor="t">
            <a:spAutoFit/>
          </a:bodyPr>
          <a:lstStyle/>
          <a:p>
            <a:pPr>
              <a:lnSpc>
                <a:spcPts val="2976"/>
              </a:lnSpc>
            </a:pPr>
            <a:r>
              <a:rPr lang="en-US" sz="2125" dirty="0" err="1">
                <a:solidFill>
                  <a:srgbClr val="000000"/>
                </a:solidFill>
                <a:latin typeface="Poppins"/>
              </a:rPr>
              <a:t>Vyresni</a:t>
            </a:r>
            <a:r>
              <a:rPr lang="en-US" sz="2125" dirty="0">
                <a:solidFill>
                  <a:srgbClr val="000000"/>
                </a:solidFill>
                <a:latin typeface="Poppins"/>
              </a:rPr>
              <a:t> </a:t>
            </a:r>
            <a:r>
              <a:rPr lang="en-US" sz="2125" dirty="0" err="1">
                <a:solidFill>
                  <a:srgbClr val="000000"/>
                </a:solidFill>
                <a:latin typeface="Poppins"/>
              </a:rPr>
              <a:t>gyventojai</a:t>
            </a:r>
            <a:r>
              <a:rPr lang="en-US" sz="2125" dirty="0">
                <a:solidFill>
                  <a:srgbClr val="000000"/>
                </a:solidFill>
                <a:latin typeface="Poppins"/>
              </a:rPr>
              <a:t> ne tik </a:t>
            </a:r>
            <a:r>
              <a:rPr lang="en-US" sz="2125" dirty="0" err="1">
                <a:solidFill>
                  <a:srgbClr val="000000"/>
                </a:solidFill>
                <a:latin typeface="Poppins"/>
              </a:rPr>
              <a:t>dažniau</a:t>
            </a:r>
            <a:r>
              <a:rPr lang="en-US" sz="2125" dirty="0">
                <a:solidFill>
                  <a:srgbClr val="000000"/>
                </a:solidFill>
                <a:latin typeface="Poppins"/>
              </a:rPr>
              <a:t> </a:t>
            </a:r>
            <a:r>
              <a:rPr lang="en-US" sz="2125" dirty="0" err="1">
                <a:solidFill>
                  <a:srgbClr val="000000"/>
                </a:solidFill>
                <a:latin typeface="Poppins"/>
              </a:rPr>
              <a:t>nurodė</a:t>
            </a:r>
            <a:r>
              <a:rPr lang="en-US" sz="2125" dirty="0">
                <a:solidFill>
                  <a:srgbClr val="000000"/>
                </a:solidFill>
                <a:latin typeface="Poppins"/>
              </a:rPr>
              <a:t> </a:t>
            </a:r>
            <a:r>
              <a:rPr lang="en-US" sz="2125" dirty="0" err="1">
                <a:solidFill>
                  <a:srgbClr val="000000"/>
                </a:solidFill>
                <a:latin typeface="Poppins"/>
              </a:rPr>
              <a:t>turį</a:t>
            </a:r>
            <a:r>
              <a:rPr lang="en-US" sz="2125" dirty="0">
                <a:solidFill>
                  <a:srgbClr val="000000"/>
                </a:solidFill>
                <a:latin typeface="Poppins"/>
              </a:rPr>
              <a:t> </a:t>
            </a:r>
            <a:r>
              <a:rPr lang="en-US" sz="2125" dirty="0" err="1">
                <a:solidFill>
                  <a:srgbClr val="000000"/>
                </a:solidFill>
                <a:latin typeface="Poppins"/>
              </a:rPr>
              <a:t>ilgalaikių</a:t>
            </a:r>
            <a:r>
              <a:rPr lang="en-US" sz="2125" dirty="0">
                <a:solidFill>
                  <a:srgbClr val="000000"/>
                </a:solidFill>
                <a:latin typeface="Poppins"/>
              </a:rPr>
              <a:t> </a:t>
            </a:r>
            <a:r>
              <a:rPr lang="en-US" sz="2125" dirty="0" err="1">
                <a:solidFill>
                  <a:srgbClr val="000000"/>
                </a:solidFill>
                <a:latin typeface="Poppins"/>
              </a:rPr>
              <a:t>sveikatos</a:t>
            </a:r>
            <a:r>
              <a:rPr lang="en-US" sz="2125" dirty="0">
                <a:solidFill>
                  <a:srgbClr val="000000"/>
                </a:solidFill>
                <a:latin typeface="Poppins"/>
              </a:rPr>
              <a:t> </a:t>
            </a:r>
            <a:r>
              <a:rPr lang="en-US" sz="2125" dirty="0" err="1">
                <a:solidFill>
                  <a:srgbClr val="000000"/>
                </a:solidFill>
                <a:latin typeface="Poppins"/>
              </a:rPr>
              <a:t>sutrikimų</a:t>
            </a:r>
            <a:r>
              <a:rPr lang="en-US" sz="2125" dirty="0">
                <a:solidFill>
                  <a:srgbClr val="000000"/>
                </a:solidFill>
                <a:latin typeface="Poppins"/>
              </a:rPr>
              <a:t>, bet </a:t>
            </a:r>
            <a:r>
              <a:rPr lang="en-US" sz="2125" dirty="0" err="1">
                <a:solidFill>
                  <a:srgbClr val="000000"/>
                </a:solidFill>
                <a:latin typeface="Poppins"/>
              </a:rPr>
              <a:t>šie</a:t>
            </a:r>
            <a:r>
              <a:rPr lang="en-US" sz="2125" dirty="0">
                <a:solidFill>
                  <a:srgbClr val="000000"/>
                </a:solidFill>
                <a:latin typeface="Poppins"/>
              </a:rPr>
              <a:t> </a:t>
            </a:r>
            <a:r>
              <a:rPr lang="en-US" sz="2125" dirty="0" err="1">
                <a:solidFill>
                  <a:srgbClr val="000000"/>
                </a:solidFill>
                <a:latin typeface="Poppins"/>
              </a:rPr>
              <a:t>sutrikimai</a:t>
            </a:r>
            <a:r>
              <a:rPr lang="en-US" sz="2125" dirty="0">
                <a:solidFill>
                  <a:srgbClr val="000000"/>
                </a:solidFill>
                <a:latin typeface="Poppins"/>
              </a:rPr>
              <a:t> </a:t>
            </a:r>
            <a:r>
              <a:rPr lang="en-US" sz="2125" dirty="0" err="1">
                <a:solidFill>
                  <a:srgbClr val="000000"/>
                </a:solidFill>
                <a:latin typeface="Poppins"/>
              </a:rPr>
              <a:t>labiau</a:t>
            </a:r>
            <a:r>
              <a:rPr lang="en-US" sz="2125" dirty="0">
                <a:solidFill>
                  <a:srgbClr val="000000"/>
                </a:solidFill>
                <a:latin typeface="Poppins"/>
              </a:rPr>
              <a:t> </a:t>
            </a:r>
            <a:r>
              <a:rPr lang="en-US" sz="2125" dirty="0" err="1">
                <a:solidFill>
                  <a:srgbClr val="000000"/>
                </a:solidFill>
                <a:latin typeface="Poppins"/>
              </a:rPr>
              <a:t>ribojo</a:t>
            </a:r>
            <a:r>
              <a:rPr lang="en-US" sz="2125" dirty="0">
                <a:solidFill>
                  <a:srgbClr val="000000"/>
                </a:solidFill>
                <a:latin typeface="Poppins"/>
              </a:rPr>
              <a:t> </a:t>
            </a:r>
            <a:r>
              <a:rPr lang="en-US" sz="2125" dirty="0" err="1">
                <a:solidFill>
                  <a:srgbClr val="000000"/>
                </a:solidFill>
                <a:latin typeface="Poppins"/>
              </a:rPr>
              <a:t>jų</a:t>
            </a:r>
            <a:r>
              <a:rPr lang="en-US" sz="2125" dirty="0">
                <a:solidFill>
                  <a:srgbClr val="000000"/>
                </a:solidFill>
                <a:latin typeface="Poppins"/>
              </a:rPr>
              <a:t> </a:t>
            </a:r>
            <a:r>
              <a:rPr lang="en-US" sz="2125" dirty="0" err="1">
                <a:solidFill>
                  <a:srgbClr val="000000"/>
                </a:solidFill>
                <a:latin typeface="Poppins"/>
              </a:rPr>
              <a:t>veiklą</a:t>
            </a:r>
            <a:r>
              <a:rPr lang="en-US" sz="2125" dirty="0">
                <a:solidFill>
                  <a:srgbClr val="000000"/>
                </a:solidFill>
                <a:latin typeface="Poppins"/>
              </a:rPr>
              <a:t>. </a:t>
            </a:r>
          </a:p>
          <a:p>
            <a:pPr>
              <a:lnSpc>
                <a:spcPts val="2976"/>
              </a:lnSpc>
              <a:spcBef>
                <a:spcPct val="0"/>
              </a:spcBef>
            </a:pPr>
            <a:r>
              <a:rPr lang="en-US" sz="2125" dirty="0" err="1">
                <a:solidFill>
                  <a:srgbClr val="000000"/>
                </a:solidFill>
                <a:latin typeface="Poppins"/>
              </a:rPr>
              <a:t>Lėtinės</a:t>
            </a:r>
            <a:r>
              <a:rPr lang="en-US" sz="2125" dirty="0">
                <a:solidFill>
                  <a:srgbClr val="000000"/>
                </a:solidFill>
                <a:latin typeface="Poppins"/>
              </a:rPr>
              <a:t> </a:t>
            </a:r>
            <a:r>
              <a:rPr lang="en-US" sz="2125" dirty="0" err="1">
                <a:solidFill>
                  <a:srgbClr val="000000"/>
                </a:solidFill>
                <a:latin typeface="Poppins"/>
              </a:rPr>
              <a:t>ligos</a:t>
            </a:r>
            <a:r>
              <a:rPr lang="en-US" sz="2125" dirty="0">
                <a:solidFill>
                  <a:srgbClr val="000000"/>
                </a:solidFill>
                <a:latin typeface="Poppins"/>
              </a:rPr>
              <a:t> </a:t>
            </a:r>
            <a:r>
              <a:rPr lang="en-US" sz="2125" dirty="0" err="1">
                <a:solidFill>
                  <a:srgbClr val="000000"/>
                </a:solidFill>
                <a:latin typeface="Poppins"/>
              </a:rPr>
              <a:t>verčia</a:t>
            </a:r>
            <a:r>
              <a:rPr lang="en-US" sz="2125" dirty="0">
                <a:solidFill>
                  <a:srgbClr val="000000"/>
                </a:solidFill>
                <a:latin typeface="Poppins"/>
              </a:rPr>
              <a:t> </a:t>
            </a:r>
            <a:r>
              <a:rPr lang="en-US" sz="2125" dirty="0" err="1">
                <a:solidFill>
                  <a:srgbClr val="000000"/>
                </a:solidFill>
                <a:latin typeface="Poppins"/>
              </a:rPr>
              <a:t>žmones</a:t>
            </a:r>
            <a:r>
              <a:rPr lang="en-US" sz="2125" dirty="0">
                <a:solidFill>
                  <a:srgbClr val="000000"/>
                </a:solidFill>
                <a:latin typeface="Poppins"/>
              </a:rPr>
              <a:t> </a:t>
            </a:r>
            <a:r>
              <a:rPr lang="en-US" sz="2125" dirty="0" err="1">
                <a:solidFill>
                  <a:srgbClr val="000000"/>
                </a:solidFill>
                <a:latin typeface="Poppins"/>
              </a:rPr>
              <a:t>kentėti</a:t>
            </a:r>
            <a:r>
              <a:rPr lang="en-US" sz="2125" dirty="0">
                <a:solidFill>
                  <a:srgbClr val="000000"/>
                </a:solidFill>
                <a:latin typeface="Poppins"/>
              </a:rPr>
              <a:t>, </a:t>
            </a:r>
            <a:r>
              <a:rPr lang="en-US" sz="2125" dirty="0" err="1">
                <a:solidFill>
                  <a:srgbClr val="000000"/>
                </a:solidFill>
                <a:latin typeface="Poppins"/>
              </a:rPr>
              <a:t>trukdo</a:t>
            </a:r>
            <a:r>
              <a:rPr lang="en-US" sz="2125" dirty="0">
                <a:solidFill>
                  <a:srgbClr val="000000"/>
                </a:solidFill>
                <a:latin typeface="Poppins"/>
              </a:rPr>
              <a:t> </a:t>
            </a:r>
            <a:r>
              <a:rPr lang="en-US" sz="2125" dirty="0" err="1">
                <a:solidFill>
                  <a:srgbClr val="000000"/>
                </a:solidFill>
                <a:latin typeface="Poppins"/>
              </a:rPr>
              <a:t>jiems</a:t>
            </a:r>
            <a:r>
              <a:rPr lang="en-US" sz="2125" dirty="0">
                <a:solidFill>
                  <a:srgbClr val="000000"/>
                </a:solidFill>
                <a:latin typeface="Poppins"/>
              </a:rPr>
              <a:t> </a:t>
            </a:r>
            <a:r>
              <a:rPr lang="en-US" sz="2125" dirty="0" err="1">
                <a:solidFill>
                  <a:srgbClr val="000000"/>
                </a:solidFill>
                <a:latin typeface="Poppins"/>
              </a:rPr>
              <a:t>savo</a:t>
            </a:r>
            <a:r>
              <a:rPr lang="en-US" sz="2125" dirty="0">
                <a:solidFill>
                  <a:srgbClr val="000000"/>
                </a:solidFill>
                <a:latin typeface="Poppins"/>
              </a:rPr>
              <a:t> </a:t>
            </a:r>
            <a:r>
              <a:rPr lang="en-US" sz="2125" dirty="0" err="1">
                <a:solidFill>
                  <a:srgbClr val="000000"/>
                </a:solidFill>
                <a:latin typeface="Poppins"/>
              </a:rPr>
              <a:t>darbu</a:t>
            </a:r>
            <a:r>
              <a:rPr lang="en-US" sz="2125" dirty="0">
                <a:solidFill>
                  <a:srgbClr val="000000"/>
                </a:solidFill>
                <a:latin typeface="Poppins"/>
              </a:rPr>
              <a:t> </a:t>
            </a:r>
            <a:r>
              <a:rPr lang="en-US" sz="2125" dirty="0" err="1">
                <a:solidFill>
                  <a:srgbClr val="000000"/>
                </a:solidFill>
                <a:latin typeface="Poppins"/>
              </a:rPr>
              <a:t>prisidėti</a:t>
            </a:r>
            <a:r>
              <a:rPr lang="en-US" sz="2125" dirty="0">
                <a:solidFill>
                  <a:srgbClr val="000000"/>
                </a:solidFill>
                <a:latin typeface="Poppins"/>
              </a:rPr>
              <a:t> </a:t>
            </a:r>
            <a:r>
              <a:rPr lang="en-US" sz="2125" dirty="0" err="1">
                <a:solidFill>
                  <a:srgbClr val="000000"/>
                </a:solidFill>
                <a:latin typeface="Poppins"/>
              </a:rPr>
              <a:t>prie</a:t>
            </a:r>
            <a:r>
              <a:rPr lang="en-US" sz="2125" dirty="0">
                <a:solidFill>
                  <a:srgbClr val="000000"/>
                </a:solidFill>
                <a:latin typeface="Poppins"/>
              </a:rPr>
              <a:t> </a:t>
            </a:r>
            <a:r>
              <a:rPr lang="en-US" sz="2125" dirty="0" err="1">
                <a:solidFill>
                  <a:srgbClr val="000000"/>
                </a:solidFill>
                <a:latin typeface="Poppins"/>
              </a:rPr>
              <a:t>visuomenės</a:t>
            </a:r>
            <a:r>
              <a:rPr lang="en-US" sz="2125" dirty="0">
                <a:solidFill>
                  <a:srgbClr val="000000"/>
                </a:solidFill>
                <a:latin typeface="Poppins"/>
              </a:rPr>
              <a:t>. </a:t>
            </a:r>
            <a:r>
              <a:rPr lang="en-US" sz="2125" dirty="0" err="1">
                <a:solidFill>
                  <a:srgbClr val="000000"/>
                </a:solidFill>
                <a:latin typeface="Poppins"/>
              </a:rPr>
              <a:t>Būtina</a:t>
            </a:r>
            <a:r>
              <a:rPr lang="en-US" sz="2125" dirty="0">
                <a:solidFill>
                  <a:srgbClr val="000000"/>
                </a:solidFill>
                <a:latin typeface="Poppins"/>
              </a:rPr>
              <a:t> </a:t>
            </a:r>
            <a:r>
              <a:rPr lang="en-US" sz="2125" dirty="0" err="1">
                <a:solidFill>
                  <a:srgbClr val="000000"/>
                </a:solidFill>
                <a:latin typeface="Poppins"/>
              </a:rPr>
              <a:t>mažinti</a:t>
            </a:r>
            <a:r>
              <a:rPr lang="en-US" sz="2125" dirty="0">
                <a:solidFill>
                  <a:srgbClr val="000000"/>
                </a:solidFill>
                <a:latin typeface="Poppins"/>
              </a:rPr>
              <a:t> </a:t>
            </a:r>
            <a:r>
              <a:rPr lang="en-US" sz="2125" dirty="0" err="1">
                <a:solidFill>
                  <a:srgbClr val="000000"/>
                </a:solidFill>
                <a:latin typeface="Poppins"/>
              </a:rPr>
              <a:t>šių</a:t>
            </a:r>
            <a:r>
              <a:rPr lang="en-US" sz="2125" dirty="0">
                <a:solidFill>
                  <a:srgbClr val="000000"/>
                </a:solidFill>
                <a:latin typeface="Poppins"/>
              </a:rPr>
              <a:t> </a:t>
            </a:r>
            <a:r>
              <a:rPr lang="en-US" sz="2125" dirty="0" err="1">
                <a:solidFill>
                  <a:srgbClr val="000000"/>
                </a:solidFill>
                <a:latin typeface="Poppins"/>
              </a:rPr>
              <a:t>ligų</a:t>
            </a:r>
            <a:r>
              <a:rPr lang="en-US" sz="2125" dirty="0">
                <a:solidFill>
                  <a:srgbClr val="000000"/>
                </a:solidFill>
                <a:latin typeface="Poppins"/>
              </a:rPr>
              <a:t> </a:t>
            </a:r>
            <a:r>
              <a:rPr lang="en-US" sz="2125" dirty="0" err="1">
                <a:solidFill>
                  <a:srgbClr val="000000"/>
                </a:solidFill>
                <a:latin typeface="Poppins"/>
              </a:rPr>
              <a:t>rizikos</a:t>
            </a:r>
            <a:r>
              <a:rPr lang="en-US" sz="2125" dirty="0">
                <a:solidFill>
                  <a:srgbClr val="000000"/>
                </a:solidFill>
                <a:latin typeface="Poppins"/>
              </a:rPr>
              <a:t> </a:t>
            </a:r>
            <a:r>
              <a:rPr lang="en-US" sz="2125" dirty="0" err="1">
                <a:solidFill>
                  <a:srgbClr val="000000"/>
                </a:solidFill>
                <a:latin typeface="Poppins"/>
              </a:rPr>
              <a:t>veiksnius</a:t>
            </a:r>
            <a:r>
              <a:rPr lang="en-US" sz="2125" dirty="0">
                <a:solidFill>
                  <a:srgbClr val="000000"/>
                </a:solidFill>
                <a:latin typeface="Poppins"/>
              </a:rPr>
              <a:t>, </a:t>
            </a:r>
            <a:r>
              <a:rPr lang="en-US" sz="2125" dirty="0" err="1">
                <a:solidFill>
                  <a:srgbClr val="000000"/>
                </a:solidFill>
                <a:latin typeface="Poppins"/>
              </a:rPr>
              <a:t>pavyzdžiui</a:t>
            </a:r>
            <a:r>
              <a:rPr lang="en-US" sz="2125" dirty="0">
                <a:solidFill>
                  <a:srgbClr val="000000"/>
                </a:solidFill>
                <a:latin typeface="Poppins"/>
              </a:rPr>
              <a:t>, </a:t>
            </a:r>
            <a:r>
              <a:rPr lang="en-US" sz="2125" dirty="0" err="1">
                <a:solidFill>
                  <a:srgbClr val="000000"/>
                </a:solidFill>
                <a:latin typeface="Poppins"/>
              </a:rPr>
              <a:t>riboti</a:t>
            </a:r>
            <a:r>
              <a:rPr lang="en-US" sz="2125" dirty="0">
                <a:solidFill>
                  <a:srgbClr val="000000"/>
                </a:solidFill>
                <a:latin typeface="Poppins"/>
              </a:rPr>
              <a:t> </a:t>
            </a:r>
            <a:r>
              <a:rPr lang="en-US" sz="2125" dirty="0" err="1">
                <a:solidFill>
                  <a:srgbClr val="000000"/>
                </a:solidFill>
                <a:latin typeface="Poppins"/>
              </a:rPr>
              <a:t>tabako</a:t>
            </a:r>
            <a:r>
              <a:rPr lang="en-US" sz="2125" dirty="0">
                <a:solidFill>
                  <a:srgbClr val="000000"/>
                </a:solidFill>
                <a:latin typeface="Poppins"/>
              </a:rPr>
              <a:t>, </a:t>
            </a:r>
            <a:r>
              <a:rPr lang="en-US" sz="2125" dirty="0" err="1">
                <a:solidFill>
                  <a:srgbClr val="000000"/>
                </a:solidFill>
                <a:latin typeface="Poppins"/>
              </a:rPr>
              <a:t>alkoholio</a:t>
            </a:r>
            <a:r>
              <a:rPr lang="en-US" sz="2125" dirty="0">
                <a:solidFill>
                  <a:srgbClr val="000000"/>
                </a:solidFill>
                <a:latin typeface="Poppins"/>
              </a:rPr>
              <a:t>, </a:t>
            </a:r>
            <a:r>
              <a:rPr lang="en-US" sz="2125" dirty="0" err="1">
                <a:solidFill>
                  <a:srgbClr val="000000"/>
                </a:solidFill>
                <a:latin typeface="Poppins"/>
              </a:rPr>
              <a:t>druskos</a:t>
            </a:r>
            <a:r>
              <a:rPr lang="en-US" sz="2125" dirty="0">
                <a:solidFill>
                  <a:srgbClr val="000000"/>
                </a:solidFill>
                <a:latin typeface="Poppins"/>
              </a:rPr>
              <a:t> </a:t>
            </a:r>
            <a:r>
              <a:rPr lang="en-US" sz="2125" dirty="0" err="1">
                <a:solidFill>
                  <a:srgbClr val="000000"/>
                </a:solidFill>
                <a:latin typeface="Poppins"/>
              </a:rPr>
              <a:t>vartojimą</a:t>
            </a:r>
            <a:r>
              <a:rPr lang="en-US" sz="2125" dirty="0">
                <a:solidFill>
                  <a:srgbClr val="000000"/>
                </a:solidFill>
                <a:latin typeface="Poppins"/>
              </a:rPr>
              <a:t>, </a:t>
            </a:r>
            <a:r>
              <a:rPr lang="en-US" sz="2125" dirty="0" err="1">
                <a:solidFill>
                  <a:srgbClr val="000000"/>
                </a:solidFill>
                <a:latin typeface="Poppins"/>
              </a:rPr>
              <a:t>didinti</a:t>
            </a:r>
            <a:r>
              <a:rPr lang="en-US" sz="2125" dirty="0">
                <a:solidFill>
                  <a:srgbClr val="000000"/>
                </a:solidFill>
                <a:latin typeface="Poppins"/>
              </a:rPr>
              <a:t> </a:t>
            </a:r>
            <a:r>
              <a:rPr lang="en-US" sz="2125" dirty="0" err="1">
                <a:solidFill>
                  <a:srgbClr val="000000"/>
                </a:solidFill>
                <a:latin typeface="Poppins"/>
              </a:rPr>
              <a:t>fizinį</a:t>
            </a:r>
            <a:r>
              <a:rPr lang="en-US" sz="2125" dirty="0">
                <a:solidFill>
                  <a:srgbClr val="000000"/>
                </a:solidFill>
                <a:latin typeface="Poppins"/>
              </a:rPr>
              <a:t> </a:t>
            </a:r>
            <a:r>
              <a:rPr lang="en-US" sz="2125" dirty="0" err="1">
                <a:solidFill>
                  <a:srgbClr val="000000"/>
                </a:solidFill>
                <a:latin typeface="Poppins"/>
              </a:rPr>
              <a:t>aktyvumą</a:t>
            </a:r>
            <a:r>
              <a:rPr lang="en-US" sz="2125" dirty="0">
                <a:solidFill>
                  <a:srgbClr val="000000"/>
                </a:solidFill>
                <a:latin typeface="Poppins"/>
              </a:rPr>
              <a:t>. </a:t>
            </a:r>
          </a:p>
        </p:txBody>
      </p:sp>
      <p:sp>
        <p:nvSpPr>
          <p:cNvPr id="12" name="TextBox 12"/>
          <p:cNvSpPr txBox="1"/>
          <p:nvPr/>
        </p:nvSpPr>
        <p:spPr>
          <a:xfrm>
            <a:off x="432755" y="6862759"/>
            <a:ext cx="7397136" cy="2232000"/>
          </a:xfrm>
          <a:prstGeom prst="rect">
            <a:avLst/>
          </a:prstGeom>
        </p:spPr>
        <p:txBody>
          <a:bodyPr lIns="0" tIns="0" rIns="0" bIns="0" rtlCol="0" anchor="t">
            <a:spAutoFit/>
          </a:bodyPr>
          <a:lstStyle/>
          <a:p>
            <a:pPr>
              <a:lnSpc>
                <a:spcPts val="2976"/>
              </a:lnSpc>
              <a:spcBef>
                <a:spcPct val="0"/>
              </a:spcBef>
            </a:pPr>
            <a:r>
              <a:rPr lang="en-US" sz="2125">
                <a:solidFill>
                  <a:srgbClr val="000000"/>
                </a:solidFill>
                <a:latin typeface="Poppins"/>
              </a:rPr>
              <a:t>Sociodemografiniai veiksniai, skatinantys dauginio ligotumo atsiradimą ir lemiantys blogesnę gyvenimo kokybę esant dauginiam ligotumu: vyresnis amžius (+65); žemas išsilavinimo lygis; gyvenimas sunkiai pasiekiamose vietovėse; mažos pajamos, vieniši žmonės.</a:t>
            </a:r>
          </a:p>
        </p:txBody>
      </p:sp>
      <p:sp>
        <p:nvSpPr>
          <p:cNvPr id="13" name="TextBox 13"/>
          <p:cNvSpPr txBox="1"/>
          <p:nvPr/>
        </p:nvSpPr>
        <p:spPr>
          <a:xfrm>
            <a:off x="432755" y="9647210"/>
            <a:ext cx="7397136" cy="193015"/>
          </a:xfrm>
          <a:prstGeom prst="rect">
            <a:avLst/>
          </a:prstGeom>
        </p:spPr>
        <p:txBody>
          <a:bodyPr lIns="0" tIns="0" rIns="0" bIns="0" rtlCol="0" anchor="t">
            <a:spAutoFit/>
          </a:bodyPr>
          <a:lstStyle/>
          <a:p>
            <a:pPr>
              <a:lnSpc>
                <a:spcPts val="1436"/>
              </a:lnSpc>
              <a:spcBef>
                <a:spcPct val="0"/>
              </a:spcBef>
            </a:pPr>
            <a:r>
              <a:rPr lang="en-US" sz="1026">
                <a:solidFill>
                  <a:srgbClr val="000000"/>
                </a:solidFill>
                <a:latin typeface="Poppins"/>
              </a:rPr>
              <a:t>Šaltinis: Sveikatos būklės apžvalga šalyje</a:t>
            </a:r>
          </a:p>
        </p:txBody>
      </p:sp>
      <p:sp>
        <p:nvSpPr>
          <p:cNvPr id="14" name="Freeform 35">
            <a:extLst>
              <a:ext uri="{FF2B5EF4-FFF2-40B4-BE49-F238E27FC236}">
                <a16:creationId xmlns:a16="http://schemas.microsoft.com/office/drawing/2014/main" id="{B9B9E110-1C7C-F43D-3A76-F1B49DD76FBF}"/>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5"/>
            <a:stretch>
              <a:fillRect/>
            </a:stretch>
          </a:blipFill>
        </p:spPr>
        <p:txBody>
          <a:bodyPr/>
          <a:lstStyle/>
          <a:p>
            <a:endParaRPr lang="lt-LT"/>
          </a:p>
        </p:txBody>
      </p:sp>
      <p:sp>
        <p:nvSpPr>
          <p:cNvPr id="15" name="Rectangle 14">
            <a:extLst>
              <a:ext uri="{FF2B5EF4-FFF2-40B4-BE49-F238E27FC236}">
                <a16:creationId xmlns:a16="http://schemas.microsoft.com/office/drawing/2014/main" id="{00E9E154-F9D5-5B29-0FF4-7177AAC1F244}"/>
              </a:ext>
            </a:extLst>
          </p:cNvPr>
          <p:cNvSpPr/>
          <p:nvPr/>
        </p:nvSpPr>
        <p:spPr>
          <a:xfrm>
            <a:off x="1415497" y="235623"/>
            <a:ext cx="7128471"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 Rizikos veiksniai ir lėtinės ligos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50" fill="hold">
                                          <p:stCondLst>
                                            <p:cond delay="0"/>
                                          </p:stCondLst>
                                        </p:cTn>
                                        <p:tgtEl>
                                          <p:spTgt spid="8">
                                            <p:txEl>
                                              <p:pRg st="0" end="0"/>
                                            </p:txEl>
                                          </p:spTgt>
                                        </p:tgtEl>
                                        <p:attrNameLst>
                                          <p:attrName>r</p:attrName>
                                        </p:attrNameLst>
                                      </p:cBhvr>
                                    </p:animRot>
                                    <p:animRot by="-240000">
                                      <p:cBhvr>
                                        <p:cTn id="7" dur="2100" fill="hold">
                                          <p:stCondLst>
                                            <p:cond delay="2100"/>
                                          </p:stCondLst>
                                        </p:cTn>
                                        <p:tgtEl>
                                          <p:spTgt spid="8">
                                            <p:txEl>
                                              <p:pRg st="0" end="0"/>
                                            </p:txEl>
                                          </p:spTgt>
                                        </p:tgtEl>
                                        <p:attrNameLst>
                                          <p:attrName>r</p:attrName>
                                        </p:attrNameLst>
                                      </p:cBhvr>
                                    </p:animRot>
                                    <p:animRot by="240000">
                                      <p:cBhvr>
                                        <p:cTn id="8" dur="2100" fill="hold">
                                          <p:stCondLst>
                                            <p:cond delay="4200"/>
                                          </p:stCondLst>
                                        </p:cTn>
                                        <p:tgtEl>
                                          <p:spTgt spid="8">
                                            <p:txEl>
                                              <p:pRg st="0" end="0"/>
                                            </p:txEl>
                                          </p:spTgt>
                                        </p:tgtEl>
                                        <p:attrNameLst>
                                          <p:attrName>r</p:attrName>
                                        </p:attrNameLst>
                                      </p:cBhvr>
                                    </p:animRot>
                                    <p:animRot by="-240000">
                                      <p:cBhvr>
                                        <p:cTn id="9" dur="2100" fill="hold">
                                          <p:stCondLst>
                                            <p:cond delay="6300"/>
                                          </p:stCondLst>
                                        </p:cTn>
                                        <p:tgtEl>
                                          <p:spTgt spid="8">
                                            <p:txEl>
                                              <p:pRg st="0" end="0"/>
                                            </p:txEl>
                                          </p:spTgt>
                                        </p:tgtEl>
                                        <p:attrNameLst>
                                          <p:attrName>r</p:attrName>
                                        </p:attrNameLst>
                                      </p:cBhvr>
                                    </p:animRot>
                                    <p:animRot by="120000">
                                      <p:cBhvr>
                                        <p:cTn id="10" dur="2100" fill="hold">
                                          <p:stCondLst>
                                            <p:cond delay="840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8200" y="1257300"/>
            <a:ext cx="5029200" cy="5029200"/>
          </a:xfrm>
          <a:prstGeom prst="rect">
            <a:avLst/>
          </a:prstGeom>
        </p:spPr>
      </p:pic>
      <p:sp>
        <p:nvSpPr>
          <p:cNvPr id="3" name="TextBox 2"/>
          <p:cNvSpPr txBox="1"/>
          <p:nvPr/>
        </p:nvSpPr>
        <p:spPr>
          <a:xfrm>
            <a:off x="990600" y="1571030"/>
            <a:ext cx="9677400" cy="6832640"/>
          </a:xfrm>
          <a:prstGeom prst="rect">
            <a:avLst/>
          </a:prstGeom>
          <a:noFill/>
        </p:spPr>
        <p:txBody>
          <a:bodyPr wrap="square" rtlCol="0">
            <a:spAutoFit/>
          </a:bodyPr>
          <a:lstStyle/>
          <a:p>
            <a:pPr algn="just"/>
            <a:r>
              <a:rPr lang="lt-LT" sz="2800" dirty="0"/>
              <a:t>Vyrai Lietuvoje dažniau</a:t>
            </a:r>
            <a:r>
              <a:rPr lang="en-US" sz="2800" dirty="0"/>
              <a:t> </a:t>
            </a:r>
            <a:r>
              <a:rPr lang="en-US" sz="2800" dirty="0" err="1"/>
              <a:t>turi</a:t>
            </a:r>
            <a:r>
              <a:rPr lang="en-US" sz="2800" dirty="0"/>
              <a:t> </a:t>
            </a:r>
            <a:r>
              <a:rPr lang="en-US" sz="2800" dirty="0" err="1"/>
              <a:t>antsvorio</a:t>
            </a:r>
            <a:r>
              <a:rPr lang="lt-LT" sz="2800" dirty="0"/>
              <a:t> (43 proc. vyrų ir 33 proc. moterų turi antsvorio, tačiau didelį antsvorį turi 17 proc. vyrų ir 21 proc. moterų), </a:t>
            </a:r>
            <a:r>
              <a:rPr lang="en-US" sz="2800" dirty="0"/>
              <a:t>re</a:t>
            </a:r>
            <a:r>
              <a:rPr lang="lt-LT" sz="2800" dirty="0" err="1"/>
              <a:t>čiau</a:t>
            </a:r>
            <a:r>
              <a:rPr lang="lt-LT" sz="2800" dirty="0"/>
              <a:t> valgo vaisius ir daržoves (51,7 proc. vyrų ir 41,6 proc. moterų nevalgo vaisių ir daržovių kasdien), </a:t>
            </a:r>
            <a:r>
              <a:rPr lang="en-US" sz="2800" dirty="0"/>
              <a:t>3 </a:t>
            </a:r>
            <a:r>
              <a:rPr lang="lt-LT" sz="2800" dirty="0"/>
              <a:t>kartus dažniau vartoja alkoholį (36,3 proc. vyrų ir 11 proc. moterų alkoholį vartoja kiekvieną savaitę) ir didesniais kiekiais (22 proc. vyrų ir 6 proc. moterų bent kartą per mėnesį geria daug), 3 kartus dažniau rūko (29 proc. vyrų ir 11 proc. moterų). </a:t>
            </a:r>
          </a:p>
          <a:p>
            <a:pPr algn="just"/>
            <a:r>
              <a:rPr lang="lt-LT" sz="2800" dirty="0"/>
              <a:t>Vyrai Lietuvoje rečiau reguliariai tikrinasi sveikatą (pvz., rečiau tikrinasi kraujo spaudimą, cholesterolio ar cukraus kiekį kraujyje), jų </a:t>
            </a:r>
            <a:r>
              <a:rPr lang="lt-LT" sz="2800" b="1" dirty="0"/>
              <a:t>vidutinė tikėtina sveiko gyvenimo trukmė yra trumpesnė (vyrų – 58,9 metai, moterų – 62,9 metai</a:t>
            </a:r>
            <a:r>
              <a:rPr lang="lt-LT" sz="2800" dirty="0"/>
              <a:t>).</a:t>
            </a:r>
          </a:p>
          <a:p>
            <a:pPr algn="just"/>
            <a:r>
              <a:rPr lang="lt-LT" sz="2800" dirty="0"/>
              <a:t>Ir nors vyrai daugiau sportuoja nei moterys, tą daro tik nedidelė vyrų dalis. Bendrai skaičiuojant, lietuviai nėra sportuojanti tauta (tik 13 proc. vyrų ir 8 proc. moterų mankštinasi kiekvieną savaitę).</a:t>
            </a:r>
          </a:p>
          <a:p>
            <a:endParaRPr lang="en-US" dirty="0"/>
          </a:p>
        </p:txBody>
      </p:sp>
      <p:sp>
        <p:nvSpPr>
          <p:cNvPr id="5" name="TextBox 4"/>
          <p:cNvSpPr txBox="1"/>
          <p:nvPr/>
        </p:nvSpPr>
        <p:spPr>
          <a:xfrm>
            <a:off x="990600" y="8972074"/>
            <a:ext cx="6563400" cy="523220"/>
          </a:xfrm>
          <a:prstGeom prst="rect">
            <a:avLst/>
          </a:prstGeom>
          <a:noFill/>
        </p:spPr>
        <p:txBody>
          <a:bodyPr wrap="none" rtlCol="0">
            <a:spAutoFit/>
          </a:bodyPr>
          <a:lstStyle/>
          <a:p>
            <a:r>
              <a:rPr lang="pt-BR" sz="2800" dirty="0"/>
              <a:t>2024 m. nusižudė 461 vyras ir 105 moterys.</a:t>
            </a:r>
            <a:r>
              <a:rPr lang="pt-BR" dirty="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8200" y="6319465"/>
            <a:ext cx="5029200" cy="3604975"/>
          </a:xfrm>
          <a:prstGeom prst="rect">
            <a:avLst/>
          </a:prstGeom>
        </p:spPr>
      </p:pic>
      <p:sp>
        <p:nvSpPr>
          <p:cNvPr id="7" name="TextBox 6"/>
          <p:cNvSpPr txBox="1"/>
          <p:nvPr/>
        </p:nvSpPr>
        <p:spPr>
          <a:xfrm>
            <a:off x="12268201" y="8972074"/>
            <a:ext cx="4649970" cy="667226"/>
          </a:xfrm>
          <a:prstGeom prst="rect">
            <a:avLst/>
          </a:prstGeom>
          <a:noFill/>
        </p:spPr>
        <p:txBody>
          <a:bodyPr wrap="square" rtlCol="0">
            <a:spAutoFit/>
          </a:bodyPr>
          <a:lstStyle/>
          <a:p>
            <a:pPr algn="ctr"/>
            <a:r>
              <a:rPr lang="en-US" b="1" dirty="0">
                <a:solidFill>
                  <a:srgbClr val="FF0000"/>
                </a:solidFill>
              </a:rPr>
              <a:t>81% </a:t>
            </a:r>
            <a:r>
              <a:rPr lang="lt-LT" b="1" dirty="0">
                <a:solidFill>
                  <a:srgbClr val="FF0000"/>
                </a:solidFill>
              </a:rPr>
              <a:t>visų nusižudžiusių asmenų Lietuvoje yra vyrai</a:t>
            </a:r>
            <a:endParaRPr lang="en-US" b="1" dirty="0">
              <a:solidFill>
                <a:srgbClr val="FF0000"/>
              </a:solidFill>
            </a:endParaRPr>
          </a:p>
        </p:txBody>
      </p:sp>
      <p:sp>
        <p:nvSpPr>
          <p:cNvPr id="8" name="Freeform 35">
            <a:extLst>
              <a:ext uri="{FF2B5EF4-FFF2-40B4-BE49-F238E27FC236}">
                <a16:creationId xmlns:a16="http://schemas.microsoft.com/office/drawing/2014/main" id="{66E50822-CA85-DC2C-0942-DAF0AC0CA161}"/>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9" name="Rectangle 8">
            <a:extLst>
              <a:ext uri="{FF2B5EF4-FFF2-40B4-BE49-F238E27FC236}">
                <a16:creationId xmlns:a16="http://schemas.microsoft.com/office/drawing/2014/main" id="{73B67B9C-ABD1-26D8-1C9A-4FF62F7D040D}"/>
              </a:ext>
            </a:extLst>
          </p:cNvPr>
          <p:cNvSpPr/>
          <p:nvPr/>
        </p:nvSpPr>
        <p:spPr>
          <a:xfrm>
            <a:off x="2743200" y="293269"/>
            <a:ext cx="8588888"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 Rizikos veiksniai ir lėtinės ligos</a:t>
            </a:r>
          </a:p>
        </p:txBody>
      </p:sp>
      <p:sp>
        <p:nvSpPr>
          <p:cNvPr id="4" name="TextBox 3">
            <a:extLst>
              <a:ext uri="{FF2B5EF4-FFF2-40B4-BE49-F238E27FC236}">
                <a16:creationId xmlns:a16="http://schemas.microsoft.com/office/drawing/2014/main" id="{1D01DC3C-56C9-1613-89B6-5ED189AEF1EB}"/>
              </a:ext>
            </a:extLst>
          </p:cNvPr>
          <p:cNvSpPr txBox="1"/>
          <p:nvPr/>
        </p:nvSpPr>
        <p:spPr>
          <a:xfrm>
            <a:off x="2743200" y="9791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B4611650-499B-4D68-BF83-EF5C3A31C185}"/>
              </a:ext>
            </a:extLst>
          </p:cNvPr>
          <p:cNvSpPr txBox="1"/>
          <p:nvPr/>
        </p:nvSpPr>
        <p:spPr>
          <a:xfrm>
            <a:off x="762000" y="9670565"/>
            <a:ext cx="3038011" cy="646331"/>
          </a:xfrm>
          <a:prstGeom prst="rect">
            <a:avLst/>
          </a:prstGeom>
          <a:noFill/>
        </p:spPr>
        <p:txBody>
          <a:bodyPr wrap="none" rtlCol="0">
            <a:spAutoFit/>
          </a:bodyPr>
          <a:lstStyle/>
          <a:p>
            <a:r>
              <a:rPr lang="en-US" dirty="0"/>
              <a:t>https://osp.stat.gov.lt/sveikata</a:t>
            </a:r>
          </a:p>
          <a:p>
            <a:endParaRPr lang="en-US" dirty="0"/>
          </a:p>
        </p:txBody>
      </p:sp>
    </p:spTree>
    <p:extLst>
      <p:ext uri="{BB962C8B-B14F-4D97-AF65-F5344CB8AC3E}">
        <p14:creationId xmlns:p14="http://schemas.microsoft.com/office/powerpoint/2010/main" val="4113632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333500"/>
            <a:ext cx="10915650" cy="2200275"/>
          </a:xfrm>
          <a:prstGeom prst="rect">
            <a:avLst/>
          </a:prstGeom>
        </p:spPr>
      </p:pic>
      <p:pic>
        <p:nvPicPr>
          <p:cNvPr id="3" name="Picture 2"/>
          <p:cNvPicPr>
            <a:picLocks noChangeAspect="1"/>
          </p:cNvPicPr>
          <p:nvPr/>
        </p:nvPicPr>
        <p:blipFill>
          <a:blip r:embed="rId3"/>
          <a:stretch>
            <a:fillRect/>
          </a:stretch>
        </p:blipFill>
        <p:spPr>
          <a:xfrm>
            <a:off x="838200" y="3678691"/>
            <a:ext cx="10744200" cy="2228850"/>
          </a:xfrm>
          <a:prstGeom prst="rect">
            <a:avLst/>
          </a:prstGeom>
        </p:spPr>
      </p:pic>
      <p:pic>
        <p:nvPicPr>
          <p:cNvPr id="4" name="Picture 3"/>
          <p:cNvPicPr>
            <a:picLocks noChangeAspect="1"/>
          </p:cNvPicPr>
          <p:nvPr/>
        </p:nvPicPr>
        <p:blipFill>
          <a:blip r:embed="rId4"/>
          <a:stretch>
            <a:fillRect/>
          </a:stretch>
        </p:blipFill>
        <p:spPr>
          <a:xfrm>
            <a:off x="1181100" y="6134100"/>
            <a:ext cx="10058400" cy="2714625"/>
          </a:xfrm>
          <a:prstGeom prst="rect">
            <a:avLst/>
          </a:prstGeom>
        </p:spPr>
      </p:pic>
      <p:sp>
        <p:nvSpPr>
          <p:cNvPr id="5" name="TextBox 4"/>
          <p:cNvSpPr txBox="1"/>
          <p:nvPr/>
        </p:nvSpPr>
        <p:spPr>
          <a:xfrm>
            <a:off x="11811000" y="8572500"/>
            <a:ext cx="3038011" cy="369332"/>
          </a:xfrm>
          <a:prstGeom prst="rect">
            <a:avLst/>
          </a:prstGeom>
          <a:noFill/>
        </p:spPr>
        <p:txBody>
          <a:bodyPr wrap="none" rtlCol="0">
            <a:spAutoFit/>
          </a:bodyPr>
          <a:lstStyle/>
          <a:p>
            <a:r>
              <a:rPr lang="en-US" dirty="0"/>
              <a:t>https://osp.stat.gov.lt/sveikata</a:t>
            </a:r>
          </a:p>
        </p:txBody>
      </p:sp>
      <p:sp>
        <p:nvSpPr>
          <p:cNvPr id="7" name="Freeform 35">
            <a:extLst>
              <a:ext uri="{FF2B5EF4-FFF2-40B4-BE49-F238E27FC236}">
                <a16:creationId xmlns:a16="http://schemas.microsoft.com/office/drawing/2014/main" id="{EEB2D390-9060-2E15-AE10-F6034E8C98E7}"/>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5"/>
            <a:stretch>
              <a:fillRect/>
            </a:stretch>
          </a:blipFill>
        </p:spPr>
        <p:txBody>
          <a:bodyPr/>
          <a:lstStyle/>
          <a:p>
            <a:endParaRPr lang="lt-LT"/>
          </a:p>
        </p:txBody>
      </p:sp>
      <p:sp>
        <p:nvSpPr>
          <p:cNvPr id="8" name="Rectangle 7">
            <a:extLst>
              <a:ext uri="{FF2B5EF4-FFF2-40B4-BE49-F238E27FC236}">
                <a16:creationId xmlns:a16="http://schemas.microsoft.com/office/drawing/2014/main" id="{FF4122EC-5F70-237E-56E6-262D5D4988E0}"/>
              </a:ext>
            </a:extLst>
          </p:cNvPr>
          <p:cNvSpPr/>
          <p:nvPr/>
        </p:nvSpPr>
        <p:spPr>
          <a:xfrm>
            <a:off x="4724400" y="153737"/>
            <a:ext cx="7522088"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 Rizikos veiksniai ir lėtinės ligos</a:t>
            </a:r>
          </a:p>
        </p:txBody>
      </p:sp>
    </p:spTree>
    <p:extLst>
      <p:ext uri="{BB962C8B-B14F-4D97-AF65-F5344CB8AC3E}">
        <p14:creationId xmlns:p14="http://schemas.microsoft.com/office/powerpoint/2010/main" val="189784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626A3-0D2B-3EA7-DC35-4D8AB7AAEF94}"/>
              </a:ext>
            </a:extLst>
          </p:cNvPr>
          <p:cNvSpPr>
            <a:spLocks noGrp="1"/>
          </p:cNvSpPr>
          <p:nvPr>
            <p:ph type="title"/>
          </p:nvPr>
        </p:nvSpPr>
        <p:spPr>
          <a:xfrm>
            <a:off x="5181600" y="334962"/>
            <a:ext cx="8229600" cy="1143000"/>
          </a:xfrm>
        </p:spPr>
        <p:txBody>
          <a:bodyPr>
            <a:normAutofit/>
          </a:bodyPr>
          <a:lstStyle/>
          <a:p>
            <a:r>
              <a:rPr lang="lt-LT" sz="5400" b="1" dirty="0"/>
              <a:t>Turinys</a:t>
            </a:r>
          </a:p>
        </p:txBody>
      </p:sp>
      <p:sp>
        <p:nvSpPr>
          <p:cNvPr id="3" name="Content Placeholder 2">
            <a:extLst>
              <a:ext uri="{FF2B5EF4-FFF2-40B4-BE49-F238E27FC236}">
                <a16:creationId xmlns:a16="http://schemas.microsoft.com/office/drawing/2014/main" id="{0832A187-999F-39D7-635C-FCBF69568891}"/>
              </a:ext>
            </a:extLst>
          </p:cNvPr>
          <p:cNvSpPr>
            <a:spLocks noGrp="1"/>
          </p:cNvSpPr>
          <p:nvPr>
            <p:ph idx="1"/>
          </p:nvPr>
        </p:nvSpPr>
        <p:spPr>
          <a:xfrm>
            <a:off x="5334000" y="1866900"/>
            <a:ext cx="8229600" cy="6980238"/>
          </a:xfrm>
        </p:spPr>
        <p:txBody>
          <a:bodyPr/>
          <a:lstStyle/>
          <a:p>
            <a:pPr marL="571500" indent="-571500">
              <a:buFont typeface="+mj-lt"/>
              <a:buAutoNum type="romanUcPeriod"/>
            </a:pPr>
            <a:r>
              <a:rPr lang="lt-LT" dirty="0"/>
              <a:t>Įvadas</a:t>
            </a:r>
          </a:p>
          <a:p>
            <a:pPr marL="571500" indent="-571500">
              <a:buFont typeface="+mj-lt"/>
              <a:buAutoNum type="romanUcPeriod"/>
            </a:pPr>
            <a:r>
              <a:rPr lang="lt-LT" dirty="0"/>
              <a:t>Demografija</a:t>
            </a:r>
          </a:p>
          <a:p>
            <a:pPr marL="571500" indent="-571500">
              <a:buFont typeface="+mj-lt"/>
              <a:buAutoNum type="romanUcPeriod"/>
            </a:pPr>
            <a:r>
              <a:rPr lang="lt-LT" dirty="0"/>
              <a:t>Visuomenės senėjimas</a:t>
            </a:r>
          </a:p>
          <a:p>
            <a:pPr marL="571500" indent="-571500">
              <a:buFont typeface="+mj-lt"/>
              <a:buAutoNum type="romanUcPeriod"/>
            </a:pPr>
            <a:r>
              <a:rPr lang="lt-LT" dirty="0"/>
              <a:t>Mirties priežastys</a:t>
            </a:r>
          </a:p>
          <a:p>
            <a:pPr marL="571500" indent="-571500">
              <a:buFont typeface="+mj-lt"/>
              <a:buAutoNum type="romanUcPeriod"/>
            </a:pPr>
            <a:r>
              <a:rPr lang="lt-LT" dirty="0"/>
              <a:t>Rizikos veiksniai ir lėtinės ligos</a:t>
            </a:r>
          </a:p>
          <a:p>
            <a:pPr marL="571500" indent="-571500">
              <a:buFont typeface="+mj-lt"/>
              <a:buAutoNum type="romanUcPeriod"/>
            </a:pPr>
            <a:r>
              <a:rPr lang="lt-LT" dirty="0"/>
              <a:t>Prevencinės programos</a:t>
            </a:r>
          </a:p>
          <a:p>
            <a:pPr marL="571500" indent="-571500">
              <a:buFont typeface="+mj-lt"/>
              <a:buAutoNum type="romanUcPeriod"/>
            </a:pPr>
            <a:r>
              <a:rPr lang="lt-LT" dirty="0"/>
              <a:t>Psichoaktyvių medžiagų vartojimas</a:t>
            </a:r>
          </a:p>
          <a:p>
            <a:pPr marL="571500" indent="-571500">
              <a:buFont typeface="+mj-lt"/>
              <a:buAutoNum type="romanUcPeriod"/>
            </a:pPr>
            <a:r>
              <a:rPr lang="lt-LT" dirty="0"/>
              <a:t>Psichikos sveikata</a:t>
            </a:r>
          </a:p>
          <a:p>
            <a:pPr marL="571500" indent="-571500">
              <a:buFont typeface="+mj-lt"/>
              <a:buAutoNum type="romanUcPeriod"/>
            </a:pPr>
            <a:r>
              <a:rPr lang="lt-LT" dirty="0"/>
              <a:t>Išlaidos sveikatai</a:t>
            </a:r>
          </a:p>
          <a:p>
            <a:pPr marL="571500" indent="-571500">
              <a:buFont typeface="+mj-lt"/>
              <a:buAutoNum type="romanUcPeriod"/>
            </a:pPr>
            <a:r>
              <a:rPr lang="lt-LT" dirty="0"/>
              <a:t>Personalizuota medicina</a:t>
            </a:r>
          </a:p>
          <a:p>
            <a:endParaRPr lang="lt-LT" dirty="0"/>
          </a:p>
        </p:txBody>
      </p:sp>
      <p:sp>
        <p:nvSpPr>
          <p:cNvPr id="4" name="Freeform 35">
            <a:extLst>
              <a:ext uri="{FF2B5EF4-FFF2-40B4-BE49-F238E27FC236}">
                <a16:creationId xmlns:a16="http://schemas.microsoft.com/office/drawing/2014/main" id="{F68CEF7A-117D-BB67-B68C-E8E458173F04}"/>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2"/>
            <a:stretch>
              <a:fillRect/>
            </a:stretch>
          </a:blipFill>
        </p:spPr>
        <p:txBody>
          <a:bodyPr/>
          <a:lstStyle/>
          <a:p>
            <a:endParaRPr lang="lt-LT"/>
          </a:p>
        </p:txBody>
      </p:sp>
    </p:spTree>
    <p:extLst>
      <p:ext uri="{BB962C8B-B14F-4D97-AF65-F5344CB8AC3E}">
        <p14:creationId xmlns:p14="http://schemas.microsoft.com/office/powerpoint/2010/main" val="2294283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485900"/>
            <a:ext cx="5562600" cy="8260696"/>
          </a:xfrm>
          <a:prstGeom prst="rect">
            <a:avLst/>
          </a:prstGeom>
        </p:spPr>
      </p:pic>
      <p:sp>
        <p:nvSpPr>
          <p:cNvPr id="5" name="TextBox 4"/>
          <p:cNvSpPr txBox="1"/>
          <p:nvPr/>
        </p:nvSpPr>
        <p:spPr>
          <a:xfrm>
            <a:off x="6629400" y="266700"/>
            <a:ext cx="5641353" cy="769441"/>
          </a:xfrm>
          <a:prstGeom prst="rect">
            <a:avLst/>
          </a:prstGeom>
          <a:noFill/>
        </p:spPr>
        <p:txBody>
          <a:bodyPr wrap="none" rtlCol="0">
            <a:spAutoFit/>
          </a:bodyPr>
          <a:lstStyle/>
          <a:p>
            <a:r>
              <a:rPr lang="lt-LT" sz="4400" b="1" dirty="0"/>
              <a:t>Prevencinės programos</a:t>
            </a:r>
            <a:endParaRPr lang="en-US" sz="4400" b="1" dirty="0"/>
          </a:p>
        </p:txBody>
      </p:sp>
      <p:sp>
        <p:nvSpPr>
          <p:cNvPr id="2" name="Freeform 35">
            <a:extLst>
              <a:ext uri="{FF2B5EF4-FFF2-40B4-BE49-F238E27FC236}">
                <a16:creationId xmlns:a16="http://schemas.microsoft.com/office/drawing/2014/main" id="{34EE984C-691D-4561-36C6-B6F9EB00CD93}"/>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4" name="Rectangle 3">
            <a:extLst>
              <a:ext uri="{FF2B5EF4-FFF2-40B4-BE49-F238E27FC236}">
                <a16:creationId xmlns:a16="http://schemas.microsoft.com/office/drawing/2014/main" id="{9C0F4EB5-DA46-D528-5B07-F5CF1F96AF4D}"/>
              </a:ext>
            </a:extLst>
          </p:cNvPr>
          <p:cNvSpPr/>
          <p:nvPr/>
        </p:nvSpPr>
        <p:spPr>
          <a:xfrm>
            <a:off x="13999088" y="43826"/>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 Prevencinės programos</a:t>
            </a:r>
          </a:p>
        </p:txBody>
      </p:sp>
    </p:spTree>
    <p:extLst>
      <p:ext uri="{BB962C8B-B14F-4D97-AF65-F5344CB8AC3E}">
        <p14:creationId xmlns:p14="http://schemas.microsoft.com/office/powerpoint/2010/main" val="1982313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r="-53990" b="-70172"/>
          <a:stretch/>
        </p:blipFill>
        <p:spPr>
          <a:xfrm>
            <a:off x="228600" y="190500"/>
            <a:ext cx="12496800" cy="6629400"/>
          </a:xfrm>
          <a:prstGeom prst="rect">
            <a:avLst/>
          </a:prstGeom>
        </p:spPr>
      </p:pic>
      <p:pic>
        <p:nvPicPr>
          <p:cNvPr id="3" name="Picture 2"/>
          <p:cNvPicPr>
            <a:picLocks noChangeAspect="1"/>
          </p:cNvPicPr>
          <p:nvPr/>
        </p:nvPicPr>
        <p:blipFill>
          <a:blip r:embed="rId3"/>
          <a:stretch>
            <a:fillRect/>
          </a:stretch>
        </p:blipFill>
        <p:spPr>
          <a:xfrm>
            <a:off x="0" y="3771900"/>
            <a:ext cx="9401175" cy="2628900"/>
          </a:xfrm>
          <a:prstGeom prst="rect">
            <a:avLst/>
          </a:prstGeom>
        </p:spPr>
      </p:pic>
      <p:pic>
        <p:nvPicPr>
          <p:cNvPr id="4" name="Picture 3"/>
          <p:cNvPicPr>
            <a:picLocks noChangeAspect="1"/>
          </p:cNvPicPr>
          <p:nvPr/>
        </p:nvPicPr>
        <p:blipFill>
          <a:blip r:embed="rId4"/>
          <a:stretch>
            <a:fillRect/>
          </a:stretch>
        </p:blipFill>
        <p:spPr>
          <a:xfrm>
            <a:off x="10367282" y="-21771"/>
            <a:ext cx="7915275" cy="5829300"/>
          </a:xfrm>
          <a:prstGeom prst="rect">
            <a:avLst/>
          </a:prstGeom>
        </p:spPr>
      </p:pic>
      <p:pic>
        <p:nvPicPr>
          <p:cNvPr id="5" name="Picture 4"/>
          <p:cNvPicPr>
            <a:picLocks noChangeAspect="1"/>
          </p:cNvPicPr>
          <p:nvPr/>
        </p:nvPicPr>
        <p:blipFill>
          <a:blip r:embed="rId5"/>
          <a:stretch>
            <a:fillRect/>
          </a:stretch>
        </p:blipFill>
        <p:spPr>
          <a:xfrm>
            <a:off x="109537" y="6624638"/>
            <a:ext cx="10601325" cy="3743325"/>
          </a:xfrm>
          <a:prstGeom prst="rect">
            <a:avLst/>
          </a:prstGeom>
        </p:spPr>
      </p:pic>
      <p:sp>
        <p:nvSpPr>
          <p:cNvPr id="6" name="Rectangle 5"/>
          <p:cNvSpPr/>
          <p:nvPr/>
        </p:nvSpPr>
        <p:spPr>
          <a:xfrm>
            <a:off x="13563600" y="8724900"/>
            <a:ext cx="3038011" cy="369332"/>
          </a:xfrm>
          <a:prstGeom prst="rect">
            <a:avLst/>
          </a:prstGeom>
        </p:spPr>
        <p:txBody>
          <a:bodyPr wrap="none">
            <a:spAutoFit/>
          </a:bodyPr>
          <a:lstStyle/>
          <a:p>
            <a:r>
              <a:rPr lang="en-US" dirty="0"/>
              <a:t>https://osp.stat.gov.lt/sveikata</a:t>
            </a:r>
          </a:p>
        </p:txBody>
      </p:sp>
      <p:sp>
        <p:nvSpPr>
          <p:cNvPr id="7" name="Freeform 35">
            <a:extLst>
              <a:ext uri="{FF2B5EF4-FFF2-40B4-BE49-F238E27FC236}">
                <a16:creationId xmlns:a16="http://schemas.microsoft.com/office/drawing/2014/main" id="{E7FC2EF8-CE7D-EDD8-CFFA-031F6D233854}"/>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6"/>
            <a:stretch>
              <a:fillRect/>
            </a:stretch>
          </a:blipFill>
        </p:spPr>
        <p:txBody>
          <a:bodyPr/>
          <a:lstStyle/>
          <a:p>
            <a:endParaRPr lang="lt-LT"/>
          </a:p>
        </p:txBody>
      </p:sp>
      <p:sp>
        <p:nvSpPr>
          <p:cNvPr id="8" name="Rectangle 7">
            <a:extLst>
              <a:ext uri="{FF2B5EF4-FFF2-40B4-BE49-F238E27FC236}">
                <a16:creationId xmlns:a16="http://schemas.microsoft.com/office/drawing/2014/main" id="{58018426-EF32-64A0-1413-3230E954B5E4}"/>
              </a:ext>
            </a:extLst>
          </p:cNvPr>
          <p:cNvSpPr/>
          <p:nvPr/>
        </p:nvSpPr>
        <p:spPr>
          <a:xfrm>
            <a:off x="13792200" y="6219735"/>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 Prevencinės programos</a:t>
            </a:r>
          </a:p>
        </p:txBody>
      </p:sp>
    </p:spTree>
    <p:extLst>
      <p:ext uri="{BB962C8B-B14F-4D97-AF65-F5344CB8AC3E}">
        <p14:creationId xmlns:p14="http://schemas.microsoft.com/office/powerpoint/2010/main" val="338707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p:cNvGraphicFramePr/>
          <p:nvPr>
            <p:extLst>
              <p:ext uri="{D42A27DB-BD31-4B8C-83A1-F6EECF244321}">
                <p14:modId xmlns:p14="http://schemas.microsoft.com/office/powerpoint/2010/main" val="1895785813"/>
              </p:ext>
            </p:extLst>
          </p:nvPr>
        </p:nvGraphicFramePr>
        <p:xfrm>
          <a:off x="173759" y="1721688"/>
          <a:ext cx="9161253" cy="2381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2" name="Diagram 21"/>
          <p:cNvGraphicFramePr/>
          <p:nvPr>
            <p:extLst>
              <p:ext uri="{D42A27DB-BD31-4B8C-83A1-F6EECF244321}">
                <p14:modId xmlns:p14="http://schemas.microsoft.com/office/powerpoint/2010/main" val="3513559544"/>
              </p:ext>
            </p:extLst>
          </p:nvPr>
        </p:nvGraphicFramePr>
        <p:xfrm>
          <a:off x="173759" y="4381500"/>
          <a:ext cx="9351239" cy="24849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p:cNvGraphicFramePr/>
          <p:nvPr>
            <p:extLst>
              <p:ext uri="{D42A27DB-BD31-4B8C-83A1-F6EECF244321}">
                <p14:modId xmlns:p14="http://schemas.microsoft.com/office/powerpoint/2010/main" val="4168106824"/>
              </p:ext>
            </p:extLst>
          </p:nvPr>
        </p:nvGraphicFramePr>
        <p:xfrm>
          <a:off x="191013" y="7838302"/>
          <a:ext cx="9144000" cy="175432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3" name="Diagram 22"/>
          <p:cNvGraphicFramePr/>
          <p:nvPr>
            <p:extLst>
              <p:ext uri="{D42A27DB-BD31-4B8C-83A1-F6EECF244321}">
                <p14:modId xmlns:p14="http://schemas.microsoft.com/office/powerpoint/2010/main" val="2887102007"/>
              </p:ext>
            </p:extLst>
          </p:nvPr>
        </p:nvGraphicFramePr>
        <p:xfrm>
          <a:off x="9524999" y="1882022"/>
          <a:ext cx="8703129" cy="222127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4" name="Diagram 23"/>
          <p:cNvGraphicFramePr/>
          <p:nvPr>
            <p:extLst>
              <p:ext uri="{D42A27DB-BD31-4B8C-83A1-F6EECF244321}">
                <p14:modId xmlns:p14="http://schemas.microsoft.com/office/powerpoint/2010/main" val="1656036662"/>
              </p:ext>
            </p:extLst>
          </p:nvPr>
        </p:nvGraphicFramePr>
        <p:xfrm>
          <a:off x="9609364" y="4589207"/>
          <a:ext cx="8534400" cy="2277267"/>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6" name="Diagram 25"/>
          <p:cNvGraphicFramePr/>
          <p:nvPr>
            <p:extLst>
              <p:ext uri="{D42A27DB-BD31-4B8C-83A1-F6EECF244321}">
                <p14:modId xmlns:p14="http://schemas.microsoft.com/office/powerpoint/2010/main" val="2503031724"/>
              </p:ext>
            </p:extLst>
          </p:nvPr>
        </p:nvGraphicFramePr>
        <p:xfrm>
          <a:off x="9440635" y="7838302"/>
          <a:ext cx="8542565" cy="188867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7" name="TextBox 26"/>
          <p:cNvSpPr txBox="1"/>
          <p:nvPr/>
        </p:nvSpPr>
        <p:spPr>
          <a:xfrm>
            <a:off x="1524000" y="709290"/>
            <a:ext cx="11199156" cy="769441"/>
          </a:xfrm>
          <a:prstGeom prst="rect">
            <a:avLst/>
          </a:prstGeom>
          <a:noFill/>
        </p:spPr>
        <p:txBody>
          <a:bodyPr wrap="none" rtlCol="0">
            <a:spAutoFit/>
          </a:bodyPr>
          <a:lstStyle/>
          <a:p>
            <a:pPr algn="ctr"/>
            <a:r>
              <a:rPr lang="lt-LT" sz="4400" b="1" dirty="0" err="1"/>
              <a:t>Įtraukties</a:t>
            </a:r>
            <a:r>
              <a:rPr lang="lt-LT" sz="4400" b="1" dirty="0"/>
              <a:t> į prevencines programas tobulinimas</a:t>
            </a:r>
            <a:r>
              <a:rPr lang="lt-LT" b="1" dirty="0"/>
              <a:t> </a:t>
            </a:r>
            <a:endParaRPr lang="en-US" b="1" dirty="0"/>
          </a:p>
        </p:txBody>
      </p:sp>
      <p:sp>
        <p:nvSpPr>
          <p:cNvPr id="2" name="Freeform 35">
            <a:extLst>
              <a:ext uri="{FF2B5EF4-FFF2-40B4-BE49-F238E27FC236}">
                <a16:creationId xmlns:a16="http://schemas.microsoft.com/office/drawing/2014/main" id="{B4CA95C2-9897-3EA1-AE31-2FA66AD06B58}"/>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2"/>
            <a:stretch>
              <a:fillRect/>
            </a:stretch>
          </a:blipFill>
        </p:spPr>
        <p:txBody>
          <a:bodyPr/>
          <a:lstStyle/>
          <a:p>
            <a:endParaRPr lang="lt-LT"/>
          </a:p>
        </p:txBody>
      </p:sp>
      <p:sp>
        <p:nvSpPr>
          <p:cNvPr id="3" name="Rectangle 2">
            <a:extLst>
              <a:ext uri="{FF2B5EF4-FFF2-40B4-BE49-F238E27FC236}">
                <a16:creationId xmlns:a16="http://schemas.microsoft.com/office/drawing/2014/main" id="{75F40905-558A-BD80-6DED-CE0A714E4D50}"/>
              </a:ext>
            </a:extLst>
          </p:cNvPr>
          <p:cNvSpPr/>
          <p:nvPr/>
        </p:nvSpPr>
        <p:spPr>
          <a:xfrm>
            <a:off x="13999088" y="43826"/>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 Prevencinės programos</a:t>
            </a:r>
          </a:p>
        </p:txBody>
      </p:sp>
    </p:spTree>
    <p:extLst>
      <p:ext uri="{BB962C8B-B14F-4D97-AF65-F5344CB8AC3E}">
        <p14:creationId xmlns:p14="http://schemas.microsoft.com/office/powerpoint/2010/main" val="57525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26013" y="9866576"/>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8290420" y="309498"/>
            <a:ext cx="3442824" cy="4989600"/>
          </a:xfrm>
          <a:prstGeom prst="rect">
            <a:avLst/>
          </a:prstGeom>
        </p:spPr>
      </p:pic>
      <p:pic>
        <p:nvPicPr>
          <p:cNvPr id="7" name="Picture 7"/>
          <p:cNvPicPr>
            <a:picLocks noChangeAspect="1"/>
          </p:cNvPicPr>
          <p:nvPr/>
        </p:nvPicPr>
        <p:blipFill>
          <a:blip r:embed="rId4"/>
          <a:srcRect/>
          <a:stretch>
            <a:fillRect/>
          </a:stretch>
        </p:blipFill>
        <p:spPr>
          <a:xfrm>
            <a:off x="12551301" y="5493940"/>
            <a:ext cx="5137479" cy="3930171"/>
          </a:xfrm>
          <a:prstGeom prst="rect">
            <a:avLst/>
          </a:prstGeom>
        </p:spPr>
      </p:pic>
      <p:sp>
        <p:nvSpPr>
          <p:cNvPr id="8" name="TextBox 8"/>
          <p:cNvSpPr txBox="1"/>
          <p:nvPr/>
        </p:nvSpPr>
        <p:spPr>
          <a:xfrm>
            <a:off x="316041" y="1875615"/>
            <a:ext cx="8249614" cy="1455205"/>
          </a:xfrm>
          <a:prstGeom prst="rect">
            <a:avLst/>
          </a:prstGeom>
        </p:spPr>
        <p:txBody>
          <a:bodyPr lIns="0" tIns="0" rIns="0" bIns="0" rtlCol="0" anchor="t">
            <a:spAutoFit/>
          </a:bodyPr>
          <a:lstStyle/>
          <a:p>
            <a:pPr>
              <a:lnSpc>
                <a:spcPts val="4351"/>
              </a:lnSpc>
            </a:pPr>
            <a:r>
              <a:rPr lang="en-US" sz="3108">
                <a:solidFill>
                  <a:srgbClr val="004AAD"/>
                </a:solidFill>
                <a:latin typeface="League Spartan"/>
              </a:rPr>
              <a:t>KIEKVIENAS JUDESYS YRA SVARBUS</a:t>
            </a:r>
          </a:p>
          <a:p>
            <a:pPr>
              <a:lnSpc>
                <a:spcPts val="7431"/>
              </a:lnSpc>
            </a:pPr>
            <a:endParaRPr lang="en-US" sz="3108">
              <a:solidFill>
                <a:srgbClr val="004AAD"/>
              </a:solidFill>
              <a:latin typeface="League Spartan"/>
            </a:endParaRPr>
          </a:p>
        </p:txBody>
      </p:sp>
      <p:sp>
        <p:nvSpPr>
          <p:cNvPr id="9" name="TextBox 9"/>
          <p:cNvSpPr txBox="1"/>
          <p:nvPr/>
        </p:nvSpPr>
        <p:spPr>
          <a:xfrm>
            <a:off x="1206322" y="303859"/>
            <a:ext cx="7728756" cy="2071332"/>
          </a:xfrm>
          <a:prstGeom prst="rect">
            <a:avLst/>
          </a:prstGeom>
        </p:spPr>
        <p:txBody>
          <a:bodyPr lIns="0" tIns="0" rIns="0" bIns="0" rtlCol="0" anchor="t">
            <a:spAutoFit/>
          </a:bodyPr>
          <a:lstStyle/>
          <a:p>
            <a:pPr>
              <a:lnSpc>
                <a:spcPts val="5532"/>
              </a:lnSpc>
            </a:pPr>
            <a:r>
              <a:rPr lang="en-US" sz="3951" dirty="0">
                <a:solidFill>
                  <a:srgbClr val="000000"/>
                </a:solidFill>
                <a:latin typeface="Lato Bold"/>
              </a:rPr>
              <a:t>FIZINĖ VEIKLA TURI PADĖTI, O NE KENKTI ŽMOGAUS BŪKLEI</a:t>
            </a:r>
          </a:p>
          <a:p>
            <a:pPr>
              <a:lnSpc>
                <a:spcPts val="5532"/>
              </a:lnSpc>
            </a:pPr>
            <a:endParaRPr lang="en-US" sz="3951" dirty="0">
              <a:solidFill>
                <a:srgbClr val="000000"/>
              </a:solidFill>
              <a:latin typeface="Lato Bold"/>
            </a:endParaRPr>
          </a:p>
        </p:txBody>
      </p:sp>
      <p:sp>
        <p:nvSpPr>
          <p:cNvPr id="10" name="TextBox 10"/>
          <p:cNvSpPr txBox="1"/>
          <p:nvPr/>
        </p:nvSpPr>
        <p:spPr>
          <a:xfrm>
            <a:off x="726013" y="2487925"/>
            <a:ext cx="5634574" cy="3442609"/>
          </a:xfrm>
          <a:prstGeom prst="rect">
            <a:avLst/>
          </a:prstGeom>
        </p:spPr>
        <p:txBody>
          <a:bodyPr lIns="0" tIns="0" rIns="0" bIns="0" rtlCol="0" anchor="t">
            <a:spAutoFit/>
          </a:bodyPr>
          <a:lstStyle/>
          <a:p>
            <a:pPr>
              <a:lnSpc>
                <a:spcPts val="2976"/>
              </a:lnSpc>
            </a:pPr>
            <a:r>
              <a:rPr lang="en-US" sz="2125" dirty="0" err="1">
                <a:solidFill>
                  <a:srgbClr val="000000"/>
                </a:solidFill>
                <a:latin typeface="Poppins"/>
              </a:rPr>
              <a:t>Higienos</a:t>
            </a:r>
            <a:r>
              <a:rPr lang="en-US" sz="2125" dirty="0">
                <a:solidFill>
                  <a:srgbClr val="000000"/>
                </a:solidFill>
                <a:latin typeface="Poppins"/>
              </a:rPr>
              <a:t> </a:t>
            </a:r>
            <a:r>
              <a:rPr lang="en-US" sz="2125" dirty="0" err="1">
                <a:solidFill>
                  <a:srgbClr val="000000"/>
                </a:solidFill>
                <a:latin typeface="Poppins"/>
              </a:rPr>
              <a:t>instituto</a:t>
            </a:r>
            <a:r>
              <a:rPr lang="en-US" sz="2125" dirty="0">
                <a:solidFill>
                  <a:srgbClr val="000000"/>
                </a:solidFill>
                <a:latin typeface="Poppins"/>
              </a:rPr>
              <a:t> </a:t>
            </a:r>
            <a:r>
              <a:rPr lang="en-US" sz="2125" dirty="0" err="1">
                <a:solidFill>
                  <a:srgbClr val="000000"/>
                </a:solidFill>
                <a:latin typeface="Poppins"/>
              </a:rPr>
              <a:t>duomenimis</a:t>
            </a:r>
            <a:r>
              <a:rPr lang="en-US" sz="2125" dirty="0">
                <a:solidFill>
                  <a:srgbClr val="000000"/>
                </a:solidFill>
                <a:latin typeface="Poppins"/>
              </a:rPr>
              <a:t> 2021–2022 mokslo </a:t>
            </a:r>
            <a:r>
              <a:rPr lang="en-US" sz="2125" dirty="0" err="1">
                <a:solidFill>
                  <a:srgbClr val="000000"/>
                </a:solidFill>
                <a:latin typeface="Poppins"/>
              </a:rPr>
              <a:t>metais</a:t>
            </a:r>
            <a:r>
              <a:rPr lang="en-US" sz="2125" dirty="0">
                <a:solidFill>
                  <a:srgbClr val="000000"/>
                </a:solidFill>
                <a:latin typeface="Poppins"/>
              </a:rPr>
              <a:t>  63,6 proc. </a:t>
            </a:r>
            <a:r>
              <a:rPr lang="en-US" sz="2125" dirty="0" err="1">
                <a:solidFill>
                  <a:srgbClr val="000000"/>
                </a:solidFill>
                <a:latin typeface="Poppins"/>
              </a:rPr>
              <a:t>ugdymo</a:t>
            </a:r>
            <a:r>
              <a:rPr lang="en-US" sz="2125" dirty="0">
                <a:solidFill>
                  <a:srgbClr val="000000"/>
                </a:solidFill>
                <a:latin typeface="Poppins"/>
              </a:rPr>
              <a:t> </a:t>
            </a:r>
            <a:r>
              <a:rPr lang="en-US" sz="2125" dirty="0" err="1">
                <a:solidFill>
                  <a:srgbClr val="000000"/>
                </a:solidFill>
                <a:latin typeface="Poppins"/>
              </a:rPr>
              <a:t>įstaigas</a:t>
            </a:r>
            <a:r>
              <a:rPr lang="en-US" sz="2125" dirty="0">
                <a:solidFill>
                  <a:srgbClr val="000000"/>
                </a:solidFill>
                <a:latin typeface="Poppins"/>
              </a:rPr>
              <a:t> </a:t>
            </a:r>
            <a:r>
              <a:rPr lang="en-US" sz="2125" dirty="0" err="1">
                <a:solidFill>
                  <a:srgbClr val="000000"/>
                </a:solidFill>
                <a:latin typeface="Poppins"/>
              </a:rPr>
              <a:t>mokinių</a:t>
            </a:r>
            <a:r>
              <a:rPr lang="en-US" sz="2125" dirty="0">
                <a:solidFill>
                  <a:srgbClr val="000000"/>
                </a:solidFill>
                <a:latin typeface="Poppins"/>
              </a:rPr>
              <a:t> </a:t>
            </a:r>
            <a:r>
              <a:rPr lang="en-US" sz="2125" dirty="0" err="1">
                <a:solidFill>
                  <a:srgbClr val="000000"/>
                </a:solidFill>
                <a:latin typeface="Poppins"/>
              </a:rPr>
              <a:t>nustatytas</a:t>
            </a:r>
            <a:r>
              <a:rPr lang="en-US" sz="2125" dirty="0">
                <a:solidFill>
                  <a:srgbClr val="000000"/>
                </a:solidFill>
                <a:latin typeface="Poppins"/>
              </a:rPr>
              <a:t> </a:t>
            </a:r>
            <a:r>
              <a:rPr lang="en-US" sz="2125" dirty="0" err="1">
                <a:solidFill>
                  <a:srgbClr val="000000"/>
                </a:solidFill>
                <a:latin typeface="Poppins"/>
              </a:rPr>
              <a:t>normalus</a:t>
            </a:r>
            <a:r>
              <a:rPr lang="en-US" sz="2125" dirty="0">
                <a:solidFill>
                  <a:srgbClr val="000000"/>
                </a:solidFill>
                <a:latin typeface="Poppins"/>
              </a:rPr>
              <a:t> </a:t>
            </a:r>
            <a:r>
              <a:rPr lang="en-US" sz="2125" dirty="0" err="1">
                <a:solidFill>
                  <a:srgbClr val="000000"/>
                </a:solidFill>
                <a:latin typeface="Poppins"/>
              </a:rPr>
              <a:t>kūno</a:t>
            </a:r>
            <a:r>
              <a:rPr lang="en-US" sz="2125" dirty="0">
                <a:solidFill>
                  <a:srgbClr val="000000"/>
                </a:solidFill>
                <a:latin typeface="Poppins"/>
              </a:rPr>
              <a:t> </a:t>
            </a:r>
            <a:r>
              <a:rPr lang="en-US" sz="2125" dirty="0" err="1">
                <a:solidFill>
                  <a:srgbClr val="000000"/>
                </a:solidFill>
                <a:latin typeface="Poppins"/>
              </a:rPr>
              <a:t>svoris</a:t>
            </a:r>
            <a:r>
              <a:rPr lang="en-US" sz="2125" dirty="0">
                <a:solidFill>
                  <a:srgbClr val="000000"/>
                </a:solidFill>
                <a:latin typeface="Poppins"/>
              </a:rPr>
              <a:t>. 15,6 proc. </a:t>
            </a:r>
            <a:r>
              <a:rPr lang="en-US" sz="2125" dirty="0" err="1">
                <a:solidFill>
                  <a:srgbClr val="000000"/>
                </a:solidFill>
                <a:latin typeface="Poppins"/>
              </a:rPr>
              <a:t>mokinių</a:t>
            </a:r>
            <a:r>
              <a:rPr lang="en-US" sz="2125" dirty="0">
                <a:solidFill>
                  <a:srgbClr val="000000"/>
                </a:solidFill>
                <a:latin typeface="Poppins"/>
              </a:rPr>
              <a:t> </a:t>
            </a:r>
            <a:r>
              <a:rPr lang="en-US" sz="2125" dirty="0" err="1">
                <a:solidFill>
                  <a:srgbClr val="000000"/>
                </a:solidFill>
                <a:latin typeface="Poppins"/>
              </a:rPr>
              <a:t>turėjo</a:t>
            </a:r>
            <a:r>
              <a:rPr lang="en-US" sz="2125" dirty="0">
                <a:solidFill>
                  <a:srgbClr val="000000"/>
                </a:solidFill>
                <a:latin typeface="Poppins"/>
              </a:rPr>
              <a:t> per </a:t>
            </a:r>
            <a:r>
              <a:rPr lang="en-US" sz="2125" dirty="0" err="1">
                <a:solidFill>
                  <a:srgbClr val="000000"/>
                </a:solidFill>
                <a:latin typeface="Poppins"/>
              </a:rPr>
              <a:t>mažą</a:t>
            </a:r>
            <a:r>
              <a:rPr lang="en-US" sz="2125" dirty="0">
                <a:solidFill>
                  <a:srgbClr val="000000"/>
                </a:solidFill>
                <a:latin typeface="Poppins"/>
              </a:rPr>
              <a:t> </a:t>
            </a:r>
            <a:r>
              <a:rPr lang="en-US" sz="2125" dirty="0" err="1">
                <a:solidFill>
                  <a:srgbClr val="000000"/>
                </a:solidFill>
                <a:latin typeface="Poppins"/>
              </a:rPr>
              <a:t>svorį</a:t>
            </a:r>
            <a:r>
              <a:rPr lang="en-US" sz="2125" dirty="0">
                <a:solidFill>
                  <a:srgbClr val="000000"/>
                </a:solidFill>
                <a:latin typeface="Poppins"/>
              </a:rPr>
              <a:t>. </a:t>
            </a:r>
            <a:r>
              <a:rPr lang="en-US" sz="2125" dirty="0" err="1">
                <a:solidFill>
                  <a:srgbClr val="000000"/>
                </a:solidFill>
                <a:latin typeface="Poppins"/>
              </a:rPr>
              <a:t>Likusioji</a:t>
            </a:r>
            <a:r>
              <a:rPr lang="en-US" sz="2125" dirty="0">
                <a:solidFill>
                  <a:srgbClr val="000000"/>
                </a:solidFill>
                <a:latin typeface="Poppins"/>
              </a:rPr>
              <a:t> </a:t>
            </a:r>
            <a:r>
              <a:rPr lang="en-US" sz="2125" dirty="0" err="1">
                <a:solidFill>
                  <a:srgbClr val="000000"/>
                </a:solidFill>
                <a:latin typeface="Poppins"/>
              </a:rPr>
              <a:t>mokinių</a:t>
            </a:r>
            <a:r>
              <a:rPr lang="en-US" sz="2125" dirty="0">
                <a:solidFill>
                  <a:srgbClr val="000000"/>
                </a:solidFill>
                <a:latin typeface="Poppins"/>
              </a:rPr>
              <a:t> </a:t>
            </a:r>
            <a:r>
              <a:rPr lang="en-US" sz="2125" dirty="0" err="1">
                <a:solidFill>
                  <a:srgbClr val="000000"/>
                </a:solidFill>
                <a:latin typeface="Poppins"/>
              </a:rPr>
              <a:t>dalis</a:t>
            </a:r>
            <a:r>
              <a:rPr lang="en-US" sz="2125" dirty="0">
                <a:solidFill>
                  <a:srgbClr val="000000"/>
                </a:solidFill>
                <a:latin typeface="Poppins"/>
              </a:rPr>
              <a:t> </a:t>
            </a:r>
            <a:r>
              <a:rPr lang="lt-LT" sz="2125" dirty="0">
                <a:solidFill>
                  <a:srgbClr val="000000"/>
                </a:solidFill>
                <a:latin typeface="Poppins"/>
              </a:rPr>
              <a:t>        </a:t>
            </a:r>
            <a:r>
              <a:rPr lang="en-US" sz="2125" dirty="0">
                <a:solidFill>
                  <a:srgbClr val="000000"/>
                </a:solidFill>
                <a:latin typeface="Poppins"/>
              </a:rPr>
              <a:t>(20,8 proc.) – per </a:t>
            </a:r>
            <a:r>
              <a:rPr lang="en-US" sz="2125" dirty="0" err="1">
                <a:solidFill>
                  <a:srgbClr val="000000"/>
                </a:solidFill>
                <a:latin typeface="Poppins"/>
              </a:rPr>
              <a:t>didelio</a:t>
            </a:r>
            <a:r>
              <a:rPr lang="en-US" sz="2125" dirty="0">
                <a:solidFill>
                  <a:srgbClr val="000000"/>
                </a:solidFill>
                <a:latin typeface="Poppins"/>
              </a:rPr>
              <a:t> </a:t>
            </a:r>
            <a:r>
              <a:rPr lang="en-US" sz="2125" dirty="0" err="1">
                <a:solidFill>
                  <a:srgbClr val="000000"/>
                </a:solidFill>
                <a:latin typeface="Poppins"/>
              </a:rPr>
              <a:t>svorio</a:t>
            </a:r>
            <a:r>
              <a:rPr lang="en-US" sz="2125" dirty="0">
                <a:solidFill>
                  <a:srgbClr val="000000"/>
                </a:solidFill>
                <a:latin typeface="Poppins"/>
              </a:rPr>
              <a:t>, </a:t>
            </a:r>
            <a:r>
              <a:rPr lang="en-US" sz="2125" dirty="0" err="1">
                <a:solidFill>
                  <a:srgbClr val="000000"/>
                </a:solidFill>
                <a:latin typeface="Poppins"/>
              </a:rPr>
              <a:t>iš</a:t>
            </a:r>
            <a:r>
              <a:rPr lang="en-US" sz="2125" dirty="0">
                <a:solidFill>
                  <a:srgbClr val="000000"/>
                </a:solidFill>
                <a:latin typeface="Poppins"/>
              </a:rPr>
              <a:t> </a:t>
            </a:r>
            <a:r>
              <a:rPr lang="en-US" sz="2125" dirty="0" err="1">
                <a:solidFill>
                  <a:srgbClr val="000000"/>
                </a:solidFill>
                <a:latin typeface="Poppins"/>
              </a:rPr>
              <a:t>jų</a:t>
            </a:r>
            <a:r>
              <a:rPr lang="en-US" sz="2125" dirty="0">
                <a:solidFill>
                  <a:srgbClr val="000000"/>
                </a:solidFill>
                <a:latin typeface="Poppins"/>
              </a:rPr>
              <a:t> </a:t>
            </a:r>
            <a:r>
              <a:rPr lang="lt-LT" sz="2125" dirty="0">
                <a:solidFill>
                  <a:srgbClr val="000000"/>
                </a:solidFill>
                <a:latin typeface="Poppins"/>
              </a:rPr>
              <a:t>     </a:t>
            </a:r>
            <a:r>
              <a:rPr lang="en-US" sz="2125" dirty="0">
                <a:solidFill>
                  <a:srgbClr val="000000"/>
                </a:solidFill>
                <a:latin typeface="Poppins"/>
              </a:rPr>
              <a:t>14,1 proc. </a:t>
            </a:r>
            <a:r>
              <a:rPr lang="en-US" sz="2125" dirty="0" err="1">
                <a:solidFill>
                  <a:srgbClr val="000000"/>
                </a:solidFill>
                <a:latin typeface="Poppins"/>
              </a:rPr>
              <a:t>nustatytas</a:t>
            </a:r>
            <a:r>
              <a:rPr lang="en-US" sz="2125" dirty="0">
                <a:solidFill>
                  <a:srgbClr val="000000"/>
                </a:solidFill>
                <a:latin typeface="Poppins"/>
              </a:rPr>
              <a:t> </a:t>
            </a:r>
            <a:r>
              <a:rPr lang="en-US" sz="2125" dirty="0" err="1">
                <a:solidFill>
                  <a:srgbClr val="000000"/>
                </a:solidFill>
                <a:latin typeface="Poppins"/>
              </a:rPr>
              <a:t>antsvoris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6,9 proc. – </a:t>
            </a:r>
            <a:r>
              <a:rPr lang="en-US" sz="2125" dirty="0" err="1">
                <a:solidFill>
                  <a:srgbClr val="000000"/>
                </a:solidFill>
                <a:latin typeface="Poppins"/>
              </a:rPr>
              <a:t>nutukimas</a:t>
            </a:r>
            <a:r>
              <a:rPr lang="en-US" sz="2125" dirty="0">
                <a:solidFill>
                  <a:srgbClr val="000000"/>
                </a:solidFill>
                <a:latin typeface="Poppins"/>
              </a:rPr>
              <a:t>.</a:t>
            </a:r>
          </a:p>
          <a:p>
            <a:pPr>
              <a:lnSpc>
                <a:spcPts val="2976"/>
              </a:lnSpc>
              <a:spcBef>
                <a:spcPct val="0"/>
              </a:spcBef>
            </a:pPr>
            <a:endParaRPr lang="en-US" sz="2125" dirty="0">
              <a:solidFill>
                <a:srgbClr val="000000"/>
              </a:solidFill>
              <a:latin typeface="Poppins"/>
            </a:endParaRPr>
          </a:p>
        </p:txBody>
      </p:sp>
      <p:sp>
        <p:nvSpPr>
          <p:cNvPr id="11" name="TextBox 11"/>
          <p:cNvSpPr txBox="1"/>
          <p:nvPr/>
        </p:nvSpPr>
        <p:spPr>
          <a:xfrm>
            <a:off x="726013" y="5777201"/>
            <a:ext cx="5634574" cy="4212050"/>
          </a:xfrm>
          <a:prstGeom prst="rect">
            <a:avLst/>
          </a:prstGeom>
        </p:spPr>
        <p:txBody>
          <a:bodyPr lIns="0" tIns="0" rIns="0" bIns="0" rtlCol="0" anchor="t">
            <a:spAutoFit/>
          </a:bodyPr>
          <a:lstStyle/>
          <a:p>
            <a:pPr>
              <a:lnSpc>
                <a:spcPts val="2976"/>
              </a:lnSpc>
            </a:pPr>
            <a:r>
              <a:rPr lang="en-US" sz="2125" dirty="0" err="1">
                <a:solidFill>
                  <a:srgbClr val="000000"/>
                </a:solidFill>
                <a:latin typeface="Poppins"/>
              </a:rPr>
              <a:t>Suaugusių</a:t>
            </a:r>
            <a:r>
              <a:rPr lang="en-US" sz="2125" dirty="0">
                <a:solidFill>
                  <a:srgbClr val="000000"/>
                </a:solidFill>
                <a:latin typeface="Poppins"/>
              </a:rPr>
              <a:t> Lietuvos </a:t>
            </a:r>
            <a:r>
              <a:rPr lang="en-US" sz="2125" dirty="0" err="1">
                <a:solidFill>
                  <a:srgbClr val="000000"/>
                </a:solidFill>
                <a:latin typeface="Poppins"/>
              </a:rPr>
              <a:t>gyventojų</a:t>
            </a:r>
            <a:r>
              <a:rPr lang="en-US" sz="2125" dirty="0">
                <a:solidFill>
                  <a:srgbClr val="000000"/>
                </a:solidFill>
                <a:latin typeface="Poppins"/>
              </a:rPr>
              <a:t> </a:t>
            </a:r>
            <a:r>
              <a:rPr lang="en-US" sz="2125" dirty="0" err="1">
                <a:solidFill>
                  <a:srgbClr val="000000"/>
                </a:solidFill>
                <a:latin typeface="Poppins"/>
              </a:rPr>
              <a:t>vidutinės</a:t>
            </a:r>
            <a:r>
              <a:rPr lang="en-US" sz="2125" dirty="0">
                <a:solidFill>
                  <a:srgbClr val="000000"/>
                </a:solidFill>
                <a:latin typeface="Poppins"/>
              </a:rPr>
              <a:t> KMI </a:t>
            </a:r>
            <a:r>
              <a:rPr lang="en-US" sz="2125" dirty="0" err="1">
                <a:solidFill>
                  <a:srgbClr val="000000"/>
                </a:solidFill>
                <a:latin typeface="Poppins"/>
              </a:rPr>
              <a:t>reikšmės</a:t>
            </a:r>
            <a:r>
              <a:rPr lang="en-US" sz="2125" dirty="0">
                <a:solidFill>
                  <a:srgbClr val="000000"/>
                </a:solidFill>
                <a:latin typeface="Poppins"/>
              </a:rPr>
              <a:t>, </a:t>
            </a:r>
            <a:r>
              <a:rPr lang="en-US" sz="2125" dirty="0" err="1">
                <a:solidFill>
                  <a:srgbClr val="000000"/>
                </a:solidFill>
                <a:latin typeface="Poppins"/>
              </a:rPr>
              <a:t>palyginti</a:t>
            </a:r>
            <a:r>
              <a:rPr lang="en-US" sz="2125" dirty="0">
                <a:solidFill>
                  <a:srgbClr val="000000"/>
                </a:solidFill>
                <a:latin typeface="Poppins"/>
              </a:rPr>
              <a:t> </a:t>
            </a:r>
            <a:r>
              <a:rPr lang="en-US" sz="2125" dirty="0" err="1">
                <a:solidFill>
                  <a:srgbClr val="000000"/>
                </a:solidFill>
                <a:latin typeface="Poppins"/>
              </a:rPr>
              <a:t>su</a:t>
            </a:r>
            <a:r>
              <a:rPr lang="en-US" sz="2125" dirty="0">
                <a:solidFill>
                  <a:srgbClr val="000000"/>
                </a:solidFill>
                <a:latin typeface="Poppins"/>
              </a:rPr>
              <a:t> </a:t>
            </a:r>
            <a:r>
              <a:rPr lang="en-US" sz="2125" dirty="0" err="1">
                <a:solidFill>
                  <a:srgbClr val="000000"/>
                </a:solidFill>
                <a:latin typeface="Poppins"/>
              </a:rPr>
              <a:t>Pasaulio</a:t>
            </a:r>
            <a:r>
              <a:rPr lang="en-US" sz="2125" dirty="0">
                <a:solidFill>
                  <a:srgbClr val="000000"/>
                </a:solidFill>
                <a:latin typeface="Poppins"/>
              </a:rPr>
              <a:t> </a:t>
            </a:r>
            <a:r>
              <a:rPr lang="en-US" sz="2125" dirty="0" err="1">
                <a:solidFill>
                  <a:srgbClr val="000000"/>
                </a:solidFill>
                <a:latin typeface="Poppins"/>
              </a:rPr>
              <a:t>sveikatos</a:t>
            </a:r>
            <a:r>
              <a:rPr lang="en-US" sz="2125" dirty="0">
                <a:solidFill>
                  <a:srgbClr val="000000"/>
                </a:solidFill>
                <a:latin typeface="Poppins"/>
              </a:rPr>
              <a:t> </a:t>
            </a:r>
            <a:r>
              <a:rPr lang="en-US" sz="2125" dirty="0" err="1">
                <a:solidFill>
                  <a:srgbClr val="000000"/>
                </a:solidFill>
                <a:latin typeface="Poppins"/>
              </a:rPr>
              <a:t>organizacijos</a:t>
            </a:r>
            <a:r>
              <a:rPr lang="en-US" sz="2125" dirty="0">
                <a:solidFill>
                  <a:srgbClr val="000000"/>
                </a:solidFill>
                <a:latin typeface="Poppins"/>
              </a:rPr>
              <a:t> </a:t>
            </a:r>
            <a:r>
              <a:rPr lang="en-US" sz="2125" dirty="0" err="1">
                <a:solidFill>
                  <a:srgbClr val="000000"/>
                </a:solidFill>
                <a:latin typeface="Poppins"/>
              </a:rPr>
              <a:t>rekomenduojamomis</a:t>
            </a:r>
            <a:r>
              <a:rPr lang="en-US" sz="2125" dirty="0">
                <a:solidFill>
                  <a:srgbClr val="000000"/>
                </a:solidFill>
                <a:latin typeface="Poppins"/>
              </a:rPr>
              <a:t>, </a:t>
            </a:r>
            <a:r>
              <a:rPr lang="en-US" sz="2125" dirty="0" err="1">
                <a:solidFill>
                  <a:srgbClr val="000000"/>
                </a:solidFill>
                <a:latin typeface="Poppins"/>
              </a:rPr>
              <a:t>išlieka</a:t>
            </a:r>
            <a:r>
              <a:rPr lang="en-US" sz="2125" dirty="0">
                <a:solidFill>
                  <a:srgbClr val="000000"/>
                </a:solidFill>
                <a:latin typeface="Poppins"/>
              </a:rPr>
              <a:t> per </a:t>
            </a:r>
            <a:r>
              <a:rPr lang="en-US" sz="2125" dirty="0" err="1">
                <a:solidFill>
                  <a:srgbClr val="000000"/>
                </a:solidFill>
                <a:latin typeface="Poppins"/>
              </a:rPr>
              <a:t>didelės</a:t>
            </a:r>
            <a:r>
              <a:rPr lang="en-US" sz="2125" dirty="0">
                <a:solidFill>
                  <a:srgbClr val="000000"/>
                </a:solidFill>
                <a:latin typeface="Poppins"/>
              </a:rPr>
              <a:t>. 2019 m. 41 proc. 18 </a:t>
            </a:r>
            <a:r>
              <a:rPr lang="en-US" sz="2125" dirty="0" err="1">
                <a:solidFill>
                  <a:srgbClr val="000000"/>
                </a:solidFill>
                <a:latin typeface="Poppins"/>
              </a:rPr>
              <a:t>metų</a:t>
            </a:r>
            <a:r>
              <a:rPr lang="en-US" sz="2125" dirty="0">
                <a:solidFill>
                  <a:srgbClr val="000000"/>
                </a:solidFill>
                <a:latin typeface="Poppins"/>
              </a:rPr>
              <a:t> </a:t>
            </a:r>
            <a:r>
              <a:rPr lang="en-US" sz="2125" dirty="0" err="1">
                <a:solidFill>
                  <a:srgbClr val="000000"/>
                </a:solidFill>
                <a:latin typeface="Poppins"/>
              </a:rPr>
              <a:t>amžiaus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vyresnių</a:t>
            </a:r>
            <a:r>
              <a:rPr lang="en-US" sz="2125" dirty="0">
                <a:solidFill>
                  <a:srgbClr val="000000"/>
                </a:solidFill>
                <a:latin typeface="Poppins"/>
              </a:rPr>
              <a:t> </a:t>
            </a:r>
            <a:r>
              <a:rPr lang="en-US" sz="2125" dirty="0" err="1">
                <a:solidFill>
                  <a:srgbClr val="000000"/>
                </a:solidFill>
                <a:latin typeface="Poppins"/>
              </a:rPr>
              <a:t>gyventojų</a:t>
            </a:r>
            <a:r>
              <a:rPr lang="en-US" sz="2125" dirty="0">
                <a:solidFill>
                  <a:srgbClr val="000000"/>
                </a:solidFill>
                <a:latin typeface="Poppins"/>
              </a:rPr>
              <a:t> </a:t>
            </a:r>
            <a:r>
              <a:rPr lang="en-US" sz="2125" dirty="0" err="1">
                <a:solidFill>
                  <a:srgbClr val="000000"/>
                </a:solidFill>
                <a:latin typeface="Poppins"/>
              </a:rPr>
              <a:t>turėjo</a:t>
            </a:r>
            <a:r>
              <a:rPr lang="en-US" sz="2125" dirty="0">
                <a:solidFill>
                  <a:srgbClr val="000000"/>
                </a:solidFill>
                <a:latin typeface="Poppins"/>
              </a:rPr>
              <a:t> </a:t>
            </a:r>
            <a:r>
              <a:rPr lang="en-US" sz="2125" dirty="0" err="1">
                <a:solidFill>
                  <a:srgbClr val="000000"/>
                </a:solidFill>
                <a:latin typeface="Poppins"/>
              </a:rPr>
              <a:t>normalų</a:t>
            </a:r>
            <a:r>
              <a:rPr lang="en-US" sz="2125" dirty="0">
                <a:solidFill>
                  <a:srgbClr val="000000"/>
                </a:solidFill>
                <a:latin typeface="Poppins"/>
              </a:rPr>
              <a:t> </a:t>
            </a:r>
            <a:r>
              <a:rPr lang="en-US" sz="2125" dirty="0" err="1">
                <a:solidFill>
                  <a:srgbClr val="000000"/>
                </a:solidFill>
                <a:latin typeface="Poppins"/>
              </a:rPr>
              <a:t>svorį</a:t>
            </a:r>
            <a:r>
              <a:rPr lang="en-US" sz="2125" dirty="0">
                <a:solidFill>
                  <a:srgbClr val="000000"/>
                </a:solidFill>
                <a:latin typeface="Poppins"/>
              </a:rPr>
              <a:t>, 57 proc. – per </a:t>
            </a:r>
            <a:r>
              <a:rPr lang="en-US" sz="2125" dirty="0" err="1">
                <a:solidFill>
                  <a:srgbClr val="000000"/>
                </a:solidFill>
                <a:latin typeface="Poppins"/>
              </a:rPr>
              <a:t>didelį</a:t>
            </a:r>
            <a:r>
              <a:rPr lang="en-US" sz="2125" dirty="0">
                <a:solidFill>
                  <a:srgbClr val="000000"/>
                </a:solidFill>
                <a:latin typeface="Poppins"/>
              </a:rPr>
              <a:t> (</a:t>
            </a:r>
            <a:r>
              <a:rPr lang="en-US" sz="2125" dirty="0" err="1">
                <a:solidFill>
                  <a:srgbClr val="000000"/>
                </a:solidFill>
                <a:latin typeface="Poppins"/>
              </a:rPr>
              <a:t>antsvorio</a:t>
            </a:r>
            <a:r>
              <a:rPr lang="en-US" sz="2125" dirty="0">
                <a:solidFill>
                  <a:srgbClr val="000000"/>
                </a:solidFill>
                <a:latin typeface="Poppins"/>
              </a:rPr>
              <a:t> </a:t>
            </a:r>
            <a:r>
              <a:rPr lang="en-US" sz="2125" dirty="0" err="1">
                <a:solidFill>
                  <a:srgbClr val="000000"/>
                </a:solidFill>
                <a:latin typeface="Poppins"/>
              </a:rPr>
              <a:t>turėjo</a:t>
            </a:r>
            <a:r>
              <a:rPr lang="lt-LT" sz="2125" dirty="0">
                <a:solidFill>
                  <a:srgbClr val="000000"/>
                </a:solidFill>
                <a:latin typeface="Poppins"/>
              </a:rPr>
              <a:t>      </a:t>
            </a:r>
            <a:r>
              <a:rPr lang="en-US" sz="2125" dirty="0">
                <a:solidFill>
                  <a:srgbClr val="000000"/>
                </a:solidFill>
                <a:latin typeface="Poppins"/>
              </a:rPr>
              <a:t> 38 proc., </a:t>
            </a:r>
            <a:r>
              <a:rPr lang="en-US" sz="2125" dirty="0" err="1">
                <a:solidFill>
                  <a:srgbClr val="000000"/>
                </a:solidFill>
                <a:latin typeface="Poppins"/>
              </a:rPr>
              <a:t>nutukusių</a:t>
            </a:r>
            <a:r>
              <a:rPr lang="en-US" sz="2125" dirty="0">
                <a:solidFill>
                  <a:srgbClr val="000000"/>
                </a:solidFill>
                <a:latin typeface="Poppins"/>
              </a:rPr>
              <a:t> </a:t>
            </a:r>
            <a:r>
              <a:rPr lang="en-US" sz="2125" dirty="0" err="1">
                <a:solidFill>
                  <a:srgbClr val="000000"/>
                </a:solidFill>
                <a:latin typeface="Poppins"/>
              </a:rPr>
              <a:t>buvo</a:t>
            </a:r>
            <a:r>
              <a:rPr lang="en-US" sz="2125" dirty="0">
                <a:solidFill>
                  <a:srgbClr val="000000"/>
                </a:solidFill>
                <a:latin typeface="Poppins"/>
              </a:rPr>
              <a:t> 19 proc.). </a:t>
            </a:r>
            <a:r>
              <a:rPr lang="en-US" sz="2125" dirty="0" err="1">
                <a:solidFill>
                  <a:srgbClr val="000000"/>
                </a:solidFill>
                <a:latin typeface="Poppins"/>
              </a:rPr>
              <a:t>Daugiausia</a:t>
            </a:r>
            <a:r>
              <a:rPr lang="en-US" sz="2125" dirty="0">
                <a:solidFill>
                  <a:srgbClr val="000000"/>
                </a:solidFill>
                <a:latin typeface="Poppins"/>
              </a:rPr>
              <a:t> </a:t>
            </a:r>
            <a:r>
              <a:rPr lang="en-US" sz="2125" dirty="0" err="1">
                <a:solidFill>
                  <a:srgbClr val="000000"/>
                </a:solidFill>
                <a:latin typeface="Poppins"/>
              </a:rPr>
              <a:t>nutukusių</a:t>
            </a:r>
            <a:r>
              <a:rPr lang="en-US" sz="2125" dirty="0">
                <a:solidFill>
                  <a:srgbClr val="000000"/>
                </a:solidFill>
                <a:latin typeface="Poppins"/>
              </a:rPr>
              <a:t> </a:t>
            </a:r>
            <a:r>
              <a:rPr lang="en-US" sz="2125" dirty="0" err="1">
                <a:solidFill>
                  <a:srgbClr val="000000"/>
                </a:solidFill>
                <a:latin typeface="Poppins"/>
              </a:rPr>
              <a:t>gyventojų</a:t>
            </a:r>
            <a:r>
              <a:rPr lang="en-US" sz="2125" dirty="0">
                <a:solidFill>
                  <a:srgbClr val="000000"/>
                </a:solidFill>
                <a:latin typeface="Poppins"/>
              </a:rPr>
              <a:t> </a:t>
            </a:r>
            <a:r>
              <a:rPr lang="en-US" sz="2125" dirty="0" err="1">
                <a:solidFill>
                  <a:srgbClr val="000000"/>
                </a:solidFill>
                <a:latin typeface="Poppins"/>
              </a:rPr>
              <a:t>buvo</a:t>
            </a:r>
            <a:r>
              <a:rPr lang="en-US" sz="2125" dirty="0">
                <a:solidFill>
                  <a:srgbClr val="000000"/>
                </a:solidFill>
                <a:latin typeface="Poppins"/>
              </a:rPr>
              <a:t> tarp 55–64 m. </a:t>
            </a:r>
            <a:r>
              <a:rPr lang="en-US" sz="2125" dirty="0" err="1">
                <a:solidFill>
                  <a:srgbClr val="000000"/>
                </a:solidFill>
                <a:latin typeface="Poppins"/>
              </a:rPr>
              <a:t>amžiaus</a:t>
            </a:r>
            <a:r>
              <a:rPr lang="en-US" sz="2125" dirty="0">
                <a:solidFill>
                  <a:srgbClr val="000000"/>
                </a:solidFill>
                <a:latin typeface="Poppins"/>
              </a:rPr>
              <a:t> </a:t>
            </a:r>
            <a:r>
              <a:rPr lang="en-US" sz="2125" dirty="0" err="1">
                <a:solidFill>
                  <a:srgbClr val="000000"/>
                </a:solidFill>
                <a:latin typeface="Poppins"/>
              </a:rPr>
              <a:t>grupės</a:t>
            </a:r>
            <a:r>
              <a:rPr lang="en-US" sz="2125" dirty="0">
                <a:solidFill>
                  <a:srgbClr val="000000"/>
                </a:solidFill>
                <a:latin typeface="Poppins"/>
              </a:rPr>
              <a:t> </a:t>
            </a:r>
            <a:r>
              <a:rPr lang="en-US" sz="2125" dirty="0" err="1">
                <a:solidFill>
                  <a:srgbClr val="000000"/>
                </a:solidFill>
                <a:latin typeface="Poppins"/>
              </a:rPr>
              <a:t>gyventojų</a:t>
            </a:r>
            <a:r>
              <a:rPr lang="en-US" sz="2125" dirty="0">
                <a:solidFill>
                  <a:srgbClr val="000000"/>
                </a:solidFill>
                <a:latin typeface="Poppins"/>
              </a:rPr>
              <a:t>.</a:t>
            </a:r>
          </a:p>
          <a:p>
            <a:pPr>
              <a:lnSpc>
                <a:spcPts val="2976"/>
              </a:lnSpc>
              <a:spcBef>
                <a:spcPct val="0"/>
              </a:spcBef>
            </a:pPr>
            <a:endParaRPr lang="en-US" sz="2125" dirty="0">
              <a:solidFill>
                <a:srgbClr val="000000"/>
              </a:solidFill>
              <a:latin typeface="Poppins"/>
            </a:endParaRPr>
          </a:p>
        </p:txBody>
      </p:sp>
      <p:sp>
        <p:nvSpPr>
          <p:cNvPr id="12" name="TextBox 12"/>
          <p:cNvSpPr txBox="1"/>
          <p:nvPr/>
        </p:nvSpPr>
        <p:spPr>
          <a:xfrm>
            <a:off x="12309336" y="1492472"/>
            <a:ext cx="5956952" cy="3815418"/>
          </a:xfrm>
          <a:prstGeom prst="rect">
            <a:avLst/>
          </a:prstGeom>
        </p:spPr>
        <p:txBody>
          <a:bodyPr lIns="0" tIns="0" rIns="0" bIns="0" rtlCol="0" anchor="t">
            <a:spAutoFit/>
          </a:bodyPr>
          <a:lstStyle/>
          <a:p>
            <a:pPr>
              <a:lnSpc>
                <a:spcPts val="2956"/>
              </a:lnSpc>
            </a:pPr>
            <a:r>
              <a:rPr lang="en-US" sz="2111" dirty="0">
                <a:solidFill>
                  <a:srgbClr val="000000"/>
                </a:solidFill>
                <a:latin typeface="Poppins"/>
              </a:rPr>
              <a:t>2021 m. SPRINTER </a:t>
            </a:r>
            <a:r>
              <a:rPr lang="en-US" sz="2111" dirty="0" err="1">
                <a:solidFill>
                  <a:srgbClr val="000000"/>
                </a:solidFill>
                <a:latin typeface="Poppins"/>
              </a:rPr>
              <a:t>tyrime</a:t>
            </a:r>
            <a:r>
              <a:rPr lang="en-US" sz="2111" dirty="0">
                <a:solidFill>
                  <a:srgbClr val="000000"/>
                </a:solidFill>
                <a:latin typeface="Poppins"/>
              </a:rPr>
              <a:t> (</a:t>
            </a:r>
            <a:r>
              <a:rPr lang="en-US" sz="2111" dirty="0" err="1">
                <a:solidFill>
                  <a:srgbClr val="000000"/>
                </a:solidFill>
                <a:latin typeface="Poppins"/>
              </a:rPr>
              <a:t>reprezentuoja</a:t>
            </a:r>
            <a:r>
              <a:rPr lang="en-US" sz="2111" dirty="0">
                <a:solidFill>
                  <a:srgbClr val="000000"/>
                </a:solidFill>
                <a:latin typeface="Poppins"/>
              </a:rPr>
              <a:t> </a:t>
            </a:r>
            <a:r>
              <a:rPr lang="en-US" sz="2111" dirty="0" err="1">
                <a:solidFill>
                  <a:srgbClr val="000000"/>
                </a:solidFill>
                <a:latin typeface="Poppins"/>
              </a:rPr>
              <a:t>šalies</a:t>
            </a:r>
            <a:r>
              <a:rPr lang="en-US" sz="2111" dirty="0">
                <a:solidFill>
                  <a:srgbClr val="000000"/>
                </a:solidFill>
                <a:latin typeface="Poppins"/>
              </a:rPr>
              <a:t> </a:t>
            </a:r>
            <a:r>
              <a:rPr lang="en-US" sz="2111" dirty="0" err="1">
                <a:solidFill>
                  <a:srgbClr val="000000"/>
                </a:solidFill>
                <a:latin typeface="Poppins"/>
              </a:rPr>
              <a:t>gyventojų</a:t>
            </a:r>
            <a:r>
              <a:rPr lang="en-US" sz="2111" dirty="0">
                <a:solidFill>
                  <a:srgbClr val="000000"/>
                </a:solidFill>
                <a:latin typeface="Poppins"/>
              </a:rPr>
              <a:t> </a:t>
            </a:r>
            <a:r>
              <a:rPr lang="en-US" sz="2111" dirty="0" err="1">
                <a:solidFill>
                  <a:srgbClr val="000000"/>
                </a:solidFill>
                <a:latin typeface="Poppins"/>
              </a:rPr>
              <a:t>nuo</a:t>
            </a:r>
            <a:r>
              <a:rPr lang="en-US" sz="2111" dirty="0">
                <a:solidFill>
                  <a:srgbClr val="000000"/>
                </a:solidFill>
                <a:latin typeface="Poppins"/>
              </a:rPr>
              <a:t>      15 </a:t>
            </a:r>
            <a:r>
              <a:rPr lang="en-US" sz="2111" dirty="0" err="1">
                <a:solidFill>
                  <a:srgbClr val="000000"/>
                </a:solidFill>
                <a:latin typeface="Poppins"/>
              </a:rPr>
              <a:t>iki</a:t>
            </a:r>
            <a:r>
              <a:rPr lang="en-US" sz="2111" dirty="0">
                <a:solidFill>
                  <a:srgbClr val="000000"/>
                </a:solidFill>
                <a:latin typeface="Poppins"/>
              </a:rPr>
              <a:t> 75 </a:t>
            </a:r>
            <a:r>
              <a:rPr lang="en-US" sz="2111" dirty="0" err="1">
                <a:solidFill>
                  <a:srgbClr val="000000"/>
                </a:solidFill>
                <a:latin typeface="Poppins"/>
              </a:rPr>
              <a:t>metų</a:t>
            </a:r>
            <a:r>
              <a:rPr lang="en-US" sz="2111" dirty="0">
                <a:solidFill>
                  <a:srgbClr val="000000"/>
                </a:solidFill>
                <a:latin typeface="Poppins"/>
              </a:rPr>
              <a:t>) </a:t>
            </a:r>
            <a:r>
              <a:rPr lang="en-US" sz="2111" dirty="0" err="1">
                <a:solidFill>
                  <a:srgbClr val="000000"/>
                </a:solidFill>
                <a:latin typeface="Poppins"/>
              </a:rPr>
              <a:t>nurodė</a:t>
            </a:r>
            <a:r>
              <a:rPr lang="en-US" sz="2111" dirty="0">
                <a:solidFill>
                  <a:srgbClr val="000000"/>
                </a:solidFill>
                <a:latin typeface="Poppins"/>
              </a:rPr>
              <a:t>, </a:t>
            </a:r>
            <a:r>
              <a:rPr lang="en-US" sz="2111" dirty="0" err="1">
                <a:solidFill>
                  <a:srgbClr val="000000"/>
                </a:solidFill>
                <a:latin typeface="Poppins"/>
              </a:rPr>
              <a:t>kad</a:t>
            </a:r>
            <a:r>
              <a:rPr lang="en-US" sz="2111" dirty="0">
                <a:solidFill>
                  <a:srgbClr val="000000"/>
                </a:solidFill>
                <a:latin typeface="Poppins"/>
              </a:rPr>
              <a:t> du </a:t>
            </a:r>
            <a:r>
              <a:rPr lang="en-US" sz="2111" dirty="0" err="1">
                <a:solidFill>
                  <a:srgbClr val="000000"/>
                </a:solidFill>
                <a:latin typeface="Poppins"/>
              </a:rPr>
              <a:t>trečdaliai</a:t>
            </a:r>
            <a:r>
              <a:rPr lang="en-US" sz="2111" dirty="0">
                <a:solidFill>
                  <a:srgbClr val="000000"/>
                </a:solidFill>
                <a:latin typeface="Poppins"/>
              </a:rPr>
              <a:t> (67 proc.) </a:t>
            </a:r>
            <a:r>
              <a:rPr lang="en-US" sz="2111" dirty="0" err="1">
                <a:solidFill>
                  <a:srgbClr val="000000"/>
                </a:solidFill>
                <a:latin typeface="Poppins"/>
              </a:rPr>
              <a:t>visų</a:t>
            </a:r>
            <a:r>
              <a:rPr lang="en-US" sz="2111" dirty="0">
                <a:solidFill>
                  <a:srgbClr val="000000"/>
                </a:solidFill>
                <a:latin typeface="Poppins"/>
              </a:rPr>
              <a:t> </a:t>
            </a:r>
            <a:r>
              <a:rPr lang="en-US" sz="2111" dirty="0" err="1">
                <a:solidFill>
                  <a:srgbClr val="000000"/>
                </a:solidFill>
                <a:latin typeface="Poppins"/>
              </a:rPr>
              <a:t>apklaustųjų</a:t>
            </a:r>
            <a:r>
              <a:rPr lang="en-US" sz="2111" dirty="0">
                <a:solidFill>
                  <a:srgbClr val="000000"/>
                </a:solidFill>
                <a:latin typeface="Poppins"/>
              </a:rPr>
              <a:t> </a:t>
            </a:r>
            <a:r>
              <a:rPr lang="en-US" sz="2111" dirty="0" err="1">
                <a:solidFill>
                  <a:srgbClr val="000000"/>
                </a:solidFill>
                <a:latin typeface="Poppins"/>
              </a:rPr>
              <a:t>sportuoja</a:t>
            </a:r>
            <a:r>
              <a:rPr lang="en-US" sz="2111" dirty="0">
                <a:solidFill>
                  <a:srgbClr val="000000"/>
                </a:solidFill>
                <a:latin typeface="Poppins"/>
              </a:rPr>
              <a:t> </a:t>
            </a:r>
            <a:r>
              <a:rPr lang="en-US" sz="2111" dirty="0" err="1">
                <a:solidFill>
                  <a:srgbClr val="000000"/>
                </a:solidFill>
                <a:latin typeface="Poppins"/>
              </a:rPr>
              <a:t>ar</a:t>
            </a:r>
            <a:r>
              <a:rPr lang="en-US" sz="2111" dirty="0">
                <a:solidFill>
                  <a:srgbClr val="000000"/>
                </a:solidFill>
                <a:latin typeface="Poppins"/>
              </a:rPr>
              <a:t> </a:t>
            </a:r>
            <a:r>
              <a:rPr lang="en-US" sz="2111" dirty="0" err="1">
                <a:solidFill>
                  <a:srgbClr val="000000"/>
                </a:solidFill>
                <a:latin typeface="Poppins"/>
              </a:rPr>
              <a:t>mankštinasi</a:t>
            </a:r>
            <a:r>
              <a:rPr lang="en-US" sz="2111" dirty="0">
                <a:solidFill>
                  <a:srgbClr val="000000"/>
                </a:solidFill>
                <a:latin typeface="Poppins"/>
              </a:rPr>
              <a:t>, o </a:t>
            </a:r>
            <a:r>
              <a:rPr lang="en-US" sz="2111" dirty="0" err="1">
                <a:solidFill>
                  <a:srgbClr val="000000"/>
                </a:solidFill>
                <a:latin typeface="Poppins"/>
              </a:rPr>
              <a:t>trečdalis</a:t>
            </a:r>
            <a:r>
              <a:rPr lang="en-US" sz="2111" dirty="0">
                <a:solidFill>
                  <a:srgbClr val="000000"/>
                </a:solidFill>
                <a:latin typeface="Poppins"/>
              </a:rPr>
              <a:t> (33 proc.) </a:t>
            </a:r>
            <a:r>
              <a:rPr lang="en-US" sz="2111" dirty="0" err="1">
                <a:solidFill>
                  <a:srgbClr val="000000"/>
                </a:solidFill>
                <a:latin typeface="Poppins"/>
              </a:rPr>
              <a:t>nurodė</a:t>
            </a:r>
            <a:r>
              <a:rPr lang="en-US" sz="2111" dirty="0">
                <a:solidFill>
                  <a:srgbClr val="000000"/>
                </a:solidFill>
                <a:latin typeface="Poppins"/>
              </a:rPr>
              <a:t>, jog </a:t>
            </a:r>
            <a:r>
              <a:rPr lang="en-US" sz="2111" dirty="0" err="1">
                <a:solidFill>
                  <a:srgbClr val="000000"/>
                </a:solidFill>
                <a:latin typeface="Poppins"/>
              </a:rPr>
              <a:t>nesimankština</a:t>
            </a:r>
            <a:r>
              <a:rPr lang="en-US" sz="2111" dirty="0">
                <a:solidFill>
                  <a:srgbClr val="000000"/>
                </a:solidFill>
                <a:latin typeface="Poppins"/>
              </a:rPr>
              <a:t> </a:t>
            </a:r>
            <a:r>
              <a:rPr lang="en-US" sz="2111" dirty="0" err="1">
                <a:solidFill>
                  <a:srgbClr val="000000"/>
                </a:solidFill>
                <a:latin typeface="Poppins"/>
              </a:rPr>
              <a:t>ir</a:t>
            </a:r>
            <a:r>
              <a:rPr lang="en-US" sz="2111" dirty="0">
                <a:solidFill>
                  <a:srgbClr val="000000"/>
                </a:solidFill>
                <a:latin typeface="Poppins"/>
              </a:rPr>
              <a:t> </a:t>
            </a:r>
            <a:r>
              <a:rPr lang="en-US" sz="2111" dirty="0" err="1">
                <a:solidFill>
                  <a:srgbClr val="000000"/>
                </a:solidFill>
                <a:latin typeface="Poppins"/>
              </a:rPr>
              <a:t>nesportuoja</a:t>
            </a:r>
            <a:r>
              <a:rPr lang="en-US" sz="2111" dirty="0">
                <a:solidFill>
                  <a:srgbClr val="000000"/>
                </a:solidFill>
                <a:latin typeface="Poppins"/>
              </a:rPr>
              <a:t>. </a:t>
            </a:r>
            <a:r>
              <a:rPr lang="en-US" sz="2111" dirty="0" err="1">
                <a:solidFill>
                  <a:srgbClr val="000000"/>
                </a:solidFill>
                <a:latin typeface="Poppins"/>
              </a:rPr>
              <a:t>Lyginant</a:t>
            </a:r>
            <a:r>
              <a:rPr lang="en-US" sz="2111" dirty="0">
                <a:solidFill>
                  <a:srgbClr val="000000"/>
                </a:solidFill>
                <a:latin typeface="Poppins"/>
              </a:rPr>
              <a:t> </a:t>
            </a:r>
            <a:r>
              <a:rPr lang="en-US" sz="2111" dirty="0" err="1">
                <a:solidFill>
                  <a:srgbClr val="000000"/>
                </a:solidFill>
                <a:latin typeface="Poppins"/>
              </a:rPr>
              <a:t>su</a:t>
            </a:r>
            <a:r>
              <a:rPr lang="en-US" sz="2111" dirty="0">
                <a:solidFill>
                  <a:srgbClr val="000000"/>
                </a:solidFill>
                <a:latin typeface="Poppins"/>
              </a:rPr>
              <a:t> 2019 m. </a:t>
            </a:r>
            <a:r>
              <a:rPr lang="en-US" sz="2111" dirty="0" err="1">
                <a:solidFill>
                  <a:srgbClr val="000000"/>
                </a:solidFill>
                <a:latin typeface="Poppins"/>
              </a:rPr>
              <a:t>duomenimis</a:t>
            </a:r>
            <a:r>
              <a:rPr lang="en-US" sz="2111" dirty="0">
                <a:solidFill>
                  <a:srgbClr val="000000"/>
                </a:solidFill>
                <a:latin typeface="Poppins"/>
              </a:rPr>
              <a:t>, </a:t>
            </a:r>
            <a:r>
              <a:rPr lang="en-US" sz="2111" dirty="0" err="1">
                <a:solidFill>
                  <a:srgbClr val="000000"/>
                </a:solidFill>
                <a:latin typeface="Poppins"/>
              </a:rPr>
              <a:t>besimankštinančiųjų</a:t>
            </a:r>
            <a:r>
              <a:rPr lang="en-US" sz="2111" dirty="0">
                <a:solidFill>
                  <a:srgbClr val="000000"/>
                </a:solidFill>
                <a:latin typeface="Poppins"/>
              </a:rPr>
              <a:t> </a:t>
            </a:r>
            <a:r>
              <a:rPr lang="en-US" sz="2111" dirty="0" err="1">
                <a:solidFill>
                  <a:srgbClr val="000000"/>
                </a:solidFill>
                <a:latin typeface="Poppins"/>
              </a:rPr>
              <a:t>dalis</a:t>
            </a:r>
            <a:r>
              <a:rPr lang="en-US" sz="2111" dirty="0">
                <a:solidFill>
                  <a:srgbClr val="000000"/>
                </a:solidFill>
                <a:latin typeface="Poppins"/>
              </a:rPr>
              <a:t> </a:t>
            </a:r>
            <a:r>
              <a:rPr lang="en-US" sz="2111" dirty="0" err="1">
                <a:solidFill>
                  <a:srgbClr val="000000"/>
                </a:solidFill>
                <a:latin typeface="Poppins"/>
              </a:rPr>
              <a:t>išaugo</a:t>
            </a:r>
            <a:r>
              <a:rPr lang="en-US" sz="2111" dirty="0">
                <a:solidFill>
                  <a:srgbClr val="000000"/>
                </a:solidFill>
                <a:latin typeface="Poppins"/>
              </a:rPr>
              <a:t> </a:t>
            </a:r>
            <a:r>
              <a:rPr lang="en-US" sz="2111" dirty="0" err="1">
                <a:solidFill>
                  <a:srgbClr val="000000"/>
                </a:solidFill>
                <a:latin typeface="Poppins"/>
              </a:rPr>
              <a:t>trimis</a:t>
            </a:r>
            <a:r>
              <a:rPr lang="en-US" sz="2111" dirty="0">
                <a:solidFill>
                  <a:srgbClr val="000000"/>
                </a:solidFill>
                <a:latin typeface="Poppins"/>
              </a:rPr>
              <a:t> </a:t>
            </a:r>
            <a:r>
              <a:rPr lang="en-US" sz="2111" dirty="0" err="1">
                <a:solidFill>
                  <a:srgbClr val="000000"/>
                </a:solidFill>
                <a:latin typeface="Poppins"/>
              </a:rPr>
              <a:t>procentiniais</a:t>
            </a:r>
            <a:r>
              <a:rPr lang="en-US" sz="2111" dirty="0">
                <a:solidFill>
                  <a:srgbClr val="000000"/>
                </a:solidFill>
                <a:latin typeface="Poppins"/>
              </a:rPr>
              <a:t> </a:t>
            </a:r>
            <a:r>
              <a:rPr lang="en-US" sz="2111" dirty="0" err="1">
                <a:solidFill>
                  <a:srgbClr val="000000"/>
                </a:solidFill>
                <a:latin typeface="Poppins"/>
              </a:rPr>
              <a:t>punktais</a:t>
            </a:r>
            <a:r>
              <a:rPr lang="en-US" sz="2111" dirty="0">
                <a:solidFill>
                  <a:srgbClr val="000000"/>
                </a:solidFill>
                <a:latin typeface="Poppins"/>
              </a:rPr>
              <a:t> (</a:t>
            </a:r>
            <a:r>
              <a:rPr lang="en-US" sz="2111" dirty="0" err="1">
                <a:solidFill>
                  <a:srgbClr val="000000"/>
                </a:solidFill>
                <a:latin typeface="Poppins"/>
              </a:rPr>
              <a:t>nuo</a:t>
            </a:r>
            <a:r>
              <a:rPr lang="en-US" sz="2111" dirty="0">
                <a:solidFill>
                  <a:srgbClr val="000000"/>
                </a:solidFill>
                <a:latin typeface="Poppins"/>
              </a:rPr>
              <a:t> 64 proc. </a:t>
            </a:r>
            <a:r>
              <a:rPr lang="en-US" sz="2111" dirty="0" err="1">
                <a:solidFill>
                  <a:srgbClr val="000000"/>
                </a:solidFill>
                <a:latin typeface="Poppins"/>
              </a:rPr>
              <a:t>iki</a:t>
            </a:r>
            <a:r>
              <a:rPr lang="en-US" sz="2111" dirty="0">
                <a:solidFill>
                  <a:srgbClr val="000000"/>
                </a:solidFill>
                <a:latin typeface="Poppins"/>
              </a:rPr>
              <a:t> 67 proc.).</a:t>
            </a:r>
          </a:p>
          <a:p>
            <a:pPr>
              <a:lnSpc>
                <a:spcPts val="3796"/>
              </a:lnSpc>
              <a:spcBef>
                <a:spcPct val="0"/>
              </a:spcBef>
            </a:pPr>
            <a:endParaRPr lang="en-US" sz="2111" dirty="0">
              <a:solidFill>
                <a:srgbClr val="000000"/>
              </a:solidFill>
              <a:latin typeface="Poppins"/>
            </a:endParaRPr>
          </a:p>
        </p:txBody>
      </p:sp>
      <p:sp>
        <p:nvSpPr>
          <p:cNvPr id="13" name="TextBox 13"/>
          <p:cNvSpPr txBox="1"/>
          <p:nvPr/>
        </p:nvSpPr>
        <p:spPr>
          <a:xfrm>
            <a:off x="7369901" y="5758151"/>
            <a:ext cx="4823444" cy="3817323"/>
          </a:xfrm>
          <a:prstGeom prst="rect">
            <a:avLst/>
          </a:prstGeom>
        </p:spPr>
        <p:txBody>
          <a:bodyPr lIns="0" tIns="0" rIns="0" bIns="0" rtlCol="0" anchor="t">
            <a:spAutoFit/>
          </a:bodyPr>
          <a:lstStyle/>
          <a:p>
            <a:pPr>
              <a:lnSpc>
                <a:spcPts val="3796"/>
              </a:lnSpc>
            </a:pPr>
            <a:r>
              <a:rPr lang="en-US" sz="2711">
                <a:solidFill>
                  <a:srgbClr val="000000"/>
                </a:solidFill>
                <a:latin typeface="Poppins"/>
              </a:rPr>
              <a:t>Pagrindinės nesportavimo priežastys: energijos ir valios trūkumas (43 proc.), laiko trūkumas (35 proc.) bei nejaučiamas poreikis ar prasmės sportuoti nematymas (27 proc.).</a:t>
            </a:r>
          </a:p>
          <a:p>
            <a:pPr>
              <a:lnSpc>
                <a:spcPts val="3796"/>
              </a:lnSpc>
              <a:spcBef>
                <a:spcPct val="0"/>
              </a:spcBef>
            </a:pPr>
            <a:endParaRPr lang="en-US" sz="2711">
              <a:solidFill>
                <a:srgbClr val="000000"/>
              </a:solidFill>
              <a:latin typeface="Poppins"/>
            </a:endParaRPr>
          </a:p>
        </p:txBody>
      </p:sp>
      <p:sp>
        <p:nvSpPr>
          <p:cNvPr id="14" name="Freeform 35">
            <a:extLst>
              <a:ext uri="{FF2B5EF4-FFF2-40B4-BE49-F238E27FC236}">
                <a16:creationId xmlns:a16="http://schemas.microsoft.com/office/drawing/2014/main" id="{4222057F-1BBB-2090-DA29-871FD522DEE9}"/>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5"/>
            <a:stretch>
              <a:fillRect/>
            </a:stretch>
          </a:blipFill>
        </p:spPr>
        <p:txBody>
          <a:bodyPr/>
          <a:lstStyle/>
          <a:p>
            <a:endParaRPr lang="lt-LT"/>
          </a:p>
        </p:txBody>
      </p:sp>
      <p:sp>
        <p:nvSpPr>
          <p:cNvPr id="15" name="Rectangle 14">
            <a:extLst>
              <a:ext uri="{FF2B5EF4-FFF2-40B4-BE49-F238E27FC236}">
                <a16:creationId xmlns:a16="http://schemas.microsoft.com/office/drawing/2014/main" id="{C64548D4-EDFD-686A-C268-038158F167FE}"/>
              </a:ext>
            </a:extLst>
          </p:cNvPr>
          <p:cNvSpPr/>
          <p:nvPr/>
        </p:nvSpPr>
        <p:spPr>
          <a:xfrm>
            <a:off x="13999088" y="43826"/>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 Prevencinės programos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 y="100266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67950" y="806450"/>
            <a:ext cx="6294884" cy="8674100"/>
            <a:chOff x="0" y="0"/>
            <a:chExt cx="1657912" cy="2284537"/>
          </a:xfrm>
        </p:grpSpPr>
        <p:sp>
          <p:nvSpPr>
            <p:cNvPr id="7" name="Freeform 7"/>
            <p:cNvSpPr/>
            <p:nvPr/>
          </p:nvSpPr>
          <p:spPr>
            <a:xfrm>
              <a:off x="0" y="0"/>
              <a:ext cx="1657912" cy="2284537"/>
            </a:xfrm>
            <a:custGeom>
              <a:avLst/>
              <a:gdLst/>
              <a:ahLst/>
              <a:cxnLst/>
              <a:rect l="l" t="t" r="r" b="b"/>
              <a:pathLst>
                <a:path w="1657912" h="2284537">
                  <a:moveTo>
                    <a:pt x="62724" y="0"/>
                  </a:moveTo>
                  <a:lnTo>
                    <a:pt x="1595188" y="0"/>
                  </a:lnTo>
                  <a:cubicBezTo>
                    <a:pt x="1611824" y="0"/>
                    <a:pt x="1627778" y="6608"/>
                    <a:pt x="1639541" y="18371"/>
                  </a:cubicBezTo>
                  <a:cubicBezTo>
                    <a:pt x="1651304" y="30134"/>
                    <a:pt x="1657912" y="46088"/>
                    <a:pt x="1657912" y="62724"/>
                  </a:cubicBezTo>
                  <a:lnTo>
                    <a:pt x="1657912" y="2221813"/>
                  </a:lnTo>
                  <a:cubicBezTo>
                    <a:pt x="1657912" y="2256454"/>
                    <a:pt x="1629830" y="2284537"/>
                    <a:pt x="1595188" y="2284537"/>
                  </a:cubicBezTo>
                  <a:lnTo>
                    <a:pt x="62724" y="2284537"/>
                  </a:lnTo>
                  <a:cubicBezTo>
                    <a:pt x="46088" y="2284537"/>
                    <a:pt x="30134" y="2277928"/>
                    <a:pt x="18371" y="2266165"/>
                  </a:cubicBezTo>
                  <a:cubicBezTo>
                    <a:pt x="6608" y="2254403"/>
                    <a:pt x="0" y="2238448"/>
                    <a:pt x="0" y="2221813"/>
                  </a:cubicBezTo>
                  <a:lnTo>
                    <a:pt x="0" y="62724"/>
                  </a:lnTo>
                  <a:cubicBezTo>
                    <a:pt x="0" y="46088"/>
                    <a:pt x="6608" y="30134"/>
                    <a:pt x="18371" y="18371"/>
                  </a:cubicBezTo>
                  <a:cubicBezTo>
                    <a:pt x="30134" y="6608"/>
                    <a:pt x="46088" y="0"/>
                    <a:pt x="62724" y="0"/>
                  </a:cubicBezTo>
                  <a:close/>
                </a:path>
              </a:pathLst>
            </a:custGeom>
            <a:solidFill>
              <a:srgbClr val="004AAD"/>
            </a:solidFill>
          </p:spPr>
        </p:sp>
        <p:sp>
          <p:nvSpPr>
            <p:cNvPr id="8" name="TextBox 8"/>
            <p:cNvSpPr txBox="1"/>
            <p:nvPr/>
          </p:nvSpPr>
          <p:spPr>
            <a:xfrm>
              <a:off x="0" y="-47625"/>
              <a:ext cx="1657912" cy="233216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62583" y="1606753"/>
            <a:ext cx="1868266" cy="18682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862583" y="4210291"/>
            <a:ext cx="1868266" cy="18682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862583" y="6811982"/>
            <a:ext cx="1868266" cy="186826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14400" y="4032424"/>
            <a:ext cx="6705191" cy="5727758"/>
          </a:xfrm>
          <a:custGeom>
            <a:avLst/>
            <a:gdLst/>
            <a:ahLst/>
            <a:cxnLst/>
            <a:rect l="l" t="t" r="r" b="b"/>
            <a:pathLst>
              <a:path w="6705191" h="5727758">
                <a:moveTo>
                  <a:pt x="0" y="0"/>
                </a:moveTo>
                <a:lnTo>
                  <a:pt x="6705191" y="0"/>
                </a:lnTo>
                <a:lnTo>
                  <a:pt x="6705191" y="5727757"/>
                </a:lnTo>
                <a:lnTo>
                  <a:pt x="0" y="5727757"/>
                </a:lnTo>
                <a:lnTo>
                  <a:pt x="0" y="0"/>
                </a:lnTo>
                <a:close/>
              </a:path>
            </a:pathLst>
          </a:custGeom>
          <a:blipFill>
            <a:blip r:embed="rId3"/>
            <a:stretch>
              <a:fillRect/>
            </a:stretch>
          </a:blipFill>
        </p:spPr>
      </p:sp>
      <p:sp>
        <p:nvSpPr>
          <p:cNvPr id="19" name="TextBox 19"/>
          <p:cNvSpPr txBox="1"/>
          <p:nvPr/>
        </p:nvSpPr>
        <p:spPr>
          <a:xfrm>
            <a:off x="914400" y="1549603"/>
            <a:ext cx="7833883" cy="3028100"/>
          </a:xfrm>
          <a:prstGeom prst="rect">
            <a:avLst/>
          </a:prstGeom>
        </p:spPr>
        <p:txBody>
          <a:bodyPr lIns="0" tIns="0" rIns="0" bIns="0" rtlCol="0" anchor="t">
            <a:spAutoFit/>
          </a:bodyPr>
          <a:lstStyle/>
          <a:p>
            <a:pPr>
              <a:lnSpc>
                <a:spcPts val="4211"/>
              </a:lnSpc>
            </a:pPr>
            <a:r>
              <a:rPr lang="en-US" sz="3008">
                <a:solidFill>
                  <a:srgbClr val="004AAD"/>
                </a:solidFill>
                <a:latin typeface="League Spartan Bold"/>
              </a:rPr>
              <a:t>PASTARAISIAIS METAIS PASAULYJE ĮVYKO ĮVAIRIŲ KRIZIŲ, TOKIŲ KAIP STICHINĖS NELAIMĖS, EKONOMINĖS, SOCIALINĖS KRIZĖS AR EPIDEMIJOS</a:t>
            </a:r>
          </a:p>
          <a:p>
            <a:pPr>
              <a:lnSpc>
                <a:spcPts val="7431"/>
              </a:lnSpc>
            </a:pPr>
            <a:endParaRPr lang="en-US" sz="3008">
              <a:solidFill>
                <a:srgbClr val="004AAD"/>
              </a:solidFill>
              <a:latin typeface="League Spartan Bold"/>
            </a:endParaRPr>
          </a:p>
        </p:txBody>
      </p:sp>
      <p:sp>
        <p:nvSpPr>
          <p:cNvPr id="20" name="TextBox 20"/>
          <p:cNvSpPr txBox="1"/>
          <p:nvPr/>
        </p:nvSpPr>
        <p:spPr>
          <a:xfrm>
            <a:off x="914400" y="423120"/>
            <a:ext cx="7252858" cy="1812253"/>
          </a:xfrm>
          <a:prstGeom prst="rect">
            <a:avLst/>
          </a:prstGeom>
        </p:spPr>
        <p:txBody>
          <a:bodyPr lIns="0" tIns="0" rIns="0" bIns="0" rtlCol="0" anchor="t">
            <a:spAutoFit/>
          </a:bodyPr>
          <a:lstStyle/>
          <a:p>
            <a:pPr>
              <a:lnSpc>
                <a:spcPts val="7212"/>
              </a:lnSpc>
            </a:pPr>
            <a:r>
              <a:rPr lang="en-US" sz="5151">
                <a:solidFill>
                  <a:srgbClr val="000000"/>
                </a:solidFill>
                <a:latin typeface="Lato Bold"/>
              </a:rPr>
              <a:t>ŽINOJIMAS SAUGO</a:t>
            </a:r>
          </a:p>
          <a:p>
            <a:pPr>
              <a:lnSpc>
                <a:spcPts val="7212"/>
              </a:lnSpc>
            </a:pPr>
            <a:endParaRPr lang="en-US" sz="5151">
              <a:solidFill>
                <a:srgbClr val="000000"/>
              </a:solidFill>
              <a:latin typeface="Lato Bold"/>
            </a:endParaRPr>
          </a:p>
        </p:txBody>
      </p:sp>
      <p:sp>
        <p:nvSpPr>
          <p:cNvPr id="21" name="TextBox 21"/>
          <p:cNvSpPr txBox="1"/>
          <p:nvPr/>
        </p:nvSpPr>
        <p:spPr>
          <a:xfrm>
            <a:off x="8977298" y="1901472"/>
            <a:ext cx="1638836" cy="1335977"/>
          </a:xfrm>
          <a:prstGeom prst="rect">
            <a:avLst/>
          </a:prstGeom>
        </p:spPr>
        <p:txBody>
          <a:bodyPr lIns="0" tIns="0" rIns="0" bIns="0" rtlCol="0" anchor="t">
            <a:spAutoFit/>
          </a:bodyPr>
          <a:lstStyle/>
          <a:p>
            <a:pPr algn="ctr">
              <a:lnSpc>
                <a:spcPts val="11002"/>
              </a:lnSpc>
            </a:pPr>
            <a:r>
              <a:rPr lang="en-US" sz="7859" dirty="0">
                <a:solidFill>
                  <a:srgbClr val="000000"/>
                </a:solidFill>
                <a:latin typeface="League Spartan"/>
              </a:rPr>
              <a:t>1</a:t>
            </a:r>
          </a:p>
        </p:txBody>
      </p:sp>
      <p:sp>
        <p:nvSpPr>
          <p:cNvPr id="22" name="TextBox 22"/>
          <p:cNvSpPr txBox="1"/>
          <p:nvPr/>
        </p:nvSpPr>
        <p:spPr>
          <a:xfrm>
            <a:off x="8977298" y="4495485"/>
            <a:ext cx="1638836" cy="1335977"/>
          </a:xfrm>
          <a:prstGeom prst="rect">
            <a:avLst/>
          </a:prstGeom>
        </p:spPr>
        <p:txBody>
          <a:bodyPr lIns="0" tIns="0" rIns="0" bIns="0" rtlCol="0" anchor="t">
            <a:spAutoFit/>
          </a:bodyPr>
          <a:lstStyle/>
          <a:p>
            <a:pPr algn="ctr">
              <a:lnSpc>
                <a:spcPts val="11002"/>
              </a:lnSpc>
            </a:pPr>
            <a:r>
              <a:rPr lang="en-US" sz="7859" b="1" dirty="0">
                <a:solidFill>
                  <a:srgbClr val="000000"/>
                </a:solidFill>
                <a:latin typeface="League Spartan Bold"/>
              </a:rPr>
              <a:t>2</a:t>
            </a:r>
          </a:p>
        </p:txBody>
      </p:sp>
      <p:sp>
        <p:nvSpPr>
          <p:cNvPr id="23" name="TextBox 23"/>
          <p:cNvSpPr txBox="1"/>
          <p:nvPr/>
        </p:nvSpPr>
        <p:spPr>
          <a:xfrm>
            <a:off x="8977298" y="7097732"/>
            <a:ext cx="1638836" cy="1335977"/>
          </a:xfrm>
          <a:prstGeom prst="rect">
            <a:avLst/>
          </a:prstGeom>
        </p:spPr>
        <p:txBody>
          <a:bodyPr lIns="0" tIns="0" rIns="0" bIns="0" rtlCol="0" anchor="t">
            <a:spAutoFit/>
          </a:bodyPr>
          <a:lstStyle/>
          <a:p>
            <a:pPr algn="ctr">
              <a:lnSpc>
                <a:spcPts val="11002"/>
              </a:lnSpc>
            </a:pPr>
            <a:r>
              <a:rPr lang="en-US" sz="7859" dirty="0">
                <a:solidFill>
                  <a:srgbClr val="000000"/>
                </a:solidFill>
                <a:latin typeface="League Spartan"/>
              </a:rPr>
              <a:t>3</a:t>
            </a:r>
          </a:p>
        </p:txBody>
      </p:sp>
      <p:sp>
        <p:nvSpPr>
          <p:cNvPr id="24" name="TextBox 24"/>
          <p:cNvSpPr txBox="1"/>
          <p:nvPr/>
        </p:nvSpPr>
        <p:spPr>
          <a:xfrm>
            <a:off x="10987347" y="1327843"/>
            <a:ext cx="5178005" cy="3000821"/>
          </a:xfrm>
          <a:prstGeom prst="rect">
            <a:avLst/>
          </a:prstGeom>
        </p:spPr>
        <p:txBody>
          <a:bodyPr lIns="0" tIns="0" rIns="0" bIns="0" rtlCol="0" anchor="t">
            <a:spAutoFit/>
          </a:bodyPr>
          <a:lstStyle/>
          <a:p>
            <a:pPr algn="just">
              <a:lnSpc>
                <a:spcPts val="2565"/>
              </a:lnSpc>
            </a:pPr>
            <a:r>
              <a:rPr lang="lt-LT" sz="1832" dirty="0">
                <a:solidFill>
                  <a:srgbClr val="FFFFFF"/>
                </a:solidFill>
                <a:latin typeface="Poppins"/>
              </a:rPr>
              <a:t>Priešgaisrinės apsaugos ir gelbėjimo departamento duomenimis, per aštuonis </a:t>
            </a:r>
            <a:r>
              <a:rPr lang="lt-LT" sz="1832" dirty="0" err="1">
                <a:solidFill>
                  <a:srgbClr val="FFFFFF"/>
                </a:solidFill>
                <a:latin typeface="Poppins"/>
              </a:rPr>
              <a:t>š.m</a:t>
            </a:r>
            <a:r>
              <a:rPr lang="lt-LT" sz="1832" dirty="0">
                <a:solidFill>
                  <a:srgbClr val="FFFFFF"/>
                </a:solidFill>
                <a:latin typeface="Poppins"/>
              </a:rPr>
              <a:t>. mėnesius </a:t>
            </a:r>
            <a:r>
              <a:rPr lang="en-US" sz="1832" dirty="0" err="1">
                <a:solidFill>
                  <a:srgbClr val="FFFFFF"/>
                </a:solidFill>
                <a:latin typeface="Poppins"/>
              </a:rPr>
              <a:t>Lietuvoje</a:t>
            </a:r>
            <a:r>
              <a:rPr lang="en-US" sz="1832" dirty="0">
                <a:solidFill>
                  <a:srgbClr val="FFFFFF"/>
                </a:solidFill>
                <a:latin typeface="Poppins"/>
              </a:rPr>
              <a:t> kilo 6011 , </a:t>
            </a:r>
            <a:r>
              <a:rPr lang="lt-LT" sz="1832" dirty="0">
                <a:solidFill>
                  <a:srgbClr val="FFFFFF"/>
                </a:solidFill>
                <a:latin typeface="Poppins"/>
              </a:rPr>
              <a:t>kuriuose žuvo </a:t>
            </a:r>
            <a:r>
              <a:rPr lang="en-US" sz="1832" dirty="0">
                <a:solidFill>
                  <a:srgbClr val="FFFFFF"/>
                </a:solidFill>
                <a:latin typeface="Poppins"/>
              </a:rPr>
              <a:t>47 </a:t>
            </a:r>
            <a:r>
              <a:rPr lang="lt-LT" sz="1832" dirty="0">
                <a:solidFill>
                  <a:srgbClr val="FFFFFF"/>
                </a:solidFill>
                <a:latin typeface="Poppins"/>
              </a:rPr>
              <a:t>žmonės, o </a:t>
            </a:r>
            <a:r>
              <a:rPr lang="en-US" sz="1832" dirty="0">
                <a:solidFill>
                  <a:srgbClr val="FFFFFF"/>
                </a:solidFill>
                <a:latin typeface="Poppins"/>
              </a:rPr>
              <a:t>112 </a:t>
            </a:r>
            <a:r>
              <a:rPr lang="lt-LT" sz="1832" dirty="0">
                <a:solidFill>
                  <a:srgbClr val="FFFFFF"/>
                </a:solidFill>
                <a:latin typeface="Poppins"/>
              </a:rPr>
              <a:t>gyventojų patyrė traumas.</a:t>
            </a:r>
            <a:r>
              <a:rPr lang="en-US" sz="1832" dirty="0">
                <a:solidFill>
                  <a:srgbClr val="FFFFFF"/>
                </a:solidFill>
                <a:latin typeface="Poppins"/>
              </a:rPr>
              <a:t> </a:t>
            </a:r>
            <a:r>
              <a:rPr lang="en-US" sz="1832" dirty="0" err="1">
                <a:solidFill>
                  <a:srgbClr val="FFFFFF"/>
                </a:solidFill>
                <a:latin typeface="Poppins"/>
              </a:rPr>
              <a:t>Palygin</a:t>
            </a:r>
            <a:r>
              <a:rPr lang="lt-LT" sz="1832" dirty="0">
                <a:solidFill>
                  <a:srgbClr val="FFFFFF"/>
                </a:solidFill>
                <a:latin typeface="Poppins"/>
              </a:rPr>
              <a:t>ant</a:t>
            </a:r>
            <a:r>
              <a:rPr lang="en-US" sz="1832" dirty="0">
                <a:solidFill>
                  <a:srgbClr val="FFFFFF"/>
                </a:solidFill>
                <a:latin typeface="Poppins"/>
              </a:rPr>
              <a:t> </a:t>
            </a:r>
            <a:r>
              <a:rPr lang="en-US" sz="1832" dirty="0" err="1">
                <a:solidFill>
                  <a:srgbClr val="FFFFFF"/>
                </a:solidFill>
                <a:latin typeface="Poppins"/>
              </a:rPr>
              <a:t>su</a:t>
            </a:r>
            <a:r>
              <a:rPr lang="en-US" sz="1832" dirty="0">
                <a:solidFill>
                  <a:srgbClr val="FFFFFF"/>
                </a:solidFill>
                <a:latin typeface="Poppins"/>
              </a:rPr>
              <a:t> </a:t>
            </a:r>
            <a:r>
              <a:rPr lang="en-US" sz="1832" dirty="0" err="1">
                <a:solidFill>
                  <a:srgbClr val="FFFFFF"/>
                </a:solidFill>
                <a:latin typeface="Poppins"/>
              </a:rPr>
              <a:t>praėjusių</a:t>
            </a:r>
            <a:r>
              <a:rPr lang="en-US" sz="1832" dirty="0">
                <a:solidFill>
                  <a:srgbClr val="FFFFFF"/>
                </a:solidFill>
                <a:latin typeface="Poppins"/>
              </a:rPr>
              <a:t> </a:t>
            </a:r>
            <a:r>
              <a:rPr lang="en-US" sz="1832" dirty="0" err="1">
                <a:solidFill>
                  <a:srgbClr val="FFFFFF"/>
                </a:solidFill>
                <a:latin typeface="Poppins"/>
              </a:rPr>
              <a:t>metų</a:t>
            </a:r>
            <a:r>
              <a:rPr lang="en-US" sz="1832" dirty="0">
                <a:solidFill>
                  <a:srgbClr val="FFFFFF"/>
                </a:solidFill>
                <a:latin typeface="Poppins"/>
              </a:rPr>
              <a:t> </a:t>
            </a:r>
            <a:r>
              <a:rPr lang="en-US" sz="1832" dirty="0" err="1">
                <a:solidFill>
                  <a:srgbClr val="FFFFFF"/>
                </a:solidFill>
                <a:latin typeface="Poppins"/>
              </a:rPr>
              <a:t>tuo</a:t>
            </a:r>
            <a:r>
              <a:rPr lang="en-US" sz="1832" dirty="0">
                <a:solidFill>
                  <a:srgbClr val="FFFFFF"/>
                </a:solidFill>
                <a:latin typeface="Poppins"/>
              </a:rPr>
              <a:t> </a:t>
            </a:r>
            <a:r>
              <a:rPr lang="en-US" sz="1832" dirty="0" err="1">
                <a:solidFill>
                  <a:srgbClr val="FFFFFF"/>
                </a:solidFill>
                <a:latin typeface="Poppins"/>
              </a:rPr>
              <a:t>pačiu</a:t>
            </a:r>
            <a:r>
              <a:rPr lang="en-US" sz="1832" dirty="0">
                <a:solidFill>
                  <a:srgbClr val="FFFFFF"/>
                </a:solidFill>
                <a:latin typeface="Poppins"/>
              </a:rPr>
              <a:t> </a:t>
            </a:r>
            <a:r>
              <a:rPr lang="en-US" sz="1832" dirty="0" err="1">
                <a:solidFill>
                  <a:srgbClr val="FFFFFF"/>
                </a:solidFill>
                <a:latin typeface="Poppins"/>
              </a:rPr>
              <a:t>laikotarpiu</a:t>
            </a:r>
            <a:r>
              <a:rPr lang="en-US" sz="1832" dirty="0">
                <a:solidFill>
                  <a:srgbClr val="FFFFFF"/>
                </a:solidFill>
                <a:latin typeface="Poppins"/>
              </a:rPr>
              <a:t>, </a:t>
            </a:r>
            <a:r>
              <a:rPr lang="lt-LT" sz="1832" dirty="0">
                <a:solidFill>
                  <a:srgbClr val="FFFFFF"/>
                </a:solidFill>
                <a:latin typeface="Poppins"/>
              </a:rPr>
              <a:t>kai kilo </a:t>
            </a:r>
            <a:r>
              <a:rPr lang="en-US" sz="1832" dirty="0">
                <a:solidFill>
                  <a:srgbClr val="FFFFFF"/>
                </a:solidFill>
                <a:latin typeface="Poppins"/>
              </a:rPr>
              <a:t>5289 </a:t>
            </a:r>
            <a:r>
              <a:rPr lang="en-US" sz="1832" dirty="0" err="1">
                <a:solidFill>
                  <a:srgbClr val="FFFFFF"/>
                </a:solidFill>
                <a:latin typeface="Poppins"/>
              </a:rPr>
              <a:t>gaisrai</a:t>
            </a:r>
            <a:r>
              <a:rPr lang="en-US" sz="1832" dirty="0">
                <a:solidFill>
                  <a:srgbClr val="FFFFFF"/>
                </a:solidFill>
                <a:latin typeface="Poppins"/>
              </a:rPr>
              <a:t>, </a:t>
            </a:r>
            <a:r>
              <a:rPr lang="en-US" sz="1832" dirty="0" err="1">
                <a:solidFill>
                  <a:srgbClr val="FFFFFF"/>
                </a:solidFill>
                <a:latin typeface="Poppins"/>
              </a:rPr>
              <a:t>kuriuose</a:t>
            </a:r>
            <a:r>
              <a:rPr lang="en-US" sz="1832" dirty="0">
                <a:solidFill>
                  <a:srgbClr val="FFFFFF"/>
                </a:solidFill>
                <a:latin typeface="Poppins"/>
              </a:rPr>
              <a:t>  </a:t>
            </a:r>
            <a:r>
              <a:rPr lang="en-US" sz="1832" dirty="0" err="1">
                <a:solidFill>
                  <a:srgbClr val="FFFFFF"/>
                </a:solidFill>
                <a:latin typeface="Poppins"/>
              </a:rPr>
              <a:t>žuvo</a:t>
            </a:r>
            <a:r>
              <a:rPr lang="en-US" sz="1832" dirty="0">
                <a:solidFill>
                  <a:srgbClr val="FFFFFF"/>
                </a:solidFill>
                <a:latin typeface="Poppins"/>
              </a:rPr>
              <a:t> 57 </a:t>
            </a:r>
            <a:r>
              <a:rPr lang="en-US" sz="1832" dirty="0" err="1">
                <a:solidFill>
                  <a:srgbClr val="FFFFFF"/>
                </a:solidFill>
                <a:latin typeface="Poppins"/>
              </a:rPr>
              <a:t>gyventojai</a:t>
            </a:r>
            <a:r>
              <a:rPr lang="en-US" sz="1832" dirty="0">
                <a:solidFill>
                  <a:srgbClr val="FFFFFF"/>
                </a:solidFill>
                <a:latin typeface="Poppins"/>
              </a:rPr>
              <a:t>, </a:t>
            </a:r>
            <a:r>
              <a:rPr lang="lt-LT" sz="1832" dirty="0">
                <a:solidFill>
                  <a:srgbClr val="FFFFFF"/>
                </a:solidFill>
                <a:latin typeface="Poppins"/>
              </a:rPr>
              <a:t>gaisrų šiemet kilo </a:t>
            </a:r>
            <a:r>
              <a:rPr lang="en-US" sz="1832" dirty="0">
                <a:solidFill>
                  <a:srgbClr val="FFFFFF"/>
                </a:solidFill>
                <a:latin typeface="Poppins"/>
              </a:rPr>
              <a:t>13,7% </a:t>
            </a:r>
            <a:r>
              <a:rPr lang="en-US" sz="1832" dirty="0" err="1">
                <a:solidFill>
                  <a:srgbClr val="FFFFFF"/>
                </a:solidFill>
                <a:latin typeface="Poppins"/>
              </a:rPr>
              <a:t>daugiau</a:t>
            </a:r>
            <a:r>
              <a:rPr lang="en-US" sz="1832" dirty="0">
                <a:solidFill>
                  <a:srgbClr val="FFFFFF"/>
                </a:solidFill>
                <a:latin typeface="Poppins"/>
              </a:rPr>
              <a:t>. </a:t>
            </a:r>
          </a:p>
          <a:p>
            <a:pPr>
              <a:lnSpc>
                <a:spcPts val="2565"/>
              </a:lnSpc>
              <a:spcBef>
                <a:spcPct val="0"/>
              </a:spcBef>
            </a:pPr>
            <a:endParaRPr lang="en-US" sz="1832" dirty="0">
              <a:solidFill>
                <a:srgbClr val="FFFFFF"/>
              </a:solidFill>
              <a:latin typeface="Poppins"/>
            </a:endParaRPr>
          </a:p>
        </p:txBody>
      </p:sp>
      <p:sp>
        <p:nvSpPr>
          <p:cNvPr id="25" name="TextBox 25"/>
          <p:cNvSpPr txBox="1"/>
          <p:nvPr/>
        </p:nvSpPr>
        <p:spPr>
          <a:xfrm>
            <a:off x="11041125" y="4395022"/>
            <a:ext cx="5145297" cy="1316130"/>
          </a:xfrm>
          <a:prstGeom prst="rect">
            <a:avLst/>
          </a:prstGeom>
        </p:spPr>
        <p:txBody>
          <a:bodyPr lIns="0" tIns="0" rIns="0" bIns="0" rtlCol="0" anchor="t">
            <a:spAutoFit/>
          </a:bodyPr>
          <a:lstStyle/>
          <a:p>
            <a:pPr algn="just">
              <a:lnSpc>
                <a:spcPts val="2565"/>
              </a:lnSpc>
            </a:pPr>
            <a:r>
              <a:rPr lang="en-US" sz="1832" dirty="0" err="1">
                <a:solidFill>
                  <a:srgbClr val="FFFFFF"/>
                </a:solidFill>
                <a:latin typeface="Poppins"/>
              </a:rPr>
              <a:t>Priešgaisrinės</a:t>
            </a:r>
            <a:r>
              <a:rPr lang="en-US" sz="1832" dirty="0">
                <a:solidFill>
                  <a:srgbClr val="FFFFFF"/>
                </a:solidFill>
                <a:latin typeface="Poppins"/>
              </a:rPr>
              <a:t> </a:t>
            </a:r>
            <a:r>
              <a:rPr lang="en-US" sz="1832" dirty="0" err="1">
                <a:solidFill>
                  <a:srgbClr val="FFFFFF"/>
                </a:solidFill>
                <a:latin typeface="Poppins"/>
              </a:rPr>
              <a:t>apsaugos</a:t>
            </a:r>
            <a:r>
              <a:rPr lang="en-US" sz="1832" dirty="0">
                <a:solidFill>
                  <a:srgbClr val="FFFFFF"/>
                </a:solidFill>
                <a:latin typeface="Poppins"/>
              </a:rPr>
              <a:t> </a:t>
            </a:r>
            <a:r>
              <a:rPr lang="en-US" sz="1832" dirty="0" err="1">
                <a:solidFill>
                  <a:srgbClr val="FFFFFF"/>
                </a:solidFill>
                <a:latin typeface="Poppins"/>
              </a:rPr>
              <a:t>ir</a:t>
            </a:r>
            <a:r>
              <a:rPr lang="en-US" sz="1832" dirty="0">
                <a:solidFill>
                  <a:srgbClr val="FFFFFF"/>
                </a:solidFill>
                <a:latin typeface="Poppins"/>
              </a:rPr>
              <a:t> </a:t>
            </a:r>
            <a:r>
              <a:rPr lang="en-US" sz="1832" dirty="0" err="1">
                <a:solidFill>
                  <a:srgbClr val="FFFFFF"/>
                </a:solidFill>
                <a:latin typeface="Poppins"/>
              </a:rPr>
              <a:t>gelbėjimo</a:t>
            </a:r>
            <a:r>
              <a:rPr lang="en-US" sz="1832" dirty="0">
                <a:solidFill>
                  <a:srgbClr val="FFFFFF"/>
                </a:solidFill>
                <a:latin typeface="Poppins"/>
              </a:rPr>
              <a:t> </a:t>
            </a:r>
            <a:r>
              <a:rPr lang="en-US" sz="1832" dirty="0" err="1">
                <a:solidFill>
                  <a:srgbClr val="FFFFFF"/>
                </a:solidFill>
                <a:latin typeface="Poppins"/>
              </a:rPr>
              <a:t>departamento</a:t>
            </a:r>
            <a:r>
              <a:rPr lang="en-US" sz="1832" dirty="0">
                <a:solidFill>
                  <a:srgbClr val="FFFFFF"/>
                </a:solidFill>
                <a:latin typeface="Poppins"/>
              </a:rPr>
              <a:t> </a:t>
            </a:r>
            <a:r>
              <a:rPr lang="en-US" sz="1832" dirty="0" err="1">
                <a:solidFill>
                  <a:srgbClr val="FFFFFF"/>
                </a:solidFill>
                <a:latin typeface="Poppins"/>
              </a:rPr>
              <a:t>duomenimis</a:t>
            </a:r>
            <a:r>
              <a:rPr lang="en-US" sz="1832" dirty="0">
                <a:solidFill>
                  <a:srgbClr val="FFFFFF"/>
                </a:solidFill>
                <a:latin typeface="Poppins"/>
              </a:rPr>
              <a:t>,</a:t>
            </a:r>
            <a:r>
              <a:rPr lang="lt-LT" sz="1832" dirty="0">
                <a:solidFill>
                  <a:srgbClr val="FFFFFF"/>
                </a:solidFill>
                <a:latin typeface="Poppins"/>
              </a:rPr>
              <a:t> </a:t>
            </a:r>
            <a:r>
              <a:rPr lang="en-US" sz="1832" dirty="0" err="1">
                <a:solidFill>
                  <a:srgbClr val="FFFFFF"/>
                </a:solidFill>
                <a:latin typeface="Poppins"/>
              </a:rPr>
              <a:t>ugniagesiai</a:t>
            </a:r>
            <a:r>
              <a:rPr lang="en-US" sz="1832" dirty="0">
                <a:solidFill>
                  <a:srgbClr val="FFFFFF"/>
                </a:solidFill>
                <a:latin typeface="Poppins"/>
              </a:rPr>
              <a:t> </a:t>
            </a:r>
            <a:r>
              <a:rPr lang="en-US" sz="1832" dirty="0" err="1">
                <a:solidFill>
                  <a:srgbClr val="FFFFFF"/>
                </a:solidFill>
                <a:latin typeface="Poppins"/>
              </a:rPr>
              <a:t>gelbėtojai</a:t>
            </a:r>
            <a:r>
              <a:rPr lang="en-US" sz="1832" dirty="0">
                <a:solidFill>
                  <a:srgbClr val="FFFFFF"/>
                </a:solidFill>
                <a:latin typeface="Poppins"/>
              </a:rPr>
              <a:t> </a:t>
            </a:r>
            <a:r>
              <a:rPr lang="en-US" sz="1832" dirty="0" err="1">
                <a:solidFill>
                  <a:srgbClr val="FFFFFF"/>
                </a:solidFill>
                <a:latin typeface="Poppins"/>
              </a:rPr>
              <a:t>ši</a:t>
            </a:r>
            <a:r>
              <a:rPr lang="lt-LT" sz="1832" dirty="0">
                <a:solidFill>
                  <a:srgbClr val="FFFFFF"/>
                </a:solidFill>
                <a:latin typeface="Poppins"/>
              </a:rPr>
              <a:t>ą vasarą</a:t>
            </a:r>
            <a:r>
              <a:rPr lang="en-US" sz="1832" dirty="0">
                <a:solidFill>
                  <a:srgbClr val="FFFFFF"/>
                </a:solidFill>
                <a:latin typeface="Poppins"/>
              </a:rPr>
              <a:t> </a:t>
            </a:r>
            <a:r>
              <a:rPr lang="en-US" sz="1832" dirty="0" err="1">
                <a:solidFill>
                  <a:srgbClr val="FFFFFF"/>
                </a:solidFill>
                <a:latin typeface="Poppins"/>
              </a:rPr>
              <a:t>ištraukė</a:t>
            </a:r>
            <a:r>
              <a:rPr lang="en-US" sz="1832" dirty="0">
                <a:solidFill>
                  <a:srgbClr val="FFFFFF"/>
                </a:solidFill>
                <a:latin typeface="Poppins"/>
              </a:rPr>
              <a:t> 18 </a:t>
            </a:r>
            <a:r>
              <a:rPr lang="en-US" sz="1832" dirty="0" err="1">
                <a:solidFill>
                  <a:srgbClr val="FFFFFF"/>
                </a:solidFill>
                <a:latin typeface="Poppins"/>
              </a:rPr>
              <a:t>skenduoli</a:t>
            </a:r>
            <a:r>
              <a:rPr lang="lt-LT" sz="1832" dirty="0">
                <a:solidFill>
                  <a:srgbClr val="FFFFFF"/>
                </a:solidFill>
                <a:latin typeface="Poppins"/>
              </a:rPr>
              <a:t>ų</a:t>
            </a:r>
            <a:r>
              <a:rPr lang="en-US" sz="1832" dirty="0">
                <a:solidFill>
                  <a:srgbClr val="FFFFFF"/>
                </a:solidFill>
                <a:latin typeface="Poppins"/>
              </a:rPr>
              <a:t>, </a:t>
            </a:r>
            <a:r>
              <a:rPr lang="en-US" sz="1832" dirty="0" err="1">
                <a:solidFill>
                  <a:srgbClr val="FFFFFF"/>
                </a:solidFill>
                <a:latin typeface="Poppins"/>
              </a:rPr>
              <a:t>iš</a:t>
            </a:r>
            <a:r>
              <a:rPr lang="en-US" sz="1832" dirty="0">
                <a:solidFill>
                  <a:srgbClr val="FFFFFF"/>
                </a:solidFill>
                <a:latin typeface="Poppins"/>
              </a:rPr>
              <a:t> </a:t>
            </a:r>
            <a:r>
              <a:rPr lang="en-US" sz="1832" dirty="0" err="1">
                <a:solidFill>
                  <a:srgbClr val="FFFFFF"/>
                </a:solidFill>
                <a:latin typeface="Poppins"/>
              </a:rPr>
              <a:t>jų</a:t>
            </a:r>
            <a:r>
              <a:rPr lang="en-US" sz="1832" dirty="0">
                <a:solidFill>
                  <a:srgbClr val="FFFFFF"/>
                </a:solidFill>
                <a:latin typeface="Poppins"/>
              </a:rPr>
              <a:t> 5 </a:t>
            </a:r>
            <a:r>
              <a:rPr lang="en-US" sz="1832" dirty="0" err="1">
                <a:solidFill>
                  <a:srgbClr val="FFFFFF"/>
                </a:solidFill>
                <a:latin typeface="Poppins"/>
              </a:rPr>
              <a:t>vaikai</a:t>
            </a:r>
            <a:r>
              <a:rPr lang="en-US" sz="1832" dirty="0">
                <a:solidFill>
                  <a:srgbClr val="FFFFFF"/>
                </a:solidFill>
                <a:latin typeface="Poppins"/>
              </a:rPr>
              <a:t>  </a:t>
            </a:r>
            <a:r>
              <a:rPr lang="en-US" sz="1832" dirty="0" err="1">
                <a:solidFill>
                  <a:srgbClr val="FFFFFF"/>
                </a:solidFill>
                <a:latin typeface="Poppins"/>
              </a:rPr>
              <a:t>bei</a:t>
            </a:r>
            <a:r>
              <a:rPr lang="en-US" sz="1832" dirty="0">
                <a:solidFill>
                  <a:srgbClr val="FFFFFF"/>
                </a:solidFill>
                <a:latin typeface="Poppins"/>
              </a:rPr>
              <a:t> </a:t>
            </a:r>
            <a:r>
              <a:rPr lang="en-US" sz="1832" dirty="0" err="1">
                <a:solidFill>
                  <a:srgbClr val="FFFFFF"/>
                </a:solidFill>
                <a:latin typeface="Poppins"/>
              </a:rPr>
              <a:t>išgelbėjo</a:t>
            </a:r>
            <a:r>
              <a:rPr lang="en-US" sz="1832" dirty="0">
                <a:solidFill>
                  <a:srgbClr val="FFFFFF"/>
                </a:solidFill>
                <a:latin typeface="Poppins"/>
              </a:rPr>
              <a:t> 12 </a:t>
            </a:r>
            <a:r>
              <a:rPr lang="en-US" sz="1832" dirty="0" err="1">
                <a:solidFill>
                  <a:srgbClr val="FFFFFF"/>
                </a:solidFill>
                <a:latin typeface="Poppins"/>
              </a:rPr>
              <a:t>gyventoj</a:t>
            </a:r>
            <a:r>
              <a:rPr lang="lt-LT" sz="1832" dirty="0">
                <a:solidFill>
                  <a:srgbClr val="FFFFFF"/>
                </a:solidFill>
                <a:latin typeface="Poppins"/>
              </a:rPr>
              <a:t>ų.</a:t>
            </a:r>
            <a:endParaRPr lang="en-US" sz="1832" dirty="0">
              <a:solidFill>
                <a:srgbClr val="FFFFFF"/>
              </a:solidFill>
              <a:latin typeface="Poppins"/>
            </a:endParaRPr>
          </a:p>
        </p:txBody>
      </p:sp>
      <p:sp>
        <p:nvSpPr>
          <p:cNvPr id="26" name="TextBox 26"/>
          <p:cNvSpPr txBox="1"/>
          <p:nvPr/>
        </p:nvSpPr>
        <p:spPr>
          <a:xfrm>
            <a:off x="10987347" y="6732170"/>
            <a:ext cx="5178005" cy="3000821"/>
          </a:xfrm>
          <a:prstGeom prst="rect">
            <a:avLst/>
          </a:prstGeom>
        </p:spPr>
        <p:txBody>
          <a:bodyPr lIns="0" tIns="0" rIns="0" bIns="0" rtlCol="0" anchor="t">
            <a:spAutoFit/>
          </a:bodyPr>
          <a:lstStyle/>
          <a:p>
            <a:pPr algn="just">
              <a:lnSpc>
                <a:spcPts val="2565"/>
              </a:lnSpc>
            </a:pPr>
            <a:r>
              <a:rPr lang="en-US" sz="1832" dirty="0" err="1">
                <a:solidFill>
                  <a:srgbClr val="FFFFFF"/>
                </a:solidFill>
                <a:latin typeface="Poppins"/>
              </a:rPr>
              <a:t>Lietuvos</a:t>
            </a:r>
            <a:r>
              <a:rPr lang="en-US" sz="1832" dirty="0">
                <a:solidFill>
                  <a:srgbClr val="FFFFFF"/>
                </a:solidFill>
                <a:latin typeface="Poppins"/>
              </a:rPr>
              <a:t> </a:t>
            </a:r>
            <a:r>
              <a:rPr lang="en-US" sz="1832" dirty="0" err="1">
                <a:solidFill>
                  <a:srgbClr val="FFFFFF"/>
                </a:solidFill>
                <a:latin typeface="Poppins"/>
              </a:rPr>
              <a:t>kelių</a:t>
            </a:r>
            <a:r>
              <a:rPr lang="en-US" sz="1832" dirty="0">
                <a:solidFill>
                  <a:srgbClr val="FFFFFF"/>
                </a:solidFill>
                <a:latin typeface="Poppins"/>
              </a:rPr>
              <a:t> </a:t>
            </a:r>
            <a:r>
              <a:rPr lang="en-US" sz="1832" dirty="0" err="1">
                <a:solidFill>
                  <a:srgbClr val="FFFFFF"/>
                </a:solidFill>
                <a:latin typeface="Poppins"/>
              </a:rPr>
              <a:t>policijos</a:t>
            </a:r>
            <a:r>
              <a:rPr lang="en-US" sz="1832" dirty="0">
                <a:solidFill>
                  <a:srgbClr val="FFFFFF"/>
                </a:solidFill>
                <a:latin typeface="Poppins"/>
              </a:rPr>
              <a:t> </a:t>
            </a:r>
            <a:r>
              <a:rPr lang="en-US" sz="1832" dirty="0" err="1">
                <a:solidFill>
                  <a:srgbClr val="FFFFFF"/>
                </a:solidFill>
                <a:latin typeface="Poppins"/>
              </a:rPr>
              <a:t>tarnybos</a:t>
            </a:r>
            <a:r>
              <a:rPr lang="en-US" sz="1832" dirty="0">
                <a:solidFill>
                  <a:srgbClr val="FFFFFF"/>
                </a:solidFill>
                <a:latin typeface="Poppins"/>
              </a:rPr>
              <a:t> </a:t>
            </a:r>
            <a:r>
              <a:rPr lang="en-US" sz="1832" dirty="0" err="1">
                <a:solidFill>
                  <a:srgbClr val="FFFFFF"/>
                </a:solidFill>
                <a:latin typeface="Poppins"/>
              </a:rPr>
              <a:t>duomenimis</a:t>
            </a:r>
            <a:r>
              <a:rPr lang="en-US" sz="1832" dirty="0">
                <a:solidFill>
                  <a:srgbClr val="FFFFFF"/>
                </a:solidFill>
                <a:latin typeface="Poppins"/>
              </a:rPr>
              <a:t> </a:t>
            </a:r>
            <a:r>
              <a:rPr lang="lt-LT" sz="1832" dirty="0">
                <a:solidFill>
                  <a:srgbClr val="FFFFFF"/>
                </a:solidFill>
                <a:latin typeface="Poppins"/>
              </a:rPr>
              <a:t>per penkis </a:t>
            </a:r>
            <a:r>
              <a:rPr lang="lt-LT" sz="1832" dirty="0" err="1">
                <a:solidFill>
                  <a:srgbClr val="FFFFFF"/>
                </a:solidFill>
                <a:latin typeface="Poppins"/>
              </a:rPr>
              <a:t>š.m</a:t>
            </a:r>
            <a:r>
              <a:rPr lang="lt-LT" sz="1832" dirty="0">
                <a:solidFill>
                  <a:srgbClr val="FFFFFF"/>
                </a:solidFill>
                <a:latin typeface="Poppins"/>
              </a:rPr>
              <a:t>. mėnesius užfiksuoti </a:t>
            </a:r>
            <a:r>
              <a:rPr lang="en-US" sz="1832" dirty="0">
                <a:solidFill>
                  <a:srgbClr val="FFFFFF"/>
                </a:solidFill>
                <a:latin typeface="Poppins"/>
              </a:rPr>
              <a:t>893 </a:t>
            </a:r>
            <a:r>
              <a:rPr lang="lt-LT" sz="1832" dirty="0">
                <a:solidFill>
                  <a:srgbClr val="FFFFFF"/>
                </a:solidFill>
                <a:latin typeface="Poppins"/>
              </a:rPr>
              <a:t>įskaitiniai eismo įvykiai, kuriuose žuvo </a:t>
            </a:r>
            <a:r>
              <a:rPr lang="en-US" sz="1832" dirty="0">
                <a:solidFill>
                  <a:srgbClr val="FFFFFF"/>
                </a:solidFill>
                <a:latin typeface="Poppins"/>
              </a:rPr>
              <a:t>39 </a:t>
            </a:r>
            <a:r>
              <a:rPr lang="lt-LT" sz="1832" dirty="0">
                <a:solidFill>
                  <a:srgbClr val="FFFFFF"/>
                </a:solidFill>
                <a:latin typeface="Poppins"/>
              </a:rPr>
              <a:t>žmonės, o sužeisti – </a:t>
            </a:r>
            <a:r>
              <a:rPr lang="en-US" sz="1832" dirty="0">
                <a:solidFill>
                  <a:srgbClr val="FFFFFF"/>
                </a:solidFill>
                <a:latin typeface="Poppins"/>
              </a:rPr>
              <a:t>1023. </a:t>
            </a:r>
            <a:r>
              <a:rPr lang="en-US" sz="1832" dirty="0" err="1">
                <a:solidFill>
                  <a:srgbClr val="FFFFFF"/>
                </a:solidFill>
                <a:latin typeface="Poppins"/>
              </a:rPr>
              <a:t>Lyginant</a:t>
            </a:r>
            <a:r>
              <a:rPr lang="en-US" sz="1832" dirty="0">
                <a:solidFill>
                  <a:srgbClr val="FFFFFF"/>
                </a:solidFill>
                <a:latin typeface="Poppins"/>
              </a:rPr>
              <a:t> </a:t>
            </a:r>
            <a:r>
              <a:rPr lang="en-US" sz="1832" dirty="0" err="1">
                <a:solidFill>
                  <a:srgbClr val="FFFFFF"/>
                </a:solidFill>
                <a:latin typeface="Poppins"/>
              </a:rPr>
              <a:t>su</a:t>
            </a:r>
            <a:r>
              <a:rPr lang="en-US" sz="1832" dirty="0">
                <a:solidFill>
                  <a:srgbClr val="FFFFFF"/>
                </a:solidFill>
                <a:latin typeface="Poppins"/>
              </a:rPr>
              <a:t> </a:t>
            </a:r>
            <a:r>
              <a:rPr lang="en-US" sz="1832" dirty="0" err="1">
                <a:solidFill>
                  <a:srgbClr val="FFFFFF"/>
                </a:solidFill>
                <a:latin typeface="Poppins"/>
              </a:rPr>
              <a:t>tuo</a:t>
            </a:r>
            <a:r>
              <a:rPr lang="en-US" sz="1832" dirty="0">
                <a:solidFill>
                  <a:srgbClr val="FFFFFF"/>
                </a:solidFill>
                <a:latin typeface="Poppins"/>
              </a:rPr>
              <a:t> </a:t>
            </a:r>
            <a:r>
              <a:rPr lang="lt-LT" sz="1832" dirty="0">
                <a:solidFill>
                  <a:srgbClr val="FFFFFF"/>
                </a:solidFill>
                <a:latin typeface="Poppins"/>
              </a:rPr>
              <a:t>pačiu </a:t>
            </a:r>
            <a:r>
              <a:rPr lang="en-US" sz="1832" dirty="0">
                <a:solidFill>
                  <a:srgbClr val="FFFFFF"/>
                </a:solidFill>
                <a:latin typeface="Poppins"/>
              </a:rPr>
              <a:t>2024 m. </a:t>
            </a:r>
            <a:r>
              <a:rPr lang="en-US" sz="1832" dirty="0" err="1">
                <a:solidFill>
                  <a:srgbClr val="FFFFFF"/>
                </a:solidFill>
                <a:latin typeface="Poppins"/>
              </a:rPr>
              <a:t>laikotarpiu</a:t>
            </a:r>
            <a:r>
              <a:rPr lang="en-US" sz="1832" dirty="0">
                <a:solidFill>
                  <a:srgbClr val="FFFFFF"/>
                </a:solidFill>
                <a:latin typeface="Poppins"/>
              </a:rPr>
              <a:t>, </a:t>
            </a:r>
            <a:r>
              <a:rPr lang="lt-LT" sz="1832" dirty="0">
                <a:solidFill>
                  <a:srgbClr val="FFFFFF"/>
                </a:solidFill>
                <a:latin typeface="Poppins"/>
              </a:rPr>
              <a:t>įvykių skaičius padidėjo 9,</a:t>
            </a:r>
            <a:r>
              <a:rPr lang="en-US" sz="1832" dirty="0">
                <a:solidFill>
                  <a:srgbClr val="FFFFFF"/>
                </a:solidFill>
                <a:latin typeface="Poppins"/>
              </a:rPr>
              <a:t>7% (</a:t>
            </a:r>
            <a:r>
              <a:rPr lang="en-US" sz="1832" dirty="0" err="1">
                <a:solidFill>
                  <a:srgbClr val="FFFFFF"/>
                </a:solidFill>
                <a:latin typeface="Poppins"/>
              </a:rPr>
              <a:t>buvo</a:t>
            </a:r>
            <a:r>
              <a:rPr lang="en-US" sz="1832" dirty="0">
                <a:solidFill>
                  <a:srgbClr val="FFFFFF"/>
                </a:solidFill>
                <a:latin typeface="Poppins"/>
              </a:rPr>
              <a:t> 814), </a:t>
            </a:r>
            <a:r>
              <a:rPr lang="lt-LT" sz="1832" dirty="0">
                <a:solidFill>
                  <a:srgbClr val="FFFFFF"/>
                </a:solidFill>
                <a:latin typeface="Poppins"/>
              </a:rPr>
              <a:t>o sužeistųjų – </a:t>
            </a:r>
            <a:r>
              <a:rPr lang="en-US" sz="1832" dirty="0">
                <a:solidFill>
                  <a:srgbClr val="FFFFFF"/>
                </a:solidFill>
                <a:latin typeface="Poppins"/>
              </a:rPr>
              <a:t>12,5% (</a:t>
            </a:r>
            <a:r>
              <a:rPr lang="en-US" sz="1832" dirty="0" err="1">
                <a:solidFill>
                  <a:srgbClr val="FFFFFF"/>
                </a:solidFill>
                <a:latin typeface="Poppins"/>
              </a:rPr>
              <a:t>buvo</a:t>
            </a:r>
            <a:r>
              <a:rPr lang="en-US" sz="1832" dirty="0">
                <a:solidFill>
                  <a:srgbClr val="FFFFFF"/>
                </a:solidFill>
                <a:latin typeface="Poppins"/>
              </a:rPr>
              <a:t> 909). </a:t>
            </a:r>
            <a:r>
              <a:rPr lang="lt-LT" sz="1832" dirty="0">
                <a:solidFill>
                  <a:srgbClr val="FFFFFF"/>
                </a:solidFill>
                <a:latin typeface="Poppins"/>
              </a:rPr>
              <a:t>Žuvusiųjų skaičius liko nepakitęs.</a:t>
            </a:r>
            <a:endParaRPr lang="en-US" sz="1832" dirty="0">
              <a:solidFill>
                <a:srgbClr val="FFFFFF"/>
              </a:solidFill>
              <a:latin typeface="Poppins"/>
            </a:endParaRPr>
          </a:p>
          <a:p>
            <a:pPr>
              <a:lnSpc>
                <a:spcPts val="2565"/>
              </a:lnSpc>
              <a:spcBef>
                <a:spcPct val="0"/>
              </a:spcBef>
            </a:pPr>
            <a:endParaRPr lang="en-US" sz="1832" dirty="0">
              <a:solidFill>
                <a:srgbClr val="FFFFFF"/>
              </a:solidFill>
              <a:latin typeface="Poppins"/>
            </a:endParaRPr>
          </a:p>
        </p:txBody>
      </p:sp>
      <p:sp>
        <p:nvSpPr>
          <p:cNvPr id="27" name="TextBox 27"/>
          <p:cNvSpPr txBox="1"/>
          <p:nvPr/>
        </p:nvSpPr>
        <p:spPr>
          <a:xfrm>
            <a:off x="914400" y="9868536"/>
            <a:ext cx="2520950" cy="158114"/>
          </a:xfrm>
          <a:prstGeom prst="rect">
            <a:avLst/>
          </a:prstGeom>
        </p:spPr>
        <p:txBody>
          <a:bodyPr lIns="0" tIns="0" rIns="0" bIns="0" rtlCol="0" anchor="t">
            <a:spAutoFit/>
          </a:bodyPr>
          <a:lstStyle/>
          <a:p>
            <a:pPr algn="ctr">
              <a:lnSpc>
                <a:spcPts val="1260"/>
              </a:lnSpc>
              <a:spcBef>
                <a:spcPct val="0"/>
              </a:spcBef>
            </a:pPr>
            <a:r>
              <a:rPr lang="en-US" sz="900">
                <a:solidFill>
                  <a:srgbClr val="000000"/>
                </a:solidFill>
                <a:latin typeface="Archivo Black"/>
              </a:rPr>
              <a:t>Šaltinis: https://lt72.lt/zinojimas-saugo-2/</a:t>
            </a:r>
          </a:p>
        </p:txBody>
      </p:sp>
      <p:sp>
        <p:nvSpPr>
          <p:cNvPr id="28" name="Freeform 35">
            <a:extLst>
              <a:ext uri="{FF2B5EF4-FFF2-40B4-BE49-F238E27FC236}">
                <a16:creationId xmlns:a16="http://schemas.microsoft.com/office/drawing/2014/main" id="{2F5CE914-F668-10DB-97BE-526C57970906}"/>
              </a:ext>
            </a:extLst>
          </p:cNvPr>
          <p:cNvSpPr/>
          <p:nvPr/>
        </p:nvSpPr>
        <p:spPr>
          <a:xfrm>
            <a:off x="1" y="0"/>
            <a:ext cx="762000" cy="625624"/>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29" name="Rectangle 28">
            <a:extLst>
              <a:ext uri="{FF2B5EF4-FFF2-40B4-BE49-F238E27FC236}">
                <a16:creationId xmlns:a16="http://schemas.microsoft.com/office/drawing/2014/main" id="{E36147C0-4485-551D-D33B-B8E4864D7320}"/>
              </a:ext>
            </a:extLst>
          </p:cNvPr>
          <p:cNvSpPr/>
          <p:nvPr/>
        </p:nvSpPr>
        <p:spPr>
          <a:xfrm>
            <a:off x="14325600" y="43827"/>
            <a:ext cx="3940688"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 Prevencinės programos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0" y="962464"/>
            <a:ext cx="9125479" cy="2971086"/>
          </a:xfrm>
          <a:custGeom>
            <a:avLst/>
            <a:gdLst/>
            <a:ahLst/>
            <a:cxnLst/>
            <a:rect l="l" t="t" r="r" b="b"/>
            <a:pathLst>
              <a:path w="9125479" h="2971086">
                <a:moveTo>
                  <a:pt x="0" y="0"/>
                </a:moveTo>
                <a:lnTo>
                  <a:pt x="9125479" y="0"/>
                </a:lnTo>
                <a:lnTo>
                  <a:pt x="9125479" y="2971086"/>
                </a:lnTo>
                <a:lnTo>
                  <a:pt x="0" y="2971086"/>
                </a:lnTo>
                <a:lnTo>
                  <a:pt x="0" y="0"/>
                </a:lnTo>
                <a:close/>
              </a:path>
            </a:pathLst>
          </a:custGeom>
          <a:blipFill>
            <a:blip r:embed="rId3"/>
            <a:stretch>
              <a:fillRect/>
            </a:stretch>
          </a:blipFill>
        </p:spPr>
      </p:sp>
      <p:sp>
        <p:nvSpPr>
          <p:cNvPr id="4" name="Freeform 4"/>
          <p:cNvSpPr/>
          <p:nvPr/>
        </p:nvSpPr>
        <p:spPr>
          <a:xfrm>
            <a:off x="32226" y="4224160"/>
            <a:ext cx="9061027" cy="3113276"/>
          </a:xfrm>
          <a:custGeom>
            <a:avLst/>
            <a:gdLst/>
            <a:ahLst/>
            <a:cxnLst/>
            <a:rect l="l" t="t" r="r" b="b"/>
            <a:pathLst>
              <a:path w="9061027" h="3113276">
                <a:moveTo>
                  <a:pt x="0" y="0"/>
                </a:moveTo>
                <a:lnTo>
                  <a:pt x="9061027" y="0"/>
                </a:lnTo>
                <a:lnTo>
                  <a:pt x="9061027" y="3113276"/>
                </a:lnTo>
                <a:lnTo>
                  <a:pt x="0" y="3113276"/>
                </a:lnTo>
                <a:lnTo>
                  <a:pt x="0" y="0"/>
                </a:lnTo>
                <a:close/>
              </a:path>
            </a:pathLst>
          </a:custGeom>
          <a:blipFill>
            <a:blip r:embed="rId4"/>
            <a:stretch>
              <a:fillRect/>
            </a:stretch>
          </a:blipFill>
        </p:spPr>
      </p:sp>
      <p:sp>
        <p:nvSpPr>
          <p:cNvPr id="5" name="Freeform 5"/>
          <p:cNvSpPr/>
          <p:nvPr/>
        </p:nvSpPr>
        <p:spPr>
          <a:xfrm>
            <a:off x="0" y="7551241"/>
            <a:ext cx="8936569" cy="2835049"/>
          </a:xfrm>
          <a:custGeom>
            <a:avLst/>
            <a:gdLst/>
            <a:ahLst/>
            <a:cxnLst/>
            <a:rect l="l" t="t" r="r" b="b"/>
            <a:pathLst>
              <a:path w="8936569" h="2835049">
                <a:moveTo>
                  <a:pt x="0" y="0"/>
                </a:moveTo>
                <a:lnTo>
                  <a:pt x="8936569" y="0"/>
                </a:lnTo>
                <a:lnTo>
                  <a:pt x="8936569" y="2835050"/>
                </a:lnTo>
                <a:lnTo>
                  <a:pt x="0" y="2835050"/>
                </a:lnTo>
                <a:lnTo>
                  <a:pt x="0" y="0"/>
                </a:lnTo>
                <a:close/>
              </a:path>
            </a:pathLst>
          </a:custGeom>
          <a:blipFill>
            <a:blip r:embed="rId5"/>
            <a:stretch>
              <a:fillRect/>
            </a:stretch>
          </a:blipFill>
        </p:spPr>
      </p:sp>
      <p:sp>
        <p:nvSpPr>
          <p:cNvPr id="7" name="TextBox 7"/>
          <p:cNvSpPr txBox="1"/>
          <p:nvPr/>
        </p:nvSpPr>
        <p:spPr>
          <a:xfrm>
            <a:off x="3942757" y="637502"/>
            <a:ext cx="10236540" cy="737018"/>
          </a:xfrm>
          <a:prstGeom prst="rect">
            <a:avLst/>
          </a:prstGeom>
        </p:spPr>
        <p:txBody>
          <a:bodyPr lIns="0" tIns="0" rIns="0" bIns="0" rtlCol="0" anchor="t">
            <a:spAutoFit/>
          </a:bodyPr>
          <a:lstStyle/>
          <a:p>
            <a:pPr>
              <a:lnSpc>
                <a:spcPts val="2951"/>
              </a:lnSpc>
            </a:pPr>
            <a:r>
              <a:rPr lang="en-US" sz="2108" dirty="0">
                <a:solidFill>
                  <a:srgbClr val="004AAD"/>
                </a:solidFill>
                <a:latin typeface="League Spartan Bold"/>
              </a:rPr>
              <a:t>NARKOTIKŲ VARTOJIMO PAPLITIMAS LIETUVOJE 2004–2021 M., %</a:t>
            </a:r>
          </a:p>
          <a:p>
            <a:pPr>
              <a:lnSpc>
                <a:spcPts val="2951"/>
              </a:lnSpc>
            </a:pPr>
            <a:endParaRPr lang="en-US" sz="2108" dirty="0">
              <a:solidFill>
                <a:srgbClr val="004AAD"/>
              </a:solidFill>
              <a:latin typeface="League Spartan Bold"/>
            </a:endParaRPr>
          </a:p>
        </p:txBody>
      </p:sp>
      <p:sp>
        <p:nvSpPr>
          <p:cNvPr id="8" name="TextBox 8"/>
          <p:cNvSpPr txBox="1"/>
          <p:nvPr/>
        </p:nvSpPr>
        <p:spPr>
          <a:xfrm>
            <a:off x="9144000" y="971550"/>
            <a:ext cx="8941012" cy="2974950"/>
          </a:xfrm>
          <a:prstGeom prst="rect">
            <a:avLst/>
          </a:prstGeom>
        </p:spPr>
        <p:txBody>
          <a:bodyPr lIns="0" tIns="0" rIns="0" bIns="0" rtlCol="0" anchor="t">
            <a:spAutoFit/>
          </a:bodyPr>
          <a:lstStyle/>
          <a:p>
            <a:pPr>
              <a:lnSpc>
                <a:spcPts val="2976"/>
              </a:lnSpc>
            </a:pPr>
            <a:r>
              <a:rPr lang="en-US" sz="2125">
                <a:solidFill>
                  <a:srgbClr val="000000"/>
                </a:solidFill>
                <a:latin typeface="Poppins"/>
              </a:rPr>
              <a:t>Europos narkotikų ir narkomanijos stebėsenos centras skelbia, kad narkotinių ir psichotropinių medžiagų prieinamumas ir vartojimas tebėra didelis visoje ES, nors tarp šalių esama didelių skirtumų.2020 m. ar naujausiais šalių turimais duomenimis, ES bent kartą neteisėtų narkotikų yra vartoję maždaug 83,4 mln. arba 29 % suaugusiųjų (15–64 m. amžiaus), tarp juos vartojusiųjų daugiau yra vyrų (50,5 mln. arba 34,9 %) nei moterų (33 mln. arba 22,9 %)</a:t>
            </a:r>
          </a:p>
          <a:p>
            <a:pPr>
              <a:lnSpc>
                <a:spcPts val="2976"/>
              </a:lnSpc>
              <a:spcBef>
                <a:spcPct val="0"/>
              </a:spcBef>
            </a:pPr>
            <a:endParaRPr lang="en-US" sz="2125">
              <a:solidFill>
                <a:srgbClr val="000000"/>
              </a:solidFill>
              <a:latin typeface="Poppins"/>
            </a:endParaRPr>
          </a:p>
        </p:txBody>
      </p:sp>
      <p:sp>
        <p:nvSpPr>
          <p:cNvPr id="9" name="TextBox 9"/>
          <p:cNvSpPr txBox="1"/>
          <p:nvPr/>
        </p:nvSpPr>
        <p:spPr>
          <a:xfrm>
            <a:off x="9093253" y="4167010"/>
            <a:ext cx="9023985" cy="2974950"/>
          </a:xfrm>
          <a:prstGeom prst="rect">
            <a:avLst/>
          </a:prstGeom>
        </p:spPr>
        <p:txBody>
          <a:bodyPr lIns="0" tIns="0" rIns="0" bIns="0" rtlCol="0" anchor="t">
            <a:spAutoFit/>
          </a:bodyPr>
          <a:lstStyle/>
          <a:p>
            <a:pPr>
              <a:lnSpc>
                <a:spcPts val="2976"/>
              </a:lnSpc>
            </a:pPr>
            <a:r>
              <a:rPr lang="en-US" sz="2125">
                <a:solidFill>
                  <a:srgbClr val="000000"/>
                </a:solidFill>
                <a:latin typeface="Poppins"/>
              </a:rPr>
              <a:t> 2021 m. vienam 15 metų ir vyresniam šalies gyventojui teko 12,1L suvartoto absoliutaus (100 %) alkoholio, tai 0,7 L daugiau nei 2020 m. ESPAD tyrimo duomenimis, alkoholio vartojimas tarp 15–16 metų amžiaus mokinių mažėja. 2019 metais bent vieną kartą gyvenime alkoholį vartojo 79 % mokinių, per paskutinius 12 mėnesių iki apklausos  – 62 %, o bent kartą per 30 dienų – 27 % (2003 m. –77,1 %)</a:t>
            </a:r>
          </a:p>
          <a:p>
            <a:pPr>
              <a:lnSpc>
                <a:spcPts val="2976"/>
              </a:lnSpc>
              <a:spcBef>
                <a:spcPct val="0"/>
              </a:spcBef>
            </a:pPr>
            <a:endParaRPr lang="en-US" sz="2125">
              <a:solidFill>
                <a:srgbClr val="000000"/>
              </a:solidFill>
              <a:latin typeface="Poppins"/>
            </a:endParaRPr>
          </a:p>
        </p:txBody>
      </p:sp>
      <p:sp>
        <p:nvSpPr>
          <p:cNvPr id="10" name="TextBox 10"/>
          <p:cNvSpPr txBox="1"/>
          <p:nvPr/>
        </p:nvSpPr>
        <p:spPr>
          <a:xfrm>
            <a:off x="4025730" y="3943621"/>
            <a:ext cx="10236540" cy="365543"/>
          </a:xfrm>
          <a:prstGeom prst="rect">
            <a:avLst/>
          </a:prstGeom>
        </p:spPr>
        <p:txBody>
          <a:bodyPr lIns="0" tIns="0" rIns="0" bIns="0" rtlCol="0" anchor="t">
            <a:spAutoFit/>
          </a:bodyPr>
          <a:lstStyle/>
          <a:p>
            <a:pPr>
              <a:lnSpc>
                <a:spcPts val="2951"/>
              </a:lnSpc>
            </a:pPr>
            <a:r>
              <a:rPr lang="en-US" sz="2108">
                <a:solidFill>
                  <a:srgbClr val="004AAD"/>
                </a:solidFill>
                <a:latin typeface="League Spartan Bold"/>
              </a:rPr>
              <a:t>LEGALAUS ALKOHOLIO SUVARTOJIMAS 2010–2021 M.</a:t>
            </a:r>
          </a:p>
        </p:txBody>
      </p:sp>
      <p:sp>
        <p:nvSpPr>
          <p:cNvPr id="11" name="TextBox 11"/>
          <p:cNvSpPr txBox="1"/>
          <p:nvPr/>
        </p:nvSpPr>
        <p:spPr>
          <a:xfrm>
            <a:off x="4025730" y="7346961"/>
            <a:ext cx="10236540" cy="365543"/>
          </a:xfrm>
          <a:prstGeom prst="rect">
            <a:avLst/>
          </a:prstGeom>
        </p:spPr>
        <p:txBody>
          <a:bodyPr lIns="0" tIns="0" rIns="0" bIns="0" rtlCol="0" anchor="t">
            <a:spAutoFit/>
          </a:bodyPr>
          <a:lstStyle/>
          <a:p>
            <a:pPr>
              <a:lnSpc>
                <a:spcPts val="2951"/>
              </a:lnSpc>
            </a:pPr>
            <a:r>
              <a:rPr lang="en-US" sz="2108">
                <a:solidFill>
                  <a:srgbClr val="004AAD"/>
                </a:solidFill>
                <a:latin typeface="League Spartan Bold"/>
              </a:rPr>
              <a:t>LEGALAUS TABAKO SUVARTOJIMAS (CIGARETĖS, VNT.)</a:t>
            </a:r>
          </a:p>
        </p:txBody>
      </p:sp>
      <p:sp>
        <p:nvSpPr>
          <p:cNvPr id="12" name="TextBox 12"/>
          <p:cNvSpPr txBox="1"/>
          <p:nvPr/>
        </p:nvSpPr>
        <p:spPr>
          <a:xfrm>
            <a:off x="9176226" y="7702980"/>
            <a:ext cx="8941012" cy="2120240"/>
          </a:xfrm>
          <a:prstGeom prst="rect">
            <a:avLst/>
          </a:prstGeom>
        </p:spPr>
        <p:txBody>
          <a:bodyPr lIns="0" tIns="0" rIns="0" bIns="0" rtlCol="0" anchor="t">
            <a:spAutoFit/>
          </a:bodyPr>
          <a:lstStyle/>
          <a:p>
            <a:pPr>
              <a:lnSpc>
                <a:spcPts val="2836"/>
              </a:lnSpc>
              <a:spcBef>
                <a:spcPct val="0"/>
              </a:spcBef>
            </a:pPr>
            <a:r>
              <a:rPr lang="en-US" sz="2025" dirty="0">
                <a:solidFill>
                  <a:srgbClr val="000000"/>
                </a:solidFill>
                <a:latin typeface="Poppins"/>
              </a:rPr>
              <a:t>Nors </a:t>
            </a:r>
            <a:r>
              <a:rPr lang="en-US" sz="2025" dirty="0" err="1">
                <a:solidFill>
                  <a:srgbClr val="000000"/>
                </a:solidFill>
                <a:latin typeface="Poppins"/>
              </a:rPr>
              <a:t>rūkymo</a:t>
            </a:r>
            <a:r>
              <a:rPr lang="en-US" sz="2025" dirty="0">
                <a:solidFill>
                  <a:srgbClr val="000000"/>
                </a:solidFill>
                <a:latin typeface="Poppins"/>
              </a:rPr>
              <a:t> </a:t>
            </a:r>
            <a:r>
              <a:rPr lang="en-US" sz="2025" dirty="0" err="1">
                <a:solidFill>
                  <a:srgbClr val="000000"/>
                </a:solidFill>
                <a:latin typeface="Poppins"/>
              </a:rPr>
              <a:t>paplitimas</a:t>
            </a:r>
            <a:r>
              <a:rPr lang="en-US" sz="2025" dirty="0">
                <a:solidFill>
                  <a:srgbClr val="000000"/>
                </a:solidFill>
                <a:latin typeface="Poppins"/>
              </a:rPr>
              <a:t> </a:t>
            </a:r>
            <a:r>
              <a:rPr lang="en-US" sz="2025" dirty="0" err="1">
                <a:solidFill>
                  <a:srgbClr val="000000"/>
                </a:solidFill>
                <a:latin typeface="Poppins"/>
              </a:rPr>
              <a:t>Lietuvoje</a:t>
            </a:r>
            <a:r>
              <a:rPr lang="en-US" sz="2025" dirty="0">
                <a:solidFill>
                  <a:srgbClr val="000000"/>
                </a:solidFill>
                <a:latin typeface="Poppins"/>
              </a:rPr>
              <a:t> 2021 m. </a:t>
            </a:r>
            <a:r>
              <a:rPr lang="en-US" sz="2025" dirty="0" err="1">
                <a:solidFill>
                  <a:srgbClr val="000000"/>
                </a:solidFill>
                <a:latin typeface="Poppins"/>
              </a:rPr>
              <a:t>buvo</a:t>
            </a:r>
            <a:r>
              <a:rPr lang="en-US" sz="2025" dirty="0">
                <a:solidFill>
                  <a:srgbClr val="000000"/>
                </a:solidFill>
                <a:latin typeface="Poppins"/>
              </a:rPr>
              <a:t> </a:t>
            </a:r>
            <a:r>
              <a:rPr lang="en-US" sz="2025" dirty="0" err="1">
                <a:solidFill>
                  <a:srgbClr val="000000"/>
                </a:solidFill>
                <a:latin typeface="Poppins"/>
              </a:rPr>
              <a:t>panašus</a:t>
            </a:r>
            <a:r>
              <a:rPr lang="en-US" sz="2025" dirty="0">
                <a:solidFill>
                  <a:srgbClr val="000000"/>
                </a:solidFill>
                <a:latin typeface="Poppins"/>
              </a:rPr>
              <a:t> </a:t>
            </a:r>
            <a:r>
              <a:rPr lang="en-US" sz="2025" dirty="0" err="1">
                <a:solidFill>
                  <a:srgbClr val="000000"/>
                </a:solidFill>
                <a:latin typeface="Poppins"/>
              </a:rPr>
              <a:t>kaip</a:t>
            </a:r>
            <a:r>
              <a:rPr lang="en-US" sz="2025" dirty="0">
                <a:solidFill>
                  <a:srgbClr val="000000"/>
                </a:solidFill>
                <a:latin typeface="Poppins"/>
              </a:rPr>
              <a:t> </a:t>
            </a:r>
            <a:r>
              <a:rPr lang="en-US" sz="2025" dirty="0" err="1">
                <a:solidFill>
                  <a:srgbClr val="000000"/>
                </a:solidFill>
                <a:latin typeface="Poppins"/>
              </a:rPr>
              <a:t>ir</a:t>
            </a:r>
            <a:r>
              <a:rPr lang="en-US" sz="2025" dirty="0">
                <a:solidFill>
                  <a:srgbClr val="000000"/>
                </a:solidFill>
                <a:latin typeface="Poppins"/>
              </a:rPr>
              <a:t> </a:t>
            </a:r>
            <a:r>
              <a:rPr lang="en-US" sz="2025" dirty="0" err="1">
                <a:solidFill>
                  <a:srgbClr val="000000"/>
                </a:solidFill>
                <a:latin typeface="Poppins"/>
              </a:rPr>
              <a:t>prieš</a:t>
            </a:r>
            <a:r>
              <a:rPr lang="en-US" sz="2025" dirty="0">
                <a:solidFill>
                  <a:srgbClr val="000000"/>
                </a:solidFill>
                <a:latin typeface="Poppins"/>
              </a:rPr>
              <a:t> </a:t>
            </a:r>
            <a:r>
              <a:rPr lang="en-US" sz="2025" dirty="0" err="1">
                <a:solidFill>
                  <a:srgbClr val="000000"/>
                </a:solidFill>
                <a:latin typeface="Poppins"/>
              </a:rPr>
              <a:t>penkerius</a:t>
            </a:r>
            <a:r>
              <a:rPr lang="en-US" sz="2025" dirty="0">
                <a:solidFill>
                  <a:srgbClr val="000000"/>
                </a:solidFill>
                <a:latin typeface="Poppins"/>
              </a:rPr>
              <a:t> </a:t>
            </a:r>
            <a:r>
              <a:rPr lang="en-US" sz="2025" dirty="0" err="1">
                <a:solidFill>
                  <a:srgbClr val="000000"/>
                </a:solidFill>
                <a:latin typeface="Poppins"/>
              </a:rPr>
              <a:t>metus</a:t>
            </a:r>
            <a:r>
              <a:rPr lang="en-US" sz="2025" dirty="0">
                <a:solidFill>
                  <a:srgbClr val="000000"/>
                </a:solidFill>
                <a:latin typeface="Poppins"/>
              </a:rPr>
              <a:t>, bet </a:t>
            </a:r>
            <a:r>
              <a:rPr lang="en-US" sz="2025" dirty="0" err="1">
                <a:solidFill>
                  <a:srgbClr val="000000"/>
                </a:solidFill>
                <a:latin typeface="Poppins"/>
              </a:rPr>
              <a:t>didėja</a:t>
            </a:r>
            <a:r>
              <a:rPr lang="en-US" sz="2025" dirty="0">
                <a:solidFill>
                  <a:srgbClr val="000000"/>
                </a:solidFill>
                <a:latin typeface="Poppins"/>
              </a:rPr>
              <a:t> </a:t>
            </a:r>
            <a:r>
              <a:rPr lang="en-US" sz="2025" dirty="0" err="1">
                <a:solidFill>
                  <a:srgbClr val="000000"/>
                </a:solidFill>
                <a:latin typeface="Poppins"/>
              </a:rPr>
              <a:t>tokių</a:t>
            </a:r>
            <a:r>
              <a:rPr lang="en-US" sz="2025" dirty="0">
                <a:solidFill>
                  <a:srgbClr val="000000"/>
                </a:solidFill>
                <a:latin typeface="Poppins"/>
              </a:rPr>
              <a:t> </a:t>
            </a:r>
            <a:r>
              <a:rPr lang="en-US" sz="2025" dirty="0" err="1">
                <a:solidFill>
                  <a:srgbClr val="000000"/>
                </a:solidFill>
                <a:latin typeface="Poppins"/>
              </a:rPr>
              <a:t>naujų</a:t>
            </a:r>
            <a:r>
              <a:rPr lang="en-US" sz="2025" dirty="0">
                <a:solidFill>
                  <a:srgbClr val="000000"/>
                </a:solidFill>
                <a:latin typeface="Poppins"/>
              </a:rPr>
              <a:t> </a:t>
            </a:r>
            <a:r>
              <a:rPr lang="en-US" sz="2025" dirty="0" err="1">
                <a:solidFill>
                  <a:srgbClr val="000000"/>
                </a:solidFill>
                <a:latin typeface="Poppins"/>
              </a:rPr>
              <a:t>gaminių</a:t>
            </a:r>
            <a:r>
              <a:rPr lang="en-US" sz="2025" dirty="0">
                <a:solidFill>
                  <a:srgbClr val="000000"/>
                </a:solidFill>
                <a:latin typeface="Poppins"/>
              </a:rPr>
              <a:t> </a:t>
            </a:r>
            <a:r>
              <a:rPr lang="en-US" sz="2025" dirty="0" err="1">
                <a:solidFill>
                  <a:srgbClr val="000000"/>
                </a:solidFill>
                <a:latin typeface="Poppins"/>
              </a:rPr>
              <a:t>kaip</a:t>
            </a:r>
            <a:r>
              <a:rPr lang="en-US" sz="2025" dirty="0">
                <a:solidFill>
                  <a:srgbClr val="000000"/>
                </a:solidFill>
                <a:latin typeface="Poppins"/>
              </a:rPr>
              <a:t> </a:t>
            </a:r>
            <a:r>
              <a:rPr lang="en-US" sz="2025" dirty="0" err="1">
                <a:solidFill>
                  <a:srgbClr val="000000"/>
                </a:solidFill>
                <a:latin typeface="Poppins"/>
              </a:rPr>
              <a:t>elektroninės</a:t>
            </a:r>
            <a:r>
              <a:rPr lang="en-US" sz="2025" dirty="0">
                <a:solidFill>
                  <a:srgbClr val="000000"/>
                </a:solidFill>
                <a:latin typeface="Poppins"/>
              </a:rPr>
              <a:t> </a:t>
            </a:r>
            <a:r>
              <a:rPr lang="en-US" sz="2025" dirty="0" err="1">
                <a:solidFill>
                  <a:srgbClr val="000000"/>
                </a:solidFill>
                <a:latin typeface="Poppins"/>
              </a:rPr>
              <a:t>cigaretės</a:t>
            </a:r>
            <a:r>
              <a:rPr lang="en-US" sz="2025" dirty="0">
                <a:solidFill>
                  <a:srgbClr val="000000"/>
                </a:solidFill>
                <a:latin typeface="Poppins"/>
              </a:rPr>
              <a:t> </a:t>
            </a:r>
            <a:r>
              <a:rPr lang="en-US" sz="2025" dirty="0" err="1">
                <a:solidFill>
                  <a:srgbClr val="000000"/>
                </a:solidFill>
                <a:latin typeface="Poppins"/>
              </a:rPr>
              <a:t>vartojimo</a:t>
            </a:r>
            <a:r>
              <a:rPr lang="en-US" sz="2025" dirty="0">
                <a:solidFill>
                  <a:srgbClr val="000000"/>
                </a:solidFill>
                <a:latin typeface="Poppins"/>
              </a:rPr>
              <a:t> </a:t>
            </a:r>
            <a:r>
              <a:rPr lang="en-US" sz="2025" dirty="0" err="1">
                <a:solidFill>
                  <a:srgbClr val="000000"/>
                </a:solidFill>
                <a:latin typeface="Poppins"/>
              </a:rPr>
              <a:t>paplitimas</a:t>
            </a:r>
            <a:r>
              <a:rPr lang="en-US" sz="2025" dirty="0">
                <a:solidFill>
                  <a:srgbClr val="000000"/>
                </a:solidFill>
                <a:latin typeface="Poppins"/>
              </a:rPr>
              <a:t>, </a:t>
            </a:r>
            <a:r>
              <a:rPr lang="en-US" sz="2025" dirty="0" err="1">
                <a:solidFill>
                  <a:srgbClr val="000000"/>
                </a:solidFill>
                <a:latin typeface="Poppins"/>
              </a:rPr>
              <a:t>ypač</a:t>
            </a:r>
            <a:r>
              <a:rPr lang="en-US" sz="2025" dirty="0">
                <a:solidFill>
                  <a:srgbClr val="000000"/>
                </a:solidFill>
                <a:latin typeface="Poppins"/>
              </a:rPr>
              <a:t> tarp </a:t>
            </a:r>
            <a:r>
              <a:rPr lang="en-US" sz="2025" dirty="0" err="1">
                <a:solidFill>
                  <a:srgbClr val="000000"/>
                </a:solidFill>
                <a:latin typeface="Poppins"/>
              </a:rPr>
              <a:t>jaunesnio</a:t>
            </a:r>
            <a:r>
              <a:rPr lang="en-US" sz="2025" dirty="0">
                <a:solidFill>
                  <a:srgbClr val="000000"/>
                </a:solidFill>
                <a:latin typeface="Poppins"/>
              </a:rPr>
              <a:t> </a:t>
            </a:r>
            <a:r>
              <a:rPr lang="en-US" sz="2025" dirty="0" err="1">
                <a:solidFill>
                  <a:srgbClr val="000000"/>
                </a:solidFill>
                <a:latin typeface="Poppins"/>
              </a:rPr>
              <a:t>amžiaus</a:t>
            </a:r>
            <a:r>
              <a:rPr lang="en-US" sz="2025" dirty="0">
                <a:solidFill>
                  <a:srgbClr val="000000"/>
                </a:solidFill>
                <a:latin typeface="Poppins"/>
              </a:rPr>
              <a:t> </a:t>
            </a:r>
            <a:r>
              <a:rPr lang="en-US" sz="2025" dirty="0" err="1">
                <a:solidFill>
                  <a:srgbClr val="000000"/>
                </a:solidFill>
                <a:latin typeface="Poppins"/>
              </a:rPr>
              <a:t>gyventojų</a:t>
            </a:r>
            <a:r>
              <a:rPr lang="en-US" sz="2025" dirty="0">
                <a:solidFill>
                  <a:srgbClr val="000000"/>
                </a:solidFill>
                <a:latin typeface="Poppins"/>
              </a:rPr>
              <a:t>. </a:t>
            </a:r>
            <a:r>
              <a:rPr lang="en-US" sz="2025" dirty="0" err="1">
                <a:solidFill>
                  <a:srgbClr val="000000"/>
                </a:solidFill>
                <a:latin typeface="Poppins"/>
              </a:rPr>
              <a:t>Lietuvoje</a:t>
            </a:r>
            <a:r>
              <a:rPr lang="en-US" sz="2025" dirty="0">
                <a:solidFill>
                  <a:srgbClr val="000000"/>
                </a:solidFill>
                <a:latin typeface="Poppins"/>
              </a:rPr>
              <a:t>, </a:t>
            </a:r>
            <a:r>
              <a:rPr lang="en-US" sz="2025" dirty="0" err="1">
                <a:solidFill>
                  <a:srgbClr val="000000"/>
                </a:solidFill>
                <a:latin typeface="Poppins"/>
              </a:rPr>
              <a:t>kaip</a:t>
            </a:r>
            <a:r>
              <a:rPr lang="en-US" sz="2025" dirty="0">
                <a:solidFill>
                  <a:srgbClr val="000000"/>
                </a:solidFill>
                <a:latin typeface="Poppins"/>
              </a:rPr>
              <a:t> </a:t>
            </a:r>
            <a:r>
              <a:rPr lang="en-US" sz="2025" dirty="0" err="1">
                <a:solidFill>
                  <a:srgbClr val="000000"/>
                </a:solidFill>
                <a:latin typeface="Poppins"/>
              </a:rPr>
              <a:t>ir</a:t>
            </a:r>
            <a:r>
              <a:rPr lang="en-US" sz="2025" dirty="0">
                <a:solidFill>
                  <a:srgbClr val="000000"/>
                </a:solidFill>
                <a:latin typeface="Poppins"/>
              </a:rPr>
              <a:t> </a:t>
            </a:r>
            <a:r>
              <a:rPr lang="en-US" sz="2025" dirty="0" err="1">
                <a:solidFill>
                  <a:srgbClr val="000000"/>
                </a:solidFill>
                <a:latin typeface="Poppins"/>
              </a:rPr>
              <a:t>kitose</a:t>
            </a:r>
            <a:r>
              <a:rPr lang="en-US" sz="2025" dirty="0">
                <a:solidFill>
                  <a:srgbClr val="000000"/>
                </a:solidFill>
                <a:latin typeface="Poppins"/>
              </a:rPr>
              <a:t> Europos </a:t>
            </a:r>
            <a:r>
              <a:rPr lang="en-US" sz="2025" dirty="0" err="1">
                <a:solidFill>
                  <a:srgbClr val="000000"/>
                </a:solidFill>
                <a:latin typeface="Poppins"/>
              </a:rPr>
              <a:t>šalyse</a:t>
            </a:r>
            <a:r>
              <a:rPr lang="en-US" sz="2025" dirty="0">
                <a:solidFill>
                  <a:srgbClr val="000000"/>
                </a:solidFill>
                <a:latin typeface="Poppins"/>
              </a:rPr>
              <a:t>, </a:t>
            </a:r>
            <a:r>
              <a:rPr lang="en-US" sz="2025" dirty="0" err="1">
                <a:solidFill>
                  <a:srgbClr val="000000"/>
                </a:solidFill>
                <a:latin typeface="Poppins"/>
              </a:rPr>
              <a:t>stebimas</a:t>
            </a:r>
            <a:r>
              <a:rPr lang="en-US" sz="2025" dirty="0">
                <a:solidFill>
                  <a:srgbClr val="000000"/>
                </a:solidFill>
                <a:latin typeface="Poppins"/>
              </a:rPr>
              <a:t> </a:t>
            </a:r>
            <a:r>
              <a:rPr lang="en-US" sz="2025" dirty="0" err="1">
                <a:solidFill>
                  <a:srgbClr val="000000"/>
                </a:solidFill>
                <a:latin typeface="Poppins"/>
              </a:rPr>
              <a:t>rūkymo</a:t>
            </a:r>
            <a:r>
              <a:rPr lang="en-US" sz="2025" dirty="0">
                <a:solidFill>
                  <a:srgbClr val="000000"/>
                </a:solidFill>
                <a:latin typeface="Poppins"/>
              </a:rPr>
              <a:t> </a:t>
            </a:r>
            <a:r>
              <a:rPr lang="en-US" sz="2025" dirty="0" err="1">
                <a:solidFill>
                  <a:srgbClr val="000000"/>
                </a:solidFill>
                <a:latin typeface="Poppins"/>
              </a:rPr>
              <a:t>paplitimo</a:t>
            </a:r>
            <a:r>
              <a:rPr lang="en-US" sz="2025" dirty="0">
                <a:solidFill>
                  <a:srgbClr val="000000"/>
                </a:solidFill>
                <a:latin typeface="Poppins"/>
              </a:rPr>
              <a:t> </a:t>
            </a:r>
            <a:r>
              <a:rPr lang="en-US" sz="2025" dirty="0" err="1">
                <a:solidFill>
                  <a:srgbClr val="000000"/>
                </a:solidFill>
                <a:latin typeface="Poppins"/>
              </a:rPr>
              <a:t>mažėjimas</a:t>
            </a:r>
            <a:r>
              <a:rPr lang="en-US" sz="2025" dirty="0">
                <a:solidFill>
                  <a:srgbClr val="000000"/>
                </a:solidFill>
                <a:latin typeface="Poppins"/>
              </a:rPr>
              <a:t> tarp </a:t>
            </a:r>
            <a:r>
              <a:rPr lang="en-US" sz="2025" dirty="0" err="1">
                <a:solidFill>
                  <a:srgbClr val="000000"/>
                </a:solidFill>
                <a:latin typeface="Poppins"/>
              </a:rPr>
              <a:t>mokinių</a:t>
            </a:r>
            <a:r>
              <a:rPr lang="en-US" sz="2025" dirty="0">
                <a:solidFill>
                  <a:srgbClr val="000000"/>
                </a:solidFill>
                <a:latin typeface="Poppins"/>
              </a:rPr>
              <a:t>, bet </a:t>
            </a:r>
            <a:r>
              <a:rPr lang="en-US" sz="2025" dirty="0" err="1">
                <a:solidFill>
                  <a:srgbClr val="000000"/>
                </a:solidFill>
                <a:latin typeface="Poppins"/>
              </a:rPr>
              <a:t>elektroninių</a:t>
            </a:r>
            <a:r>
              <a:rPr lang="en-US" sz="2025" dirty="0">
                <a:solidFill>
                  <a:srgbClr val="000000"/>
                </a:solidFill>
                <a:latin typeface="Poppins"/>
              </a:rPr>
              <a:t> </a:t>
            </a:r>
            <a:r>
              <a:rPr lang="en-US" sz="2025" dirty="0" err="1">
                <a:solidFill>
                  <a:srgbClr val="000000"/>
                </a:solidFill>
                <a:latin typeface="Poppins"/>
              </a:rPr>
              <a:t>cigarečių</a:t>
            </a:r>
            <a:r>
              <a:rPr lang="en-US" sz="2025" dirty="0">
                <a:solidFill>
                  <a:srgbClr val="000000"/>
                </a:solidFill>
                <a:latin typeface="Poppins"/>
              </a:rPr>
              <a:t> </a:t>
            </a:r>
            <a:r>
              <a:rPr lang="en-US" sz="2025" dirty="0" err="1">
                <a:solidFill>
                  <a:srgbClr val="000000"/>
                </a:solidFill>
                <a:latin typeface="Poppins"/>
              </a:rPr>
              <a:t>vartojimas</a:t>
            </a:r>
            <a:r>
              <a:rPr lang="en-US" sz="2025" dirty="0">
                <a:solidFill>
                  <a:srgbClr val="000000"/>
                </a:solidFill>
                <a:latin typeface="Poppins"/>
              </a:rPr>
              <a:t> </a:t>
            </a:r>
            <a:r>
              <a:rPr lang="en-US" sz="2025" dirty="0" err="1">
                <a:solidFill>
                  <a:srgbClr val="000000"/>
                </a:solidFill>
                <a:latin typeface="Poppins"/>
              </a:rPr>
              <a:t>didėja</a:t>
            </a:r>
            <a:r>
              <a:rPr lang="en-US" sz="2025" dirty="0">
                <a:solidFill>
                  <a:srgbClr val="000000"/>
                </a:solidFill>
                <a:latin typeface="Poppins"/>
              </a:rPr>
              <a:t> </a:t>
            </a:r>
            <a:r>
              <a:rPr lang="en-US" sz="2025" dirty="0" err="1">
                <a:solidFill>
                  <a:srgbClr val="000000"/>
                </a:solidFill>
                <a:latin typeface="Poppins"/>
              </a:rPr>
              <a:t>ir</a:t>
            </a:r>
            <a:r>
              <a:rPr lang="en-US" sz="2025" dirty="0">
                <a:solidFill>
                  <a:srgbClr val="000000"/>
                </a:solidFill>
                <a:latin typeface="Poppins"/>
              </a:rPr>
              <a:t> </a:t>
            </a:r>
            <a:r>
              <a:rPr lang="en-US" sz="2025" dirty="0" err="1">
                <a:solidFill>
                  <a:srgbClr val="000000"/>
                </a:solidFill>
                <a:latin typeface="Poppins"/>
              </a:rPr>
              <a:t>Lietuvoje</a:t>
            </a:r>
            <a:r>
              <a:rPr lang="en-US" sz="2025" dirty="0">
                <a:solidFill>
                  <a:srgbClr val="000000"/>
                </a:solidFill>
                <a:latin typeface="Poppins"/>
              </a:rPr>
              <a:t> 2019 m. </a:t>
            </a:r>
            <a:r>
              <a:rPr lang="en-US" sz="2025" dirty="0" err="1">
                <a:solidFill>
                  <a:srgbClr val="000000"/>
                </a:solidFill>
                <a:latin typeface="Poppins"/>
              </a:rPr>
              <a:t>buvo</a:t>
            </a:r>
            <a:r>
              <a:rPr lang="en-US" sz="2025" dirty="0">
                <a:solidFill>
                  <a:srgbClr val="000000"/>
                </a:solidFill>
                <a:latin typeface="Poppins"/>
              </a:rPr>
              <a:t> </a:t>
            </a:r>
            <a:r>
              <a:rPr lang="en-US" sz="2025" dirty="0" err="1">
                <a:solidFill>
                  <a:srgbClr val="000000"/>
                </a:solidFill>
                <a:latin typeface="Poppins"/>
              </a:rPr>
              <a:t>vienas</a:t>
            </a:r>
            <a:r>
              <a:rPr lang="en-US" sz="2025" dirty="0">
                <a:solidFill>
                  <a:srgbClr val="000000"/>
                </a:solidFill>
                <a:latin typeface="Poppins"/>
              </a:rPr>
              <a:t> </a:t>
            </a:r>
            <a:r>
              <a:rPr lang="en-US" sz="2025" dirty="0" err="1">
                <a:solidFill>
                  <a:srgbClr val="000000"/>
                </a:solidFill>
                <a:latin typeface="Poppins"/>
              </a:rPr>
              <a:t>didžiausių</a:t>
            </a:r>
            <a:r>
              <a:rPr lang="en-US" sz="2025" dirty="0">
                <a:solidFill>
                  <a:srgbClr val="000000"/>
                </a:solidFill>
                <a:latin typeface="Poppins"/>
              </a:rPr>
              <a:t> </a:t>
            </a:r>
            <a:r>
              <a:rPr lang="en-US" sz="2025" dirty="0" err="1">
                <a:solidFill>
                  <a:srgbClr val="000000"/>
                </a:solidFill>
                <a:latin typeface="Poppins"/>
              </a:rPr>
              <a:t>Europoje</a:t>
            </a:r>
            <a:endParaRPr lang="en-US" sz="2025" dirty="0">
              <a:solidFill>
                <a:srgbClr val="000000"/>
              </a:solidFill>
              <a:latin typeface="Poppins"/>
            </a:endParaRPr>
          </a:p>
        </p:txBody>
      </p:sp>
      <p:sp>
        <p:nvSpPr>
          <p:cNvPr id="13" name="TextBox 13"/>
          <p:cNvSpPr txBox="1"/>
          <p:nvPr/>
        </p:nvSpPr>
        <p:spPr>
          <a:xfrm>
            <a:off x="9061027" y="10029520"/>
            <a:ext cx="8941012" cy="495910"/>
          </a:xfrm>
          <a:prstGeom prst="rect">
            <a:avLst/>
          </a:prstGeom>
        </p:spPr>
        <p:txBody>
          <a:bodyPr lIns="0" tIns="0" rIns="0" bIns="0" rtlCol="0" anchor="t">
            <a:spAutoFit/>
          </a:bodyPr>
          <a:lstStyle/>
          <a:p>
            <a:pPr>
              <a:lnSpc>
                <a:spcPts val="1296"/>
              </a:lnSpc>
            </a:pPr>
            <a:r>
              <a:rPr lang="en-US" sz="926">
                <a:solidFill>
                  <a:srgbClr val="000000"/>
                </a:solidFill>
                <a:latin typeface="Poppins"/>
              </a:rPr>
              <a:t>Šaltinis: Higienos institutas</a:t>
            </a:r>
          </a:p>
          <a:p>
            <a:pPr>
              <a:lnSpc>
                <a:spcPts val="2836"/>
              </a:lnSpc>
              <a:spcBef>
                <a:spcPct val="0"/>
              </a:spcBef>
            </a:pPr>
            <a:endParaRPr lang="en-US" sz="926">
              <a:solidFill>
                <a:srgbClr val="000000"/>
              </a:solidFill>
              <a:latin typeface="Poppins"/>
            </a:endParaRPr>
          </a:p>
        </p:txBody>
      </p:sp>
      <p:sp>
        <p:nvSpPr>
          <p:cNvPr id="14" name="Freeform 35">
            <a:extLst>
              <a:ext uri="{FF2B5EF4-FFF2-40B4-BE49-F238E27FC236}">
                <a16:creationId xmlns:a16="http://schemas.microsoft.com/office/drawing/2014/main" id="{1BE62B25-336B-06B0-775E-5902360A1DAC}"/>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6"/>
            <a:stretch>
              <a:fillRect/>
            </a:stretch>
          </a:blipFill>
        </p:spPr>
        <p:txBody>
          <a:bodyPr/>
          <a:lstStyle/>
          <a:p>
            <a:endParaRPr lang="lt-LT"/>
          </a:p>
        </p:txBody>
      </p:sp>
      <p:sp>
        <p:nvSpPr>
          <p:cNvPr id="15" name="Rectangle 14">
            <a:extLst>
              <a:ext uri="{FF2B5EF4-FFF2-40B4-BE49-F238E27FC236}">
                <a16:creationId xmlns:a16="http://schemas.microsoft.com/office/drawing/2014/main" id="{755E46A4-D11B-B70A-1A83-18F08E506B84}"/>
              </a:ext>
            </a:extLst>
          </p:cNvPr>
          <p:cNvSpPr/>
          <p:nvPr/>
        </p:nvSpPr>
        <p:spPr>
          <a:xfrm>
            <a:off x="5121028" y="-441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 name="Gruppo"/>
          <p:cNvGrpSpPr/>
          <p:nvPr/>
        </p:nvGrpSpPr>
        <p:grpSpPr>
          <a:xfrm>
            <a:off x="9372600" y="429078"/>
            <a:ext cx="8540636" cy="6399195"/>
            <a:chOff x="0" y="0"/>
            <a:chExt cx="6191809" cy="4548732"/>
          </a:xfrm>
        </p:grpSpPr>
        <p:grpSp>
          <p:nvGrpSpPr>
            <p:cNvPr id="281" name="Gruppo"/>
            <p:cNvGrpSpPr/>
            <p:nvPr/>
          </p:nvGrpSpPr>
          <p:grpSpPr>
            <a:xfrm>
              <a:off x="0" y="0"/>
              <a:ext cx="6191810" cy="4548733"/>
              <a:chOff x="0" y="0"/>
              <a:chExt cx="6191809" cy="4548732"/>
            </a:xfrm>
          </p:grpSpPr>
          <p:pic>
            <p:nvPicPr>
              <p:cNvPr id="279" name="Immagine 7" descr="Immagine 7"/>
              <p:cNvPicPr>
                <a:picLocks noChangeAspect="1"/>
              </p:cNvPicPr>
              <p:nvPr/>
            </p:nvPicPr>
            <p:blipFill>
              <a:blip r:embed="rId2"/>
              <a:stretch>
                <a:fillRect/>
              </a:stretch>
            </p:blipFill>
            <p:spPr>
              <a:xfrm>
                <a:off x="0" y="0"/>
                <a:ext cx="6191810" cy="4548733"/>
              </a:xfrm>
              <a:prstGeom prst="rect">
                <a:avLst/>
              </a:prstGeom>
              <a:ln w="12700" cap="flat">
                <a:noFill/>
                <a:miter lim="400000"/>
              </a:ln>
              <a:effectLst/>
            </p:spPr>
          </p:pic>
          <p:pic>
            <p:nvPicPr>
              <p:cNvPr id="280" name="Immagine" descr="Immagine"/>
              <p:cNvPicPr>
                <a:picLocks noChangeAspect="1"/>
              </p:cNvPicPr>
              <p:nvPr/>
            </p:nvPicPr>
            <p:blipFill>
              <a:blip r:embed="rId3"/>
              <a:stretch>
                <a:fillRect/>
              </a:stretch>
            </p:blipFill>
            <p:spPr>
              <a:xfrm>
                <a:off x="1235122" y="1794908"/>
                <a:ext cx="665097" cy="736358"/>
              </a:xfrm>
              <a:prstGeom prst="rect">
                <a:avLst/>
              </a:prstGeom>
              <a:ln w="12700" cap="flat">
                <a:noFill/>
                <a:miter lim="400000"/>
              </a:ln>
              <a:effectLst/>
            </p:spPr>
          </p:pic>
        </p:grpSp>
        <p:pic>
          <p:nvPicPr>
            <p:cNvPr id="282" name="Immagine" descr="Immagine"/>
            <p:cNvPicPr>
              <a:picLocks noChangeAspect="1"/>
            </p:cNvPicPr>
            <p:nvPr/>
          </p:nvPicPr>
          <p:blipFill>
            <a:blip r:embed="rId4"/>
            <a:stretch>
              <a:fillRect/>
            </a:stretch>
          </p:blipFill>
          <p:spPr>
            <a:xfrm>
              <a:off x="1495935" y="2105815"/>
              <a:ext cx="317501" cy="139701"/>
            </a:xfrm>
            <a:prstGeom prst="rect">
              <a:avLst/>
            </a:prstGeom>
            <a:ln w="12700" cap="flat">
              <a:noFill/>
              <a:miter lim="400000"/>
            </a:ln>
            <a:effectLst/>
          </p:spPr>
        </p:pic>
      </p:grpSp>
      <p:pic>
        <p:nvPicPr>
          <p:cNvPr id="285" name="Immagine 8" descr="Immagine 8"/>
          <p:cNvPicPr>
            <a:picLocks noChangeAspect="1"/>
          </p:cNvPicPr>
          <p:nvPr/>
        </p:nvPicPr>
        <p:blipFill>
          <a:blip r:embed="rId5"/>
          <a:stretch>
            <a:fillRect/>
          </a:stretch>
        </p:blipFill>
        <p:spPr>
          <a:xfrm>
            <a:off x="10338119" y="6307857"/>
            <a:ext cx="3000377" cy="2506197"/>
          </a:xfrm>
          <a:prstGeom prst="rect">
            <a:avLst/>
          </a:prstGeom>
          <a:ln w="12700">
            <a:miter lim="400000"/>
          </a:ln>
        </p:spPr>
      </p:pic>
      <p:sp>
        <p:nvSpPr>
          <p:cNvPr id="286" name="CasellaDiTesto 31"/>
          <p:cNvSpPr txBox="1"/>
          <p:nvPr/>
        </p:nvSpPr>
        <p:spPr>
          <a:xfrm>
            <a:off x="1905358" y="2180492"/>
            <a:ext cx="7016846" cy="6209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a:spcBef>
                <a:spcPts val="7500"/>
              </a:spcBef>
              <a:defRPr sz="2000">
                <a:solidFill>
                  <a:srgbClr val="FFFFFF"/>
                </a:solidFill>
                <a:latin typeface="Lato-Light"/>
                <a:ea typeface="Lato-Light"/>
                <a:cs typeface="Lato-Light"/>
                <a:sym typeface="Lato-Light"/>
              </a:defRPr>
            </a:pPr>
            <a:r>
              <a:rPr lang="lt-LT" sz="3000" dirty="0">
                <a:solidFill>
                  <a:schemeClr val="accent5">
                    <a:lumMod val="50000"/>
                  </a:schemeClr>
                </a:solidFill>
              </a:rPr>
              <a:t>Prasidėjo </a:t>
            </a:r>
            <a:r>
              <a:rPr sz="3000" dirty="0">
                <a:solidFill>
                  <a:schemeClr val="accent5">
                    <a:lumMod val="50000"/>
                  </a:schemeClr>
                </a:solidFill>
              </a:rPr>
              <a:t>1995 </a:t>
            </a:r>
            <a:r>
              <a:rPr lang="lt-LT" sz="3000" dirty="0">
                <a:solidFill>
                  <a:schemeClr val="accent5">
                    <a:lumMod val="50000"/>
                  </a:schemeClr>
                </a:solidFill>
              </a:rPr>
              <a:t>kaip nepriklausomas tyrimas ir vykdomas kas 4 metai</a:t>
            </a:r>
          </a:p>
          <a:p>
            <a:pPr>
              <a:spcBef>
                <a:spcPts val="7500"/>
              </a:spcBef>
              <a:defRPr sz="2000">
                <a:solidFill>
                  <a:srgbClr val="FFFFFF"/>
                </a:solidFill>
                <a:latin typeface="Lato-Light"/>
                <a:ea typeface="Lato-Light"/>
                <a:cs typeface="Lato-Light"/>
                <a:sym typeface="Lato-Light"/>
              </a:defRPr>
            </a:pPr>
            <a:r>
              <a:rPr lang="lt-LT" sz="3000" dirty="0">
                <a:solidFill>
                  <a:schemeClr val="accent5">
                    <a:lumMod val="50000"/>
                  </a:schemeClr>
                </a:solidFill>
              </a:rPr>
              <a:t> 8 tarptautinės apklausos</a:t>
            </a:r>
            <a:endParaRPr sz="3000" dirty="0">
              <a:solidFill>
                <a:schemeClr val="accent5">
                  <a:lumMod val="50000"/>
                </a:schemeClr>
              </a:solidFill>
            </a:endParaRPr>
          </a:p>
          <a:p>
            <a:pPr>
              <a:spcBef>
                <a:spcPts val="7500"/>
              </a:spcBef>
              <a:defRPr sz="2000">
                <a:solidFill>
                  <a:srgbClr val="FFFFFF"/>
                </a:solidFill>
                <a:latin typeface="Lato-Light"/>
                <a:ea typeface="Lato-Light"/>
                <a:cs typeface="Lato-Light"/>
                <a:sym typeface="Lato-Light"/>
              </a:defRPr>
            </a:pPr>
            <a:r>
              <a:rPr lang="lt-LT" sz="3000" dirty="0">
                <a:solidFill>
                  <a:schemeClr val="accent5">
                    <a:lumMod val="50000"/>
                  </a:schemeClr>
                </a:solidFill>
              </a:rPr>
              <a:t>Dalyvavo daugiau nei </a:t>
            </a:r>
            <a:r>
              <a:rPr sz="3000" dirty="0">
                <a:solidFill>
                  <a:schemeClr val="accent5">
                    <a:lumMod val="50000"/>
                  </a:schemeClr>
                </a:solidFill>
              </a:rPr>
              <a:t>600</a:t>
            </a:r>
            <a:r>
              <a:rPr lang="lt-LT" sz="3000" dirty="0">
                <a:solidFill>
                  <a:schemeClr val="accent5">
                    <a:lumMod val="50000"/>
                  </a:schemeClr>
                </a:solidFill>
              </a:rPr>
              <a:t> </a:t>
            </a:r>
            <a:r>
              <a:rPr sz="3000" dirty="0">
                <a:solidFill>
                  <a:schemeClr val="accent5">
                    <a:lumMod val="50000"/>
                  </a:schemeClr>
                </a:solidFill>
              </a:rPr>
              <a:t>000 </a:t>
            </a:r>
            <a:r>
              <a:rPr lang="lt-LT" sz="3000" dirty="0">
                <a:solidFill>
                  <a:schemeClr val="accent5">
                    <a:lumMod val="50000"/>
                  </a:schemeClr>
                </a:solidFill>
              </a:rPr>
              <a:t>Europos moksleivių</a:t>
            </a:r>
            <a:r>
              <a:rPr sz="3000" dirty="0">
                <a:solidFill>
                  <a:schemeClr val="accent5">
                    <a:lumMod val="50000"/>
                  </a:schemeClr>
                </a:solidFill>
              </a:rPr>
              <a:t> </a:t>
            </a:r>
            <a:r>
              <a:rPr lang="lt-LT" sz="3000" dirty="0">
                <a:solidFill>
                  <a:schemeClr val="accent5">
                    <a:lumMod val="50000"/>
                  </a:schemeClr>
                </a:solidFill>
              </a:rPr>
              <a:t>iš </a:t>
            </a:r>
            <a:r>
              <a:rPr sz="3000" dirty="0">
                <a:solidFill>
                  <a:schemeClr val="accent5">
                    <a:lumMod val="50000"/>
                  </a:schemeClr>
                </a:solidFill>
              </a:rPr>
              <a:t>49 </a:t>
            </a:r>
            <a:r>
              <a:rPr lang="lt-LT" sz="3000" dirty="0">
                <a:solidFill>
                  <a:schemeClr val="accent5">
                    <a:lumMod val="50000"/>
                  </a:schemeClr>
                </a:solidFill>
              </a:rPr>
              <a:t>šalių (nuo 1995 metų)</a:t>
            </a:r>
          </a:p>
          <a:p>
            <a:pPr>
              <a:spcBef>
                <a:spcPts val="7500"/>
              </a:spcBef>
              <a:defRPr sz="2000">
                <a:solidFill>
                  <a:srgbClr val="FFFFFF"/>
                </a:solidFill>
                <a:latin typeface="Lato-Light"/>
                <a:ea typeface="Lato-Light"/>
                <a:cs typeface="Lato-Light"/>
                <a:sym typeface="Lato-Light"/>
              </a:defRPr>
            </a:pPr>
            <a:r>
              <a:rPr lang="lt-LT" sz="3000" dirty="0">
                <a:solidFill>
                  <a:schemeClr val="accent5">
                    <a:lumMod val="50000"/>
                  </a:schemeClr>
                </a:solidFill>
              </a:rPr>
              <a:t>Lietuva 2024: 4792 moksleiviai; </a:t>
            </a:r>
            <a:r>
              <a:rPr lang="lt-LT" sz="300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50,8 % vaikinų ir 49,2 % merginų </a:t>
            </a:r>
            <a:endParaRPr sz="300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87" name="Cerchio"/>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288" name="Linea"/>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289" name="ESPAD at a glance / The ESPAD path"/>
          <p:cNvSpPr txBox="1"/>
          <p:nvPr/>
        </p:nvSpPr>
        <p:spPr>
          <a:xfrm>
            <a:off x="1502621" y="460559"/>
            <a:ext cx="10089515"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9" rIns="68579">
            <a:spAutoFit/>
          </a:bodyPr>
          <a:lstStyle/>
          <a:p>
            <a:pPr>
              <a:defRPr sz="2400">
                <a:solidFill>
                  <a:srgbClr val="FFFFFF"/>
                </a:solidFill>
                <a:latin typeface="Lato-Light"/>
                <a:ea typeface="Lato-Light"/>
                <a:cs typeface="Lato-Light"/>
                <a:sym typeface="Lato-Light"/>
              </a:defRPr>
            </a:pPr>
            <a:r>
              <a:rPr sz="3600" dirty="0">
                <a:solidFill>
                  <a:schemeClr val="accent5">
                    <a:lumMod val="50000"/>
                  </a:schemeClr>
                </a:solidFill>
              </a:rPr>
              <a:t>ESPAD </a:t>
            </a:r>
            <a:r>
              <a:rPr lang="lt-LT" sz="3600" dirty="0">
                <a:solidFill>
                  <a:schemeClr val="accent5">
                    <a:lumMod val="50000"/>
                  </a:schemeClr>
                </a:solidFill>
              </a:rPr>
              <a:t>(</a:t>
            </a:r>
            <a:r>
              <a:rPr lang="lt-LT" sz="2400" dirty="0">
                <a:solidFill>
                  <a:schemeClr val="accent5">
                    <a:lumMod val="50000"/>
                  </a:schemeClr>
                </a:solidFill>
                <a:sym typeface="Lato-Light"/>
              </a:rPr>
              <a:t>Alkoholio ir kitų psichoaktyviųjų medžiagų Europos mokyklose tyrimas)</a:t>
            </a:r>
            <a:endParaRPr sz="3600" dirty="0">
              <a:solidFill>
                <a:schemeClr val="accent5">
                  <a:lumMod val="50000"/>
                </a:schemeClr>
              </a:solidFill>
              <a:latin typeface="Lato Bold"/>
              <a:ea typeface="Lato Bold"/>
              <a:cs typeface="Lato Bold"/>
              <a:sym typeface="Lato Bold"/>
            </a:endParaRPr>
          </a:p>
        </p:txBody>
      </p:sp>
      <p:sp>
        <p:nvSpPr>
          <p:cNvPr id="290" name="Linea"/>
          <p:cNvSpPr/>
          <p:nvPr/>
        </p:nvSpPr>
        <p:spPr>
          <a:xfrm flipV="1">
            <a:off x="1162051" y="2269406"/>
            <a:ext cx="2" cy="2045336"/>
          </a:xfrm>
          <a:prstGeom prst="line">
            <a:avLst/>
          </a:prstGeom>
          <a:ln w="25400">
            <a:solidFill>
              <a:srgbClr val="FFFFFF"/>
            </a:solidFill>
            <a:custDash>
              <a:ds d="200000" sp="200000"/>
            </a:custDash>
            <a:miter lim="400000"/>
            <a:tailEnd type="oval"/>
          </a:ln>
        </p:spPr>
        <p:txBody>
          <a:bodyPr lIns="68579" rIns="68579"/>
          <a:lstStyle/>
          <a:p>
            <a:endParaRPr sz="2700"/>
          </a:p>
        </p:txBody>
      </p:sp>
      <p:sp>
        <p:nvSpPr>
          <p:cNvPr id="291" name="Linea"/>
          <p:cNvSpPr/>
          <p:nvPr/>
        </p:nvSpPr>
        <p:spPr>
          <a:xfrm flipV="1">
            <a:off x="1162051" y="4262520"/>
            <a:ext cx="2" cy="2045337"/>
          </a:xfrm>
          <a:prstGeom prst="line">
            <a:avLst/>
          </a:prstGeom>
          <a:ln w="25400">
            <a:solidFill>
              <a:srgbClr val="FFFFFF"/>
            </a:solidFill>
            <a:custDash>
              <a:ds d="200000" sp="200000"/>
            </a:custDash>
            <a:miter lim="400000"/>
            <a:tailEnd type="oval"/>
          </a:ln>
        </p:spPr>
        <p:txBody>
          <a:bodyPr lIns="68579" rIns="68579"/>
          <a:lstStyle/>
          <a:p>
            <a:endParaRPr sz="2700"/>
          </a:p>
        </p:txBody>
      </p:sp>
      <p:sp>
        <p:nvSpPr>
          <p:cNvPr id="292" name="Linea"/>
          <p:cNvSpPr/>
          <p:nvPr/>
        </p:nvSpPr>
        <p:spPr>
          <a:xfrm flipV="1">
            <a:off x="1162051" y="5632325"/>
            <a:ext cx="2" cy="239189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2" name="TextBox 1"/>
          <p:cNvSpPr txBox="1"/>
          <p:nvPr/>
        </p:nvSpPr>
        <p:spPr>
          <a:xfrm>
            <a:off x="1905358" y="8953500"/>
            <a:ext cx="4346511" cy="369332"/>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p:txBody>
      </p:sp>
      <p:sp>
        <p:nvSpPr>
          <p:cNvPr id="3" name="Freeform 35">
            <a:extLst>
              <a:ext uri="{FF2B5EF4-FFF2-40B4-BE49-F238E27FC236}">
                <a16:creationId xmlns:a16="http://schemas.microsoft.com/office/drawing/2014/main" id="{83F7A9A9-950F-7A1D-D2C7-142B3264487A}"/>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6"/>
            <a:stretch>
              <a:fillRect/>
            </a:stretch>
          </a:blipFill>
        </p:spPr>
        <p:txBody>
          <a:bodyPr/>
          <a:lstStyle/>
          <a:p>
            <a:endParaRPr lang="lt-LT"/>
          </a:p>
        </p:txBody>
      </p:sp>
      <p:sp>
        <p:nvSpPr>
          <p:cNvPr id="5" name="Rectangle 4">
            <a:extLst>
              <a:ext uri="{FF2B5EF4-FFF2-40B4-BE49-F238E27FC236}">
                <a16:creationId xmlns:a16="http://schemas.microsoft.com/office/drawing/2014/main" id="{D5776A31-2410-2D4E-DF37-EF02E7B3EE6B}"/>
              </a:ext>
            </a:extLst>
          </p:cNvPr>
          <p:cNvSpPr/>
          <p:nvPr/>
        </p:nvSpPr>
        <p:spPr>
          <a:xfrm>
            <a:off x="9346988" y="5856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2553387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F9BDC-B931-E354-4D1A-70B3CDD54B35}"/>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8489C581-9744-578D-078C-CF8F4B6E304F}"/>
              </a:ext>
            </a:extLst>
          </p:cNvPr>
          <p:cNvSpPr/>
          <p:nvPr/>
        </p:nvSpPr>
        <p:spPr>
          <a:xfrm>
            <a:off x="8300591" y="2835128"/>
            <a:ext cx="9740084" cy="7262471"/>
          </a:xfrm>
          <a:prstGeom prst="roundRect">
            <a:avLst>
              <a:gd name="adj" fmla="val 3469"/>
            </a:avLst>
          </a:prstGeom>
          <a:solidFill>
            <a:srgbClr val="FFFFFF"/>
          </a:solidFill>
          <a:ln w="12700">
            <a:miter lim="400000"/>
          </a:ln>
        </p:spPr>
        <p:txBody>
          <a:bodyPr lIns="68579" rIns="68579" anchor="ctr"/>
          <a:lstStyle/>
          <a:p>
            <a:endParaRPr sz="2700" dirty="0"/>
          </a:p>
        </p:txBody>
      </p:sp>
      <p:sp>
        <p:nvSpPr>
          <p:cNvPr id="553" name="One in three ESPAD students reported alcohol use at age 13 or younger…">
            <a:extLst>
              <a:ext uri="{FF2B5EF4-FFF2-40B4-BE49-F238E27FC236}">
                <a16:creationId xmlns:a16="http://schemas.microsoft.com/office/drawing/2014/main" id="{8277C67A-CDB0-3831-F487-39AA8B536C0C}"/>
              </a:ext>
            </a:extLst>
          </p:cNvPr>
          <p:cNvSpPr txBox="1"/>
          <p:nvPr/>
        </p:nvSpPr>
        <p:spPr>
          <a:xfrm>
            <a:off x="247327" y="2768669"/>
            <a:ext cx="7755224" cy="7301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Pirmąją tabako cigaretę būdami 13 metų ir jaunesni vartojo 21 % moksleivių</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Vaikinų ir merginų atsakymų skirtumai statistiškai nereikšmingi </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Ankstyvo tabako cigarečių vartojimo situacija gerėja</a:t>
            </a:r>
            <a:r>
              <a:rPr lang="en-LT" sz="3600" dirty="0">
                <a:solidFill>
                  <a:schemeClr val="accent5">
                    <a:lumMod val="50000"/>
                  </a:schemeClr>
                </a:solidFill>
                <a:sym typeface="Lato-Light"/>
              </a:rPr>
              <a:t> </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Nuo 2003 metų pirmą kartą tabako cigaretes vartojusių 13 metų ar jaunesnių respondentų skaičius sumažėjo nuo 54,7 % iki 21 %</a:t>
            </a:r>
            <a:r>
              <a:rPr lang="en-LT" sz="3600" dirty="0">
                <a:solidFill>
                  <a:schemeClr val="accent5">
                    <a:lumMod val="50000"/>
                  </a:schemeClr>
                </a:solidFill>
                <a:sym typeface="Lato-Light"/>
              </a:rPr>
              <a:t> </a:t>
            </a:r>
          </a:p>
        </p:txBody>
      </p:sp>
      <p:sp>
        <p:nvSpPr>
          <p:cNvPr id="554" name="Cerchio">
            <a:extLst>
              <a:ext uri="{FF2B5EF4-FFF2-40B4-BE49-F238E27FC236}">
                <a16:creationId xmlns:a16="http://schemas.microsoft.com/office/drawing/2014/main" id="{C51BDC48-AE7F-AC7F-6810-EBB82093B0CC}"/>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6E1063B9-7ECB-6166-6E92-69CE1042724D}"/>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graphicFrame>
        <p:nvGraphicFramePr>
          <p:cNvPr id="2" name="Chart 1">
            <a:extLst>
              <a:ext uri="{FF2B5EF4-FFF2-40B4-BE49-F238E27FC236}">
                <a16:creationId xmlns:a16="http://schemas.microsoft.com/office/drawing/2014/main" id="{19C21FD8-D81A-9320-7347-956ECE40F3F2}"/>
              </a:ext>
            </a:extLst>
          </p:cNvPr>
          <p:cNvGraphicFramePr/>
          <p:nvPr/>
        </p:nvGraphicFramePr>
        <p:xfrm>
          <a:off x="8300591" y="2881733"/>
          <a:ext cx="9442043" cy="6916740"/>
        </p:xfrm>
        <a:graphic>
          <a:graphicData uri="http://schemas.openxmlformats.org/drawingml/2006/chart">
            <c:chart xmlns:c="http://schemas.openxmlformats.org/drawingml/2006/chart" xmlns:r="http://schemas.openxmlformats.org/officeDocument/2006/relationships" r:id="rId2"/>
          </a:graphicData>
        </a:graphic>
      </p:graphicFrame>
      <p:sp>
        <p:nvSpPr>
          <p:cNvPr id="7" name="Early onset / Key results">
            <a:extLst>
              <a:ext uri="{FF2B5EF4-FFF2-40B4-BE49-F238E27FC236}">
                <a16:creationId xmlns:a16="http://schemas.microsoft.com/office/drawing/2014/main" id="{51173742-688B-F7E4-2EF6-4005E6954805}"/>
              </a:ext>
            </a:extLst>
          </p:cNvPr>
          <p:cNvSpPr txBox="1"/>
          <p:nvPr/>
        </p:nvSpPr>
        <p:spPr>
          <a:xfrm>
            <a:off x="1566395" y="569597"/>
            <a:ext cx="12682988"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Ankstyvasis tabako cigarečių vartojimas: </a:t>
            </a:r>
          </a:p>
          <a:p>
            <a:r>
              <a:rPr lang="lt-LT" sz="4200" b="1" i="1" dirty="0">
                <a:solidFill>
                  <a:srgbClr val="7030A0"/>
                </a:solidFill>
              </a:rPr>
              <a:t>vartojo pirmą kartą gyvenime iki 13 metų</a:t>
            </a:r>
            <a:endParaRPr sz="4200" b="1" i="1" dirty="0">
              <a:solidFill>
                <a:srgbClr val="7030A0"/>
              </a:solidFill>
            </a:endParaRPr>
          </a:p>
        </p:txBody>
      </p:sp>
      <p:sp>
        <p:nvSpPr>
          <p:cNvPr id="3" name="TextBox 2"/>
          <p:cNvSpPr txBox="1"/>
          <p:nvPr/>
        </p:nvSpPr>
        <p:spPr>
          <a:xfrm>
            <a:off x="7543800" y="9774433"/>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6C149A10-D61E-B661-645A-9D081BAB354D}"/>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890210B9-8FC8-C9F9-C017-5032C6893A23}"/>
              </a:ext>
            </a:extLst>
          </p:cNvPr>
          <p:cNvSpPr/>
          <p:nvPr/>
        </p:nvSpPr>
        <p:spPr>
          <a:xfrm>
            <a:off x="12649206" y="24063"/>
            <a:ext cx="5638794"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121017480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FD2C3-D65A-E9BC-CADE-7733FA8B9A5D}"/>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AC8BE526-9DEC-DA9B-E56C-F48B73B949E6}"/>
              </a:ext>
            </a:extLst>
          </p:cNvPr>
          <p:cNvSpPr/>
          <p:nvPr/>
        </p:nvSpPr>
        <p:spPr>
          <a:xfrm>
            <a:off x="8390308" y="3138595"/>
            <a:ext cx="9740084" cy="6659879"/>
          </a:xfrm>
          <a:prstGeom prst="roundRect">
            <a:avLst>
              <a:gd name="adj" fmla="val 3469"/>
            </a:avLst>
          </a:prstGeom>
          <a:solidFill>
            <a:srgbClr val="FFFFFF"/>
          </a:solidFill>
          <a:ln w="12700">
            <a:miter lim="400000"/>
          </a:ln>
        </p:spPr>
        <p:txBody>
          <a:bodyPr lIns="68579" rIns="68579" anchor="ctr"/>
          <a:lstStyle/>
          <a:p>
            <a:endParaRPr sz="2700"/>
          </a:p>
        </p:txBody>
      </p:sp>
      <p:sp>
        <p:nvSpPr>
          <p:cNvPr id="553" name="One in three ESPAD students reported alcohol use at age 13 or younger…">
            <a:extLst>
              <a:ext uri="{FF2B5EF4-FFF2-40B4-BE49-F238E27FC236}">
                <a16:creationId xmlns:a16="http://schemas.microsoft.com/office/drawing/2014/main" id="{02642AC0-E192-E1E4-CD8A-C48F73CF1A71}"/>
              </a:ext>
            </a:extLst>
          </p:cNvPr>
          <p:cNvSpPr txBox="1"/>
          <p:nvPr/>
        </p:nvSpPr>
        <p:spPr>
          <a:xfrm>
            <a:off x="325304" y="2831756"/>
            <a:ext cx="7703150" cy="748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Pirmąją elektroninę cigaretę būdami 13 metų ir jaunesni pavartojo 32 % moksleivių: 33 % merginų ir 30,9 % vaikinų</a:t>
            </a:r>
            <a:r>
              <a:rPr lang="en-LT" sz="3600" dirty="0">
                <a:solidFill>
                  <a:schemeClr val="accent5">
                    <a:lumMod val="50000"/>
                  </a:schemeClr>
                </a:solidFill>
                <a:sym typeface="Lato-Light"/>
              </a:rPr>
              <a:t> (skirtumas reikšmingas)</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Ankstyvo elektroninių cigarečių vartojimo situacija blogėja</a:t>
            </a:r>
            <a:r>
              <a:rPr lang="en-LT" sz="3600" dirty="0">
                <a:solidFill>
                  <a:schemeClr val="accent5">
                    <a:lumMod val="50000"/>
                  </a:schemeClr>
                </a:solidFill>
                <a:sym typeface="Lato-Light"/>
              </a:rPr>
              <a:t> </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Nuo 2015 metų pirmą kartą elektronines cigaretes vartojusių 13 metų ar jaunesnių respondentų skaičius padidėjo nuo 7,3 % iki 32 %</a:t>
            </a:r>
            <a:r>
              <a:rPr lang="en-LT" sz="3600" dirty="0">
                <a:solidFill>
                  <a:schemeClr val="accent5">
                    <a:lumMod val="50000"/>
                  </a:schemeClr>
                </a:solidFill>
                <a:sym typeface="Lato-Light"/>
              </a:rPr>
              <a:t> </a:t>
            </a:r>
          </a:p>
        </p:txBody>
      </p:sp>
      <p:sp>
        <p:nvSpPr>
          <p:cNvPr id="554" name="Cerchio">
            <a:extLst>
              <a:ext uri="{FF2B5EF4-FFF2-40B4-BE49-F238E27FC236}">
                <a16:creationId xmlns:a16="http://schemas.microsoft.com/office/drawing/2014/main" id="{B5320C07-039E-80CD-486F-E883EBE7A0BC}"/>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2C786A7C-4CA6-5FFD-C8BC-2C1458AE876F}"/>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4416EB3C-11E8-0B15-9C20-1FD6278D4041}"/>
              </a:ext>
            </a:extLst>
          </p:cNvPr>
          <p:cNvSpPr txBox="1"/>
          <p:nvPr/>
        </p:nvSpPr>
        <p:spPr>
          <a:xfrm>
            <a:off x="1784778" y="569597"/>
            <a:ext cx="12464604" cy="2215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Ankstyvasis elektroninių cigarečių vartojimas</a:t>
            </a:r>
            <a:r>
              <a:rPr lang="lt-LT" sz="4200" b="1" dirty="0">
                <a:solidFill>
                  <a:srgbClr val="7030A0"/>
                </a:solidFill>
              </a:rPr>
              <a:t>: </a:t>
            </a:r>
            <a:r>
              <a:rPr lang="lt-LT" sz="4200" b="1" i="1" dirty="0">
                <a:solidFill>
                  <a:srgbClr val="7030A0"/>
                </a:solidFill>
              </a:rPr>
              <a:t>pirmą kartą vartojo el. cigaretę  iki 13 metų</a:t>
            </a:r>
            <a:endParaRPr sz="4200" b="1" i="1" dirty="0">
              <a:solidFill>
                <a:srgbClr val="7030A0"/>
              </a:solidFill>
            </a:endParaRPr>
          </a:p>
        </p:txBody>
      </p:sp>
      <p:graphicFrame>
        <p:nvGraphicFramePr>
          <p:cNvPr id="3" name="Chart 2">
            <a:extLst>
              <a:ext uri="{FF2B5EF4-FFF2-40B4-BE49-F238E27FC236}">
                <a16:creationId xmlns:a16="http://schemas.microsoft.com/office/drawing/2014/main" id="{D3606CF9-92F4-4771-A58D-6F9796724F48}"/>
              </a:ext>
            </a:extLst>
          </p:cNvPr>
          <p:cNvGraphicFramePr/>
          <p:nvPr/>
        </p:nvGraphicFramePr>
        <p:xfrm>
          <a:off x="8752158" y="3252515"/>
          <a:ext cx="9016380" cy="639983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8752158" y="9652352"/>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B259A27A-9375-718D-38FA-5F8BB1639702}"/>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4B2E97DF-A098-21F1-7837-E853EE555557}"/>
              </a:ext>
            </a:extLst>
          </p:cNvPr>
          <p:cNvSpPr/>
          <p:nvPr/>
        </p:nvSpPr>
        <p:spPr>
          <a:xfrm>
            <a:off x="13955499" y="67953"/>
            <a:ext cx="4308438"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129337281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89742-E282-27FC-2970-7A908D9B5C04}"/>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4EBD41F2-59B9-523F-B17F-580F40689921}"/>
              </a:ext>
            </a:extLst>
          </p:cNvPr>
          <p:cNvSpPr/>
          <p:nvPr/>
        </p:nvSpPr>
        <p:spPr>
          <a:xfrm>
            <a:off x="8497739" y="2840081"/>
            <a:ext cx="9278199" cy="6958392"/>
          </a:xfrm>
          <a:prstGeom prst="roundRect">
            <a:avLst>
              <a:gd name="adj" fmla="val 3469"/>
            </a:avLst>
          </a:prstGeom>
          <a:solidFill>
            <a:srgbClr val="FFFFFF"/>
          </a:solidFill>
          <a:ln w="12700">
            <a:miter lim="400000"/>
          </a:ln>
        </p:spPr>
        <p:txBody>
          <a:bodyPr lIns="68579" rIns="68579" anchor="ctr"/>
          <a:lstStyle/>
          <a:p>
            <a:endParaRPr sz="2700" dirty="0"/>
          </a:p>
        </p:txBody>
      </p:sp>
      <p:sp>
        <p:nvSpPr>
          <p:cNvPr id="553" name="One in three ESPAD students reported alcohol use at age 13 or younger…">
            <a:extLst>
              <a:ext uri="{FF2B5EF4-FFF2-40B4-BE49-F238E27FC236}">
                <a16:creationId xmlns:a16="http://schemas.microsoft.com/office/drawing/2014/main" id="{30AA712A-BFAF-9341-7339-71F6D012F981}"/>
              </a:ext>
            </a:extLst>
          </p:cNvPr>
          <p:cNvSpPr txBox="1"/>
          <p:nvPr/>
        </p:nvSpPr>
        <p:spPr>
          <a:xfrm>
            <a:off x="247327" y="2570354"/>
            <a:ext cx="8250413" cy="7301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Pirmą kartą būdami 13 metų ar jaunesni alkoholį vartojo 30,6 % respondentų: 34,8 % merginų ir 26,6 % vaikinų</a:t>
            </a:r>
            <a:r>
              <a:rPr lang="en-LT" sz="3600" dirty="0">
                <a:solidFill>
                  <a:schemeClr val="accent5">
                    <a:lumMod val="50000"/>
                  </a:schemeClr>
                </a:solidFill>
                <a:sym typeface="Lato-Light"/>
              </a:rPr>
              <a:t> </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Situacija gerėja</a:t>
            </a:r>
            <a:endParaRPr lang="en-LT" sz="3600" dirty="0">
              <a:solidFill>
                <a:schemeClr val="accent5">
                  <a:lumMod val="50000"/>
                </a:schemeClr>
              </a:solidFill>
              <a:sym typeface="Lato-Light"/>
            </a:endParaRP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Nuo 2003 metų tokių moksleivių sumažėjo daugiau kaip 42 procentiniais punktais. </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2003-2015 metais buvo labiau būdinga vaikinams, tačiau nuo 2019 metų – merginoms</a:t>
            </a:r>
            <a:endParaRPr lang="en-LT" sz="3600" dirty="0">
              <a:solidFill>
                <a:schemeClr val="accent5">
                  <a:lumMod val="50000"/>
                </a:schemeClr>
              </a:solidFill>
              <a:sym typeface="Lato-Light"/>
            </a:endParaRPr>
          </a:p>
        </p:txBody>
      </p:sp>
      <p:sp>
        <p:nvSpPr>
          <p:cNvPr id="554" name="Cerchio">
            <a:extLst>
              <a:ext uri="{FF2B5EF4-FFF2-40B4-BE49-F238E27FC236}">
                <a16:creationId xmlns:a16="http://schemas.microsoft.com/office/drawing/2014/main" id="{39AE8127-2590-34E9-A628-3D076D50180D}"/>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20C6B038-6ACC-788F-1CF4-AF744769FF00}"/>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AD01174A-56F7-5511-A190-24F9224F69A3}"/>
              </a:ext>
            </a:extLst>
          </p:cNvPr>
          <p:cNvSpPr txBox="1"/>
          <p:nvPr/>
        </p:nvSpPr>
        <p:spPr>
          <a:xfrm>
            <a:off x="1784778" y="569597"/>
            <a:ext cx="12464604"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Ankstyvasis alkoholio vartojimas:</a:t>
            </a:r>
          </a:p>
          <a:p>
            <a:r>
              <a:rPr lang="lt-LT" sz="4200" b="1" i="1" dirty="0">
                <a:solidFill>
                  <a:srgbClr val="7030A0"/>
                </a:solidFill>
              </a:rPr>
              <a:t>pirmą kartą vartojo alkoholio iki 13 metų</a:t>
            </a:r>
            <a:endParaRPr sz="4200" b="1" i="1" dirty="0">
              <a:solidFill>
                <a:srgbClr val="7030A0"/>
              </a:solidFill>
            </a:endParaRPr>
          </a:p>
        </p:txBody>
      </p:sp>
      <p:graphicFrame>
        <p:nvGraphicFramePr>
          <p:cNvPr id="2" name="Chart 1">
            <a:extLst>
              <a:ext uri="{FF2B5EF4-FFF2-40B4-BE49-F238E27FC236}">
                <a16:creationId xmlns:a16="http://schemas.microsoft.com/office/drawing/2014/main" id="{A87E27F3-50C2-454C-B3A3-961577027D3A}"/>
              </a:ext>
            </a:extLst>
          </p:cNvPr>
          <p:cNvGraphicFramePr/>
          <p:nvPr/>
        </p:nvGraphicFramePr>
        <p:xfrm>
          <a:off x="8712821" y="3175001"/>
          <a:ext cx="8575031" cy="59324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467600" y="9679488"/>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038ADCD3-E9D0-D652-DFE7-330161AB39EE}"/>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B5E55274-9EF0-BADE-BDC6-CDF3B0295683}"/>
              </a:ext>
            </a:extLst>
          </p:cNvPr>
          <p:cNvSpPr/>
          <p:nvPr/>
        </p:nvSpPr>
        <p:spPr>
          <a:xfrm>
            <a:off x="13386004" y="44485"/>
            <a:ext cx="4841838"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323321791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06943" y="7154103"/>
            <a:ext cx="2611028" cy="4114800"/>
          </a:xfrm>
          <a:custGeom>
            <a:avLst/>
            <a:gdLst/>
            <a:ahLst/>
            <a:cxnLst/>
            <a:rect l="l" t="t" r="r" b="b"/>
            <a:pathLst>
              <a:path w="2611028" h="4114800">
                <a:moveTo>
                  <a:pt x="0" y="0"/>
                </a:moveTo>
                <a:lnTo>
                  <a:pt x="2611027" y="0"/>
                </a:lnTo>
                <a:lnTo>
                  <a:pt x="26110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3" name="Freeform 3"/>
          <p:cNvSpPr/>
          <p:nvPr/>
        </p:nvSpPr>
        <p:spPr>
          <a:xfrm>
            <a:off x="17259300" y="-1028700"/>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grpSp>
        <p:nvGrpSpPr>
          <p:cNvPr id="4" name="Group 4"/>
          <p:cNvGrpSpPr/>
          <p:nvPr/>
        </p:nvGrpSpPr>
        <p:grpSpPr>
          <a:xfrm>
            <a:off x="403523" y="1477323"/>
            <a:ext cx="3979242" cy="3354065"/>
            <a:chOff x="0" y="0"/>
            <a:chExt cx="964301" cy="812800"/>
          </a:xfrm>
        </p:grpSpPr>
        <p:sp>
          <p:nvSpPr>
            <p:cNvPr id="5" name="Freeform 5"/>
            <p:cNvSpPr/>
            <p:nvPr/>
          </p:nvSpPr>
          <p:spPr>
            <a:xfrm>
              <a:off x="0" y="0"/>
              <a:ext cx="964301" cy="812800"/>
            </a:xfrm>
            <a:custGeom>
              <a:avLst/>
              <a:gdLst/>
              <a:ahLst/>
              <a:cxnLst/>
              <a:rect l="l" t="t" r="r" b="b"/>
              <a:pathLst>
                <a:path w="964301" h="812800">
                  <a:moveTo>
                    <a:pt x="29184" y="0"/>
                  </a:moveTo>
                  <a:lnTo>
                    <a:pt x="935117" y="0"/>
                  </a:lnTo>
                  <a:cubicBezTo>
                    <a:pt x="942857" y="0"/>
                    <a:pt x="950280" y="3075"/>
                    <a:pt x="955753" y="8548"/>
                  </a:cubicBezTo>
                  <a:cubicBezTo>
                    <a:pt x="961226" y="14021"/>
                    <a:pt x="964301" y="21444"/>
                    <a:pt x="964301" y="29184"/>
                  </a:cubicBezTo>
                  <a:lnTo>
                    <a:pt x="964301" y="783616"/>
                  </a:lnTo>
                  <a:cubicBezTo>
                    <a:pt x="964301" y="791356"/>
                    <a:pt x="961226" y="798779"/>
                    <a:pt x="955753" y="804252"/>
                  </a:cubicBezTo>
                  <a:cubicBezTo>
                    <a:pt x="950280" y="809725"/>
                    <a:pt x="942857" y="812800"/>
                    <a:pt x="935117" y="812800"/>
                  </a:cubicBezTo>
                  <a:lnTo>
                    <a:pt x="29184" y="812800"/>
                  </a:lnTo>
                  <a:cubicBezTo>
                    <a:pt x="21444" y="812800"/>
                    <a:pt x="14021" y="809725"/>
                    <a:pt x="8548" y="804252"/>
                  </a:cubicBezTo>
                  <a:cubicBezTo>
                    <a:pt x="3075" y="798779"/>
                    <a:pt x="0" y="791356"/>
                    <a:pt x="0" y="783616"/>
                  </a:cubicBezTo>
                  <a:lnTo>
                    <a:pt x="0" y="29184"/>
                  </a:lnTo>
                  <a:cubicBezTo>
                    <a:pt x="0" y="21444"/>
                    <a:pt x="3075" y="14021"/>
                    <a:pt x="8548" y="8548"/>
                  </a:cubicBezTo>
                  <a:cubicBezTo>
                    <a:pt x="14021" y="3075"/>
                    <a:pt x="21444" y="0"/>
                    <a:pt x="29184" y="0"/>
                  </a:cubicBezTo>
                  <a:close/>
                </a:path>
              </a:pathLst>
            </a:custGeom>
            <a:solidFill>
              <a:srgbClr val="F6F6F7"/>
            </a:solidFill>
          </p:spPr>
          <p:txBody>
            <a:bodyPr/>
            <a:lstStyle/>
            <a:p>
              <a:endParaRPr lang="lt-LT"/>
            </a:p>
          </p:txBody>
        </p:sp>
        <p:sp>
          <p:nvSpPr>
            <p:cNvPr id="6" name="TextBox 6"/>
            <p:cNvSpPr txBox="1"/>
            <p:nvPr/>
          </p:nvSpPr>
          <p:spPr>
            <a:xfrm>
              <a:off x="0" y="-38100"/>
              <a:ext cx="964301"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03523" y="5455612"/>
            <a:ext cx="3979242" cy="3354065"/>
            <a:chOff x="0" y="0"/>
            <a:chExt cx="964301" cy="812800"/>
          </a:xfrm>
        </p:grpSpPr>
        <p:sp>
          <p:nvSpPr>
            <p:cNvPr id="8" name="Freeform 8"/>
            <p:cNvSpPr/>
            <p:nvPr/>
          </p:nvSpPr>
          <p:spPr>
            <a:xfrm>
              <a:off x="0" y="0"/>
              <a:ext cx="964301" cy="812800"/>
            </a:xfrm>
            <a:custGeom>
              <a:avLst/>
              <a:gdLst/>
              <a:ahLst/>
              <a:cxnLst/>
              <a:rect l="l" t="t" r="r" b="b"/>
              <a:pathLst>
                <a:path w="964301" h="812800">
                  <a:moveTo>
                    <a:pt x="29184" y="0"/>
                  </a:moveTo>
                  <a:lnTo>
                    <a:pt x="935117" y="0"/>
                  </a:lnTo>
                  <a:cubicBezTo>
                    <a:pt x="942857" y="0"/>
                    <a:pt x="950280" y="3075"/>
                    <a:pt x="955753" y="8548"/>
                  </a:cubicBezTo>
                  <a:cubicBezTo>
                    <a:pt x="961226" y="14021"/>
                    <a:pt x="964301" y="21444"/>
                    <a:pt x="964301" y="29184"/>
                  </a:cubicBezTo>
                  <a:lnTo>
                    <a:pt x="964301" y="783616"/>
                  </a:lnTo>
                  <a:cubicBezTo>
                    <a:pt x="964301" y="791356"/>
                    <a:pt x="961226" y="798779"/>
                    <a:pt x="955753" y="804252"/>
                  </a:cubicBezTo>
                  <a:cubicBezTo>
                    <a:pt x="950280" y="809725"/>
                    <a:pt x="942857" y="812800"/>
                    <a:pt x="935117" y="812800"/>
                  </a:cubicBezTo>
                  <a:lnTo>
                    <a:pt x="29184" y="812800"/>
                  </a:lnTo>
                  <a:cubicBezTo>
                    <a:pt x="21444" y="812800"/>
                    <a:pt x="14021" y="809725"/>
                    <a:pt x="8548" y="804252"/>
                  </a:cubicBezTo>
                  <a:cubicBezTo>
                    <a:pt x="3075" y="798779"/>
                    <a:pt x="0" y="791356"/>
                    <a:pt x="0" y="783616"/>
                  </a:cubicBezTo>
                  <a:lnTo>
                    <a:pt x="0" y="29184"/>
                  </a:lnTo>
                  <a:cubicBezTo>
                    <a:pt x="0" y="21444"/>
                    <a:pt x="3075" y="14021"/>
                    <a:pt x="8548" y="8548"/>
                  </a:cubicBezTo>
                  <a:cubicBezTo>
                    <a:pt x="14021" y="3075"/>
                    <a:pt x="21444" y="0"/>
                    <a:pt x="29184" y="0"/>
                  </a:cubicBezTo>
                  <a:close/>
                </a:path>
              </a:pathLst>
            </a:custGeom>
            <a:solidFill>
              <a:srgbClr val="F6F6F7"/>
            </a:solidFill>
          </p:spPr>
          <p:txBody>
            <a:bodyPr/>
            <a:lstStyle/>
            <a:p>
              <a:endParaRPr lang="lt-LT"/>
            </a:p>
          </p:txBody>
        </p:sp>
        <p:sp>
          <p:nvSpPr>
            <p:cNvPr id="9" name="TextBox 9"/>
            <p:cNvSpPr txBox="1"/>
            <p:nvPr/>
          </p:nvSpPr>
          <p:spPr>
            <a:xfrm>
              <a:off x="0" y="-38100"/>
              <a:ext cx="964301"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003888" y="1477323"/>
            <a:ext cx="3954140" cy="3354065"/>
            <a:chOff x="0" y="0"/>
            <a:chExt cx="958218" cy="812800"/>
          </a:xfrm>
        </p:grpSpPr>
        <p:sp>
          <p:nvSpPr>
            <p:cNvPr id="11" name="Freeform 11"/>
            <p:cNvSpPr/>
            <p:nvPr/>
          </p:nvSpPr>
          <p:spPr>
            <a:xfrm>
              <a:off x="0" y="0"/>
              <a:ext cx="958218" cy="812800"/>
            </a:xfrm>
            <a:custGeom>
              <a:avLst/>
              <a:gdLst/>
              <a:ahLst/>
              <a:cxnLst/>
              <a:rect l="l" t="t" r="r" b="b"/>
              <a:pathLst>
                <a:path w="958218" h="812800">
                  <a:moveTo>
                    <a:pt x="29369" y="0"/>
                  </a:moveTo>
                  <a:lnTo>
                    <a:pt x="928849" y="0"/>
                  </a:lnTo>
                  <a:cubicBezTo>
                    <a:pt x="945069" y="0"/>
                    <a:pt x="958218" y="13149"/>
                    <a:pt x="958218" y="29369"/>
                  </a:cubicBezTo>
                  <a:lnTo>
                    <a:pt x="958218" y="783431"/>
                  </a:lnTo>
                  <a:cubicBezTo>
                    <a:pt x="958218" y="799651"/>
                    <a:pt x="945069" y="812800"/>
                    <a:pt x="928849" y="812800"/>
                  </a:cubicBezTo>
                  <a:lnTo>
                    <a:pt x="29369" y="812800"/>
                  </a:lnTo>
                  <a:cubicBezTo>
                    <a:pt x="13149" y="812800"/>
                    <a:pt x="0" y="799651"/>
                    <a:pt x="0" y="783431"/>
                  </a:cubicBezTo>
                  <a:lnTo>
                    <a:pt x="0" y="29369"/>
                  </a:lnTo>
                  <a:cubicBezTo>
                    <a:pt x="0" y="13149"/>
                    <a:pt x="13149" y="0"/>
                    <a:pt x="29369" y="0"/>
                  </a:cubicBezTo>
                  <a:close/>
                </a:path>
              </a:pathLst>
            </a:custGeom>
            <a:solidFill>
              <a:srgbClr val="F6F6F7"/>
            </a:solidFill>
          </p:spPr>
          <p:txBody>
            <a:bodyPr/>
            <a:lstStyle/>
            <a:p>
              <a:endParaRPr lang="lt-LT"/>
            </a:p>
          </p:txBody>
        </p:sp>
        <p:sp>
          <p:nvSpPr>
            <p:cNvPr id="12" name="TextBox 12"/>
            <p:cNvSpPr txBox="1"/>
            <p:nvPr/>
          </p:nvSpPr>
          <p:spPr>
            <a:xfrm>
              <a:off x="0" y="-38100"/>
              <a:ext cx="958218"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5400000">
            <a:off x="5695626" y="6646814"/>
            <a:ext cx="1879595" cy="3797162"/>
          </a:xfrm>
          <a:custGeom>
            <a:avLst/>
            <a:gdLst/>
            <a:ahLst/>
            <a:cxnLst/>
            <a:rect l="l" t="t" r="r" b="b"/>
            <a:pathLst>
              <a:path w="1879595" h="3797162">
                <a:moveTo>
                  <a:pt x="0" y="0"/>
                </a:moveTo>
                <a:lnTo>
                  <a:pt x="1879596" y="0"/>
                </a:lnTo>
                <a:lnTo>
                  <a:pt x="1879596" y="3797162"/>
                </a:lnTo>
                <a:lnTo>
                  <a:pt x="0" y="3797162"/>
                </a:lnTo>
                <a:lnTo>
                  <a:pt x="0" y="0"/>
                </a:lnTo>
                <a:close/>
              </a:path>
            </a:pathLst>
          </a:custGeom>
          <a:blipFill>
            <a:blip r:embed="rId4">
              <a:alphaModFix amt="7999"/>
            </a:blip>
            <a:stretch>
              <a:fillRect/>
            </a:stretch>
          </a:blipFill>
        </p:spPr>
        <p:txBody>
          <a:bodyPr/>
          <a:lstStyle/>
          <a:p>
            <a:endParaRPr lang="lt-LT"/>
          </a:p>
        </p:txBody>
      </p:sp>
      <p:sp>
        <p:nvSpPr>
          <p:cNvPr id="14" name="Freeform 14"/>
          <p:cNvSpPr/>
          <p:nvPr/>
        </p:nvSpPr>
        <p:spPr>
          <a:xfrm>
            <a:off x="6992708" y="5560812"/>
            <a:ext cx="1879595" cy="3797162"/>
          </a:xfrm>
          <a:custGeom>
            <a:avLst/>
            <a:gdLst/>
            <a:ahLst/>
            <a:cxnLst/>
            <a:rect l="l" t="t" r="r" b="b"/>
            <a:pathLst>
              <a:path w="1879595" h="3797162">
                <a:moveTo>
                  <a:pt x="0" y="0"/>
                </a:moveTo>
                <a:lnTo>
                  <a:pt x="1879595" y="0"/>
                </a:lnTo>
                <a:lnTo>
                  <a:pt x="1879595" y="3797162"/>
                </a:lnTo>
                <a:lnTo>
                  <a:pt x="0" y="3797162"/>
                </a:lnTo>
                <a:lnTo>
                  <a:pt x="0" y="0"/>
                </a:lnTo>
                <a:close/>
              </a:path>
            </a:pathLst>
          </a:custGeom>
          <a:blipFill>
            <a:blip r:embed="rId4">
              <a:alphaModFix amt="7999"/>
            </a:blip>
            <a:stretch>
              <a:fillRect/>
            </a:stretch>
          </a:blipFill>
        </p:spPr>
        <p:txBody>
          <a:bodyPr/>
          <a:lstStyle/>
          <a:p>
            <a:endParaRPr lang="lt-LT"/>
          </a:p>
        </p:txBody>
      </p:sp>
      <p:grpSp>
        <p:nvGrpSpPr>
          <p:cNvPr id="15" name="Group 15"/>
          <p:cNvGrpSpPr/>
          <p:nvPr/>
        </p:nvGrpSpPr>
        <p:grpSpPr>
          <a:xfrm>
            <a:off x="5003888" y="5455612"/>
            <a:ext cx="3954140" cy="3354065"/>
            <a:chOff x="0" y="0"/>
            <a:chExt cx="958218" cy="812800"/>
          </a:xfrm>
        </p:grpSpPr>
        <p:sp>
          <p:nvSpPr>
            <p:cNvPr id="16" name="Freeform 16"/>
            <p:cNvSpPr/>
            <p:nvPr/>
          </p:nvSpPr>
          <p:spPr>
            <a:xfrm>
              <a:off x="0" y="0"/>
              <a:ext cx="958218" cy="812800"/>
            </a:xfrm>
            <a:custGeom>
              <a:avLst/>
              <a:gdLst/>
              <a:ahLst/>
              <a:cxnLst/>
              <a:rect l="l" t="t" r="r" b="b"/>
              <a:pathLst>
                <a:path w="958218" h="812800">
                  <a:moveTo>
                    <a:pt x="29369" y="0"/>
                  </a:moveTo>
                  <a:lnTo>
                    <a:pt x="928849" y="0"/>
                  </a:lnTo>
                  <a:cubicBezTo>
                    <a:pt x="945069" y="0"/>
                    <a:pt x="958218" y="13149"/>
                    <a:pt x="958218" y="29369"/>
                  </a:cubicBezTo>
                  <a:lnTo>
                    <a:pt x="958218" y="783431"/>
                  </a:lnTo>
                  <a:cubicBezTo>
                    <a:pt x="958218" y="799651"/>
                    <a:pt x="945069" y="812800"/>
                    <a:pt x="928849" y="812800"/>
                  </a:cubicBezTo>
                  <a:lnTo>
                    <a:pt x="29369" y="812800"/>
                  </a:lnTo>
                  <a:cubicBezTo>
                    <a:pt x="13149" y="812800"/>
                    <a:pt x="0" y="799651"/>
                    <a:pt x="0" y="783431"/>
                  </a:cubicBezTo>
                  <a:lnTo>
                    <a:pt x="0" y="29369"/>
                  </a:lnTo>
                  <a:cubicBezTo>
                    <a:pt x="0" y="13149"/>
                    <a:pt x="13149" y="0"/>
                    <a:pt x="29369" y="0"/>
                  </a:cubicBezTo>
                  <a:close/>
                </a:path>
              </a:pathLst>
            </a:custGeom>
            <a:solidFill>
              <a:srgbClr val="717EEE"/>
            </a:solidFill>
          </p:spPr>
          <p:txBody>
            <a:bodyPr/>
            <a:lstStyle/>
            <a:p>
              <a:endParaRPr lang="lt-LT"/>
            </a:p>
          </p:txBody>
        </p:sp>
        <p:sp>
          <p:nvSpPr>
            <p:cNvPr id="17" name="TextBox 17"/>
            <p:cNvSpPr txBox="1"/>
            <p:nvPr/>
          </p:nvSpPr>
          <p:spPr>
            <a:xfrm>
              <a:off x="0" y="-38100"/>
              <a:ext cx="958218" cy="850900"/>
            </a:xfrm>
            <a:prstGeom prst="rect">
              <a:avLst/>
            </a:prstGeom>
          </p:spPr>
          <p:txBody>
            <a:bodyPr lIns="50800" tIns="50800" rIns="50800" bIns="50800" rtlCol="0" anchor="ctr"/>
            <a:lstStyle/>
            <a:p>
              <a:pPr algn="ctr">
                <a:lnSpc>
                  <a:spcPts val="2659"/>
                </a:lnSpc>
              </a:pPr>
              <a:endParaRPr/>
            </a:p>
          </p:txBody>
        </p:sp>
      </p:grpSp>
      <p:sp>
        <p:nvSpPr>
          <p:cNvPr id="18" name="AutoShape 18"/>
          <p:cNvSpPr/>
          <p:nvPr/>
        </p:nvSpPr>
        <p:spPr>
          <a:xfrm>
            <a:off x="9462853" y="8995640"/>
            <a:ext cx="7091597" cy="0"/>
          </a:xfrm>
          <a:prstGeom prst="line">
            <a:avLst/>
          </a:prstGeom>
          <a:ln w="9525" cap="flat">
            <a:solidFill>
              <a:srgbClr val="90A0B5"/>
            </a:solidFill>
            <a:prstDash val="solid"/>
            <a:headEnd type="none" w="sm" len="sm"/>
            <a:tailEnd type="none" w="sm" len="sm"/>
          </a:ln>
        </p:spPr>
        <p:txBody>
          <a:bodyPr/>
          <a:lstStyle/>
          <a:p>
            <a:endParaRPr lang="lt-LT"/>
          </a:p>
        </p:txBody>
      </p:sp>
      <p:sp>
        <p:nvSpPr>
          <p:cNvPr id="19" name="AutoShape 19"/>
          <p:cNvSpPr/>
          <p:nvPr/>
        </p:nvSpPr>
        <p:spPr>
          <a:xfrm rot="5400000">
            <a:off x="6904704" y="6427965"/>
            <a:ext cx="5125825" cy="0"/>
          </a:xfrm>
          <a:prstGeom prst="line">
            <a:avLst/>
          </a:prstGeom>
          <a:ln w="9525" cap="flat">
            <a:solidFill>
              <a:srgbClr val="90A0B5"/>
            </a:solidFill>
            <a:prstDash val="solid"/>
            <a:headEnd type="none" w="sm" len="sm"/>
            <a:tailEnd type="none" w="sm" len="sm"/>
          </a:ln>
        </p:spPr>
        <p:txBody>
          <a:bodyPr/>
          <a:lstStyle/>
          <a:p>
            <a:endParaRPr lang="lt-LT"/>
          </a:p>
        </p:txBody>
      </p:sp>
      <p:grpSp>
        <p:nvGrpSpPr>
          <p:cNvPr id="20" name="Group 20"/>
          <p:cNvGrpSpPr/>
          <p:nvPr/>
        </p:nvGrpSpPr>
        <p:grpSpPr>
          <a:xfrm>
            <a:off x="13271040" y="8645428"/>
            <a:ext cx="204884" cy="20488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6F7"/>
            </a:solidFill>
          </p:spPr>
          <p:txBody>
            <a:bodyPr/>
            <a:lstStyle/>
            <a:p>
              <a:endParaRPr lang="lt-LT"/>
            </a:p>
          </p:txBody>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23" name="Freeform 23"/>
          <p:cNvSpPr/>
          <p:nvPr/>
        </p:nvSpPr>
        <p:spPr>
          <a:xfrm>
            <a:off x="-653369" y="9258300"/>
            <a:ext cx="1306737" cy="715142"/>
          </a:xfrm>
          <a:custGeom>
            <a:avLst/>
            <a:gdLst/>
            <a:ahLst/>
            <a:cxnLst/>
            <a:rect l="l" t="t" r="r" b="b"/>
            <a:pathLst>
              <a:path w="1306737" h="715142">
                <a:moveTo>
                  <a:pt x="0" y="0"/>
                </a:moveTo>
                <a:lnTo>
                  <a:pt x="1306738" y="0"/>
                </a:lnTo>
                <a:lnTo>
                  <a:pt x="1306738" y="715142"/>
                </a:lnTo>
                <a:lnTo>
                  <a:pt x="0" y="7151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24" name="Freeform 24"/>
          <p:cNvSpPr/>
          <p:nvPr/>
        </p:nvSpPr>
        <p:spPr>
          <a:xfrm>
            <a:off x="17726025" y="440159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25" name="Freeform 25"/>
          <p:cNvSpPr/>
          <p:nvPr/>
        </p:nvSpPr>
        <p:spPr>
          <a:xfrm>
            <a:off x="9611384" y="3229991"/>
            <a:ext cx="8300684" cy="4451242"/>
          </a:xfrm>
          <a:custGeom>
            <a:avLst/>
            <a:gdLst/>
            <a:ahLst/>
            <a:cxnLst/>
            <a:rect l="l" t="t" r="r" b="b"/>
            <a:pathLst>
              <a:path w="8300684" h="4451242">
                <a:moveTo>
                  <a:pt x="0" y="0"/>
                </a:moveTo>
                <a:lnTo>
                  <a:pt x="8300684" y="0"/>
                </a:lnTo>
                <a:lnTo>
                  <a:pt x="8300684" y="4451242"/>
                </a:lnTo>
                <a:lnTo>
                  <a:pt x="0" y="4451242"/>
                </a:lnTo>
                <a:lnTo>
                  <a:pt x="0" y="0"/>
                </a:lnTo>
                <a:close/>
              </a:path>
            </a:pathLst>
          </a:custGeom>
          <a:blipFill>
            <a:blip r:embed="rId7"/>
            <a:stretch>
              <a:fillRect/>
            </a:stretch>
          </a:blipFill>
        </p:spPr>
        <p:txBody>
          <a:bodyPr/>
          <a:lstStyle/>
          <a:p>
            <a:endParaRPr lang="lt-LT"/>
          </a:p>
        </p:txBody>
      </p:sp>
      <p:sp>
        <p:nvSpPr>
          <p:cNvPr id="26" name="TextBox 26"/>
          <p:cNvSpPr txBox="1"/>
          <p:nvPr/>
        </p:nvSpPr>
        <p:spPr>
          <a:xfrm>
            <a:off x="505447" y="564829"/>
            <a:ext cx="8263172" cy="464820"/>
          </a:xfrm>
          <a:prstGeom prst="rect">
            <a:avLst/>
          </a:prstGeom>
        </p:spPr>
        <p:txBody>
          <a:bodyPr lIns="0" tIns="0" rIns="0" bIns="0" rtlCol="0" anchor="t">
            <a:spAutoFit/>
          </a:bodyPr>
          <a:lstStyle/>
          <a:p>
            <a:pPr algn="l">
              <a:lnSpc>
                <a:spcPts val="3780"/>
              </a:lnSpc>
            </a:pPr>
            <a:r>
              <a:rPr lang="en-US" sz="2700" b="1" dirty="0" err="1">
                <a:solidFill>
                  <a:srgbClr val="121A5D"/>
                </a:solidFill>
                <a:latin typeface="Canva Sans Bold"/>
                <a:ea typeface="Canva Sans Bold"/>
                <a:cs typeface="Canva Sans Bold"/>
                <a:sym typeface="Canva Sans Bold"/>
              </a:rPr>
              <a:t>Nacionalinės</a:t>
            </a:r>
            <a:r>
              <a:rPr lang="en-US" sz="2700" b="1" dirty="0">
                <a:solidFill>
                  <a:srgbClr val="121A5D"/>
                </a:solidFill>
                <a:latin typeface="Canva Sans Bold"/>
                <a:ea typeface="Canva Sans Bold"/>
                <a:cs typeface="Canva Sans Bold"/>
                <a:sym typeface="Canva Sans Bold"/>
              </a:rPr>
              <a:t> sveikatos </a:t>
            </a:r>
            <a:r>
              <a:rPr lang="en-US" sz="2700" b="1" dirty="0" err="1">
                <a:solidFill>
                  <a:srgbClr val="121A5D"/>
                </a:solidFill>
                <a:latin typeface="Canva Sans Bold"/>
                <a:ea typeface="Canva Sans Bold"/>
                <a:cs typeface="Canva Sans Bold"/>
                <a:sym typeface="Canva Sans Bold"/>
              </a:rPr>
              <a:t>tarybos</a:t>
            </a:r>
            <a:r>
              <a:rPr lang="en-US" sz="2700" b="1" dirty="0">
                <a:solidFill>
                  <a:srgbClr val="121A5D"/>
                </a:solidFill>
                <a:latin typeface="Canva Sans Bold"/>
                <a:ea typeface="Canva Sans Bold"/>
                <a:cs typeface="Canva Sans Bold"/>
                <a:sym typeface="Canva Sans Bold"/>
              </a:rPr>
              <a:t> </a:t>
            </a:r>
            <a:r>
              <a:rPr lang="en-US" sz="2700" b="1" dirty="0" err="1">
                <a:solidFill>
                  <a:srgbClr val="121A5D"/>
                </a:solidFill>
                <a:latin typeface="Canva Sans Bold"/>
                <a:ea typeface="Canva Sans Bold"/>
                <a:cs typeface="Canva Sans Bold"/>
                <a:sym typeface="Canva Sans Bold"/>
              </a:rPr>
              <a:t>veiklos</a:t>
            </a:r>
            <a:r>
              <a:rPr lang="en-US" sz="2700" b="1" dirty="0">
                <a:solidFill>
                  <a:srgbClr val="121A5D"/>
                </a:solidFill>
                <a:latin typeface="Canva Sans Bold"/>
                <a:ea typeface="Canva Sans Bold"/>
                <a:cs typeface="Canva Sans Bold"/>
                <a:sym typeface="Canva Sans Bold"/>
              </a:rPr>
              <a:t> </a:t>
            </a:r>
            <a:r>
              <a:rPr lang="en-US" sz="2700" b="1" dirty="0" err="1">
                <a:solidFill>
                  <a:srgbClr val="121A5D"/>
                </a:solidFill>
                <a:latin typeface="Canva Sans Bold"/>
                <a:ea typeface="Canva Sans Bold"/>
                <a:cs typeface="Canva Sans Bold"/>
                <a:sym typeface="Canva Sans Bold"/>
              </a:rPr>
              <a:t>pagrindas</a:t>
            </a:r>
            <a:endParaRPr lang="en-US" sz="2700" b="1" dirty="0">
              <a:solidFill>
                <a:srgbClr val="121A5D"/>
              </a:solidFill>
              <a:latin typeface="Canva Sans Bold"/>
              <a:ea typeface="Canva Sans Bold"/>
              <a:cs typeface="Canva Sans Bold"/>
              <a:sym typeface="Canva Sans Bold"/>
            </a:endParaRPr>
          </a:p>
        </p:txBody>
      </p:sp>
      <p:sp>
        <p:nvSpPr>
          <p:cNvPr id="27" name="TextBox 27"/>
          <p:cNvSpPr txBox="1"/>
          <p:nvPr/>
        </p:nvSpPr>
        <p:spPr>
          <a:xfrm>
            <a:off x="9611384" y="8207486"/>
            <a:ext cx="8444452" cy="540385"/>
          </a:xfrm>
          <a:prstGeom prst="rect">
            <a:avLst/>
          </a:prstGeom>
        </p:spPr>
        <p:txBody>
          <a:bodyPr lIns="0" tIns="0" rIns="0" bIns="0" rtlCol="0" anchor="t">
            <a:spAutoFit/>
          </a:bodyPr>
          <a:lstStyle/>
          <a:p>
            <a:pPr algn="ctr">
              <a:lnSpc>
                <a:spcPts val="2240"/>
              </a:lnSpc>
            </a:pPr>
            <a:r>
              <a:rPr lang="en-US" sz="1600" b="1" dirty="0">
                <a:solidFill>
                  <a:srgbClr val="121A5D"/>
                </a:solidFill>
                <a:latin typeface="Canva Sans Bold"/>
                <a:ea typeface="Canva Sans Bold"/>
                <a:cs typeface="Canva Sans Bold"/>
                <a:sym typeface="Canva Sans Bold"/>
              </a:rPr>
              <a:t>2021 – 2025 m. </a:t>
            </a:r>
            <a:r>
              <a:rPr lang="en-US" sz="1600" b="1" dirty="0" err="1">
                <a:solidFill>
                  <a:srgbClr val="121A5D"/>
                </a:solidFill>
                <a:latin typeface="Canva Sans Bold"/>
                <a:ea typeface="Canva Sans Bold"/>
                <a:cs typeface="Canva Sans Bold"/>
                <a:sym typeface="Canva Sans Bold"/>
              </a:rPr>
              <a:t>kadencijoje</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Taryboje</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dirba</a:t>
            </a:r>
            <a:r>
              <a:rPr lang="en-US" sz="1600" b="1" dirty="0">
                <a:solidFill>
                  <a:srgbClr val="121A5D"/>
                </a:solidFill>
                <a:latin typeface="Canva Sans Bold"/>
                <a:ea typeface="Canva Sans Bold"/>
                <a:cs typeface="Canva Sans Bold"/>
                <a:sym typeface="Canva Sans Bold"/>
              </a:rPr>
              <a:t> 4 </a:t>
            </a:r>
            <a:r>
              <a:rPr lang="en-US" sz="1600" b="1" dirty="0" err="1">
                <a:solidFill>
                  <a:srgbClr val="121A5D"/>
                </a:solidFill>
                <a:latin typeface="Canva Sans Bold"/>
                <a:ea typeface="Canva Sans Bold"/>
                <a:cs typeface="Canva Sans Bold"/>
                <a:sym typeface="Canva Sans Bold"/>
              </a:rPr>
              <a:t>habilituoti</a:t>
            </a:r>
            <a:r>
              <a:rPr lang="en-US" sz="1600" b="1" dirty="0">
                <a:solidFill>
                  <a:srgbClr val="121A5D"/>
                </a:solidFill>
                <a:latin typeface="Canva Sans Bold"/>
                <a:ea typeface="Canva Sans Bold"/>
                <a:cs typeface="Canva Sans Bold"/>
                <a:sym typeface="Canva Sans Bold"/>
              </a:rPr>
              <a:t> mokslo </a:t>
            </a:r>
            <a:r>
              <a:rPr lang="en-US" sz="1600" b="1" dirty="0" err="1">
                <a:solidFill>
                  <a:srgbClr val="121A5D"/>
                </a:solidFill>
                <a:latin typeface="Canva Sans Bold"/>
                <a:ea typeface="Canva Sans Bold"/>
                <a:cs typeface="Canva Sans Bold"/>
                <a:sym typeface="Canva Sans Bold"/>
              </a:rPr>
              <a:t>daktarai</a:t>
            </a:r>
            <a:r>
              <a:rPr lang="en-US" sz="1600" b="1" dirty="0">
                <a:solidFill>
                  <a:srgbClr val="121A5D"/>
                </a:solidFill>
                <a:latin typeface="Canva Sans Bold"/>
                <a:ea typeface="Canva Sans Bold"/>
                <a:cs typeface="Canva Sans Bold"/>
                <a:sym typeface="Canva Sans Bold"/>
              </a:rPr>
              <a:t>, 7 mokslo </a:t>
            </a:r>
            <a:r>
              <a:rPr lang="en-US" sz="1600" b="1" dirty="0" err="1">
                <a:solidFill>
                  <a:srgbClr val="121A5D"/>
                </a:solidFill>
                <a:latin typeface="Canva Sans Bold"/>
                <a:ea typeface="Canva Sans Bold"/>
                <a:cs typeface="Canva Sans Bold"/>
                <a:sym typeface="Canva Sans Bold"/>
              </a:rPr>
              <a:t>daktarai</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iš</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jų</a:t>
            </a:r>
            <a:r>
              <a:rPr lang="en-US" sz="1600" b="1" dirty="0">
                <a:solidFill>
                  <a:srgbClr val="121A5D"/>
                </a:solidFill>
                <a:latin typeface="Canva Sans Bold"/>
                <a:ea typeface="Canva Sans Bold"/>
                <a:cs typeface="Canva Sans Bold"/>
                <a:sym typeface="Canva Sans Bold"/>
              </a:rPr>
              <a:t> - 7 </a:t>
            </a:r>
            <a:r>
              <a:rPr lang="en-US" sz="1600" b="1" dirty="0" err="1">
                <a:solidFill>
                  <a:srgbClr val="121A5D"/>
                </a:solidFill>
                <a:latin typeface="Canva Sans Bold"/>
                <a:ea typeface="Canva Sans Bold"/>
                <a:cs typeface="Canva Sans Bold"/>
                <a:sym typeface="Canva Sans Bold"/>
              </a:rPr>
              <a:t>profesoriai</a:t>
            </a:r>
            <a:r>
              <a:rPr lang="en-US" sz="1600" b="1" dirty="0">
                <a:solidFill>
                  <a:srgbClr val="121A5D"/>
                </a:solidFill>
                <a:latin typeface="Canva Sans Bold"/>
                <a:ea typeface="Canva Sans Bold"/>
                <a:cs typeface="Canva Sans Bold"/>
                <a:sym typeface="Canva Sans Bold"/>
              </a:rPr>
              <a:t>, 1 </a:t>
            </a:r>
            <a:r>
              <a:rPr lang="en-US" sz="1600" b="1" dirty="0" err="1">
                <a:solidFill>
                  <a:srgbClr val="121A5D"/>
                </a:solidFill>
                <a:latin typeface="Canva Sans Bold"/>
                <a:ea typeface="Canva Sans Bold"/>
                <a:cs typeface="Canva Sans Bold"/>
                <a:sym typeface="Canva Sans Bold"/>
              </a:rPr>
              <a:t>docentas</a:t>
            </a:r>
            <a:r>
              <a:rPr lang="en-US" sz="1600" b="1" dirty="0">
                <a:solidFill>
                  <a:srgbClr val="121A5D"/>
                </a:solidFill>
                <a:latin typeface="Canva Sans Bold"/>
                <a:ea typeface="Canva Sans Bold"/>
                <a:cs typeface="Canva Sans Bold"/>
                <a:sym typeface="Canva Sans Bold"/>
              </a:rPr>
              <a:t>.</a:t>
            </a:r>
          </a:p>
        </p:txBody>
      </p:sp>
      <p:sp>
        <p:nvSpPr>
          <p:cNvPr id="28" name="TextBox 28"/>
          <p:cNvSpPr txBox="1"/>
          <p:nvPr/>
        </p:nvSpPr>
        <p:spPr>
          <a:xfrm>
            <a:off x="505447" y="1611306"/>
            <a:ext cx="3775395" cy="3067050"/>
          </a:xfrm>
          <a:prstGeom prst="rect">
            <a:avLst/>
          </a:prstGeom>
        </p:spPr>
        <p:txBody>
          <a:bodyPr lIns="0" tIns="0" rIns="0" bIns="0" rtlCol="0" anchor="t">
            <a:spAutoFit/>
          </a:bodyPr>
          <a:lstStyle/>
          <a:p>
            <a:pPr algn="l">
              <a:lnSpc>
                <a:spcPts val="2099"/>
              </a:lnSpc>
            </a:pPr>
            <a:r>
              <a:rPr lang="en-US" sz="1499" dirty="0" err="1">
                <a:solidFill>
                  <a:srgbClr val="121A5D"/>
                </a:solidFill>
                <a:latin typeface="Canva Sans"/>
                <a:ea typeface="Canva Sans"/>
                <a:cs typeface="Canva Sans"/>
                <a:sym typeface="Canva Sans"/>
              </a:rPr>
              <a:t>Viename</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iš</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pagrindinių</a:t>
            </a:r>
            <a:r>
              <a:rPr lang="en-US" sz="1499" dirty="0">
                <a:solidFill>
                  <a:srgbClr val="121A5D"/>
                </a:solidFill>
                <a:latin typeface="Canva Sans"/>
                <a:ea typeface="Canva Sans"/>
                <a:cs typeface="Canva Sans"/>
                <a:sym typeface="Canva Sans"/>
              </a:rPr>
              <a:t> Lietuvos sveikatos priežiūros </a:t>
            </a:r>
            <a:r>
              <a:rPr lang="en-US" sz="1499" dirty="0" err="1">
                <a:solidFill>
                  <a:srgbClr val="121A5D"/>
                </a:solidFill>
                <a:latin typeface="Canva Sans"/>
                <a:ea typeface="Canva Sans"/>
                <a:cs typeface="Canva Sans"/>
                <a:sym typeface="Canva Sans"/>
              </a:rPr>
              <a:t>sistemos</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strateginių</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dokumentų</a:t>
            </a:r>
            <a:r>
              <a:rPr lang="en-US" sz="1499" dirty="0">
                <a:solidFill>
                  <a:srgbClr val="121A5D"/>
                </a:solidFill>
                <a:latin typeface="Canva Sans"/>
                <a:ea typeface="Canva Sans"/>
                <a:cs typeface="Canva Sans"/>
                <a:sym typeface="Canva Sans"/>
              </a:rPr>
              <a:t> – Lietuvos </a:t>
            </a:r>
            <a:r>
              <a:rPr lang="en-US" sz="1499" dirty="0" err="1">
                <a:solidFill>
                  <a:srgbClr val="121A5D"/>
                </a:solidFill>
                <a:latin typeface="Canva Sans"/>
                <a:ea typeface="Canva Sans"/>
                <a:cs typeface="Canva Sans"/>
                <a:sym typeface="Canva Sans"/>
              </a:rPr>
              <a:t>nacionalinėje</a:t>
            </a:r>
            <a:r>
              <a:rPr lang="en-US" sz="1499" dirty="0">
                <a:solidFill>
                  <a:srgbClr val="121A5D"/>
                </a:solidFill>
                <a:latin typeface="Canva Sans"/>
                <a:ea typeface="Canva Sans"/>
                <a:cs typeface="Canva Sans"/>
                <a:sym typeface="Canva Sans"/>
              </a:rPr>
              <a:t> sveikatos </a:t>
            </a:r>
            <a:r>
              <a:rPr lang="en-US" sz="1499" dirty="0" err="1">
                <a:solidFill>
                  <a:srgbClr val="121A5D"/>
                </a:solidFill>
                <a:latin typeface="Canva Sans"/>
                <a:ea typeface="Canva Sans"/>
                <a:cs typeface="Canva Sans"/>
                <a:sym typeface="Canva Sans"/>
              </a:rPr>
              <a:t>koncepcijoje</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nurodoma</a:t>
            </a:r>
            <a:r>
              <a:rPr lang="en-US" sz="1499" dirty="0">
                <a:solidFill>
                  <a:srgbClr val="121A5D"/>
                </a:solidFill>
                <a:latin typeface="Canva Sans"/>
                <a:ea typeface="Canva Sans"/>
                <a:cs typeface="Canva Sans"/>
                <a:sym typeface="Canva Sans"/>
              </a:rPr>
              <a:t>, jog </a:t>
            </a:r>
            <a:r>
              <a:rPr lang="en-US" sz="1499" dirty="0" err="1">
                <a:solidFill>
                  <a:srgbClr val="121A5D"/>
                </a:solidFill>
                <a:latin typeface="Canva Sans"/>
                <a:ea typeface="Canva Sans"/>
                <a:cs typeface="Canva Sans"/>
                <a:sym typeface="Canva Sans"/>
              </a:rPr>
              <a:t>siekiant</a:t>
            </a:r>
            <a:r>
              <a:rPr lang="en-US" sz="1499" dirty="0">
                <a:solidFill>
                  <a:srgbClr val="121A5D"/>
                </a:solidFill>
                <a:latin typeface="Canva Sans"/>
                <a:ea typeface="Canva Sans"/>
                <a:cs typeface="Canva Sans"/>
                <a:sym typeface="Canva Sans"/>
              </a:rPr>
              <a:t> sveikatos </a:t>
            </a:r>
            <a:r>
              <a:rPr lang="en-US" sz="1499" dirty="0" err="1">
                <a:solidFill>
                  <a:srgbClr val="121A5D"/>
                </a:solidFill>
                <a:latin typeface="Canva Sans"/>
                <a:ea typeface="Canva Sans"/>
                <a:cs typeface="Canva Sans"/>
                <a:sym typeface="Canva Sans"/>
              </a:rPr>
              <a:t>sistemos</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tikslų</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suformuojama</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nepriklausoma</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nuo</a:t>
            </a:r>
            <a:r>
              <a:rPr lang="en-US" sz="1499" dirty="0">
                <a:solidFill>
                  <a:srgbClr val="121A5D"/>
                </a:solidFill>
                <a:latin typeface="Canva Sans"/>
                <a:ea typeface="Canva Sans"/>
                <a:cs typeface="Canva Sans"/>
                <a:sym typeface="Canva Sans"/>
              </a:rPr>
              <a:t> Sveikatos apsaugos </a:t>
            </a:r>
            <a:r>
              <a:rPr lang="en-US" sz="1499" dirty="0" err="1">
                <a:solidFill>
                  <a:srgbClr val="121A5D"/>
                </a:solidFill>
                <a:latin typeface="Canva Sans"/>
                <a:ea typeface="Canva Sans"/>
                <a:cs typeface="Canva Sans"/>
                <a:sym typeface="Canva Sans"/>
              </a:rPr>
              <a:t>ministerijos</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Nacionalinė</a:t>
            </a:r>
            <a:r>
              <a:rPr lang="en-US" sz="1499" dirty="0">
                <a:solidFill>
                  <a:srgbClr val="121A5D"/>
                </a:solidFill>
                <a:latin typeface="Canva Sans"/>
                <a:ea typeface="Canva Sans"/>
                <a:cs typeface="Canva Sans"/>
                <a:sym typeface="Canva Sans"/>
              </a:rPr>
              <a:t> sveikatos </a:t>
            </a:r>
            <a:r>
              <a:rPr lang="en-US" sz="1499" dirty="0" err="1">
                <a:solidFill>
                  <a:srgbClr val="121A5D"/>
                </a:solidFill>
                <a:latin typeface="Canva Sans"/>
                <a:ea typeface="Canva Sans"/>
                <a:cs typeface="Canva Sans"/>
                <a:sym typeface="Canva Sans"/>
              </a:rPr>
              <a:t>taryba</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toliau</a:t>
            </a:r>
            <a:r>
              <a:rPr lang="en-US" sz="1499" dirty="0">
                <a:solidFill>
                  <a:srgbClr val="121A5D"/>
                </a:solidFill>
                <a:latin typeface="Canva Sans"/>
                <a:ea typeface="Canva Sans"/>
                <a:cs typeface="Canva Sans"/>
                <a:sym typeface="Canva Sans"/>
              </a:rPr>
              <a:t> – </a:t>
            </a:r>
            <a:r>
              <a:rPr lang="en-US" sz="1499" dirty="0" err="1">
                <a:solidFill>
                  <a:srgbClr val="121A5D"/>
                </a:solidFill>
                <a:latin typeface="Canva Sans"/>
                <a:ea typeface="Canva Sans"/>
                <a:cs typeface="Canva Sans"/>
                <a:sym typeface="Canva Sans"/>
              </a:rPr>
              <a:t>Taryba</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kurią</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sudaro</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aukščiausios</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kvalifikacijos</a:t>
            </a:r>
            <a:r>
              <a:rPr lang="en-US" sz="1499" dirty="0">
                <a:solidFill>
                  <a:srgbClr val="121A5D"/>
                </a:solidFill>
                <a:latin typeface="Canva Sans"/>
                <a:ea typeface="Canva Sans"/>
                <a:cs typeface="Canva Sans"/>
                <a:sym typeface="Canva Sans"/>
              </a:rPr>
              <a:t> medicinos ir </a:t>
            </a:r>
            <a:r>
              <a:rPr lang="en-US" sz="1499" dirty="0" err="1">
                <a:solidFill>
                  <a:srgbClr val="121A5D"/>
                </a:solidFill>
                <a:latin typeface="Canva Sans"/>
                <a:ea typeface="Canva Sans"/>
                <a:cs typeface="Canva Sans"/>
                <a:sym typeface="Canva Sans"/>
              </a:rPr>
              <a:t>kitų</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susijusių</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su</a:t>
            </a:r>
            <a:r>
              <a:rPr lang="en-US" sz="1499" dirty="0">
                <a:solidFill>
                  <a:srgbClr val="121A5D"/>
                </a:solidFill>
                <a:latin typeface="Canva Sans"/>
                <a:ea typeface="Canva Sans"/>
                <a:cs typeface="Canva Sans"/>
                <a:sym typeface="Canva Sans"/>
              </a:rPr>
              <a:t> sveikatos </a:t>
            </a:r>
            <a:r>
              <a:rPr lang="en-US" sz="1499" dirty="0" err="1">
                <a:solidFill>
                  <a:srgbClr val="121A5D"/>
                </a:solidFill>
                <a:latin typeface="Canva Sans"/>
                <a:ea typeface="Canva Sans"/>
                <a:cs typeface="Canva Sans"/>
                <a:sym typeface="Canva Sans"/>
              </a:rPr>
              <a:t>problemų</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sprendimu</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specialybių</a:t>
            </a:r>
            <a:r>
              <a:rPr lang="en-US" sz="1499" dirty="0">
                <a:solidFill>
                  <a:srgbClr val="121A5D"/>
                </a:solidFill>
                <a:latin typeface="Canva Sans"/>
                <a:ea typeface="Canva Sans"/>
                <a:cs typeface="Canva Sans"/>
                <a:sym typeface="Canva Sans"/>
              </a:rPr>
              <a:t> </a:t>
            </a:r>
            <a:r>
              <a:rPr lang="en-US" sz="1499" dirty="0" err="1">
                <a:solidFill>
                  <a:srgbClr val="121A5D"/>
                </a:solidFill>
                <a:latin typeface="Canva Sans"/>
                <a:ea typeface="Canva Sans"/>
                <a:cs typeface="Canva Sans"/>
                <a:sym typeface="Canva Sans"/>
              </a:rPr>
              <a:t>profesionalai</a:t>
            </a:r>
            <a:r>
              <a:rPr lang="en-US" sz="1499" dirty="0">
                <a:solidFill>
                  <a:srgbClr val="121A5D"/>
                </a:solidFill>
                <a:latin typeface="Canva Sans"/>
                <a:ea typeface="Canva Sans"/>
                <a:cs typeface="Canva Sans"/>
                <a:sym typeface="Canva Sans"/>
              </a:rPr>
              <a:t>.</a:t>
            </a:r>
          </a:p>
        </p:txBody>
      </p:sp>
      <p:sp>
        <p:nvSpPr>
          <p:cNvPr id="29" name="TextBox 29"/>
          <p:cNvSpPr txBox="1"/>
          <p:nvPr/>
        </p:nvSpPr>
        <p:spPr>
          <a:xfrm>
            <a:off x="619747" y="6092197"/>
            <a:ext cx="3450346" cy="1921510"/>
          </a:xfrm>
          <a:prstGeom prst="rect">
            <a:avLst/>
          </a:prstGeom>
        </p:spPr>
        <p:txBody>
          <a:bodyPr lIns="0" tIns="0" rIns="0" bIns="0" rtlCol="0" anchor="t">
            <a:spAutoFit/>
          </a:bodyPr>
          <a:lstStyle/>
          <a:p>
            <a:pPr algn="l">
              <a:lnSpc>
                <a:spcPts val="2239"/>
              </a:lnSpc>
            </a:pPr>
            <a:r>
              <a:rPr lang="en-US" sz="1599" dirty="0" err="1">
                <a:solidFill>
                  <a:srgbClr val="121A5D"/>
                </a:solidFill>
                <a:latin typeface="Canva Sans"/>
                <a:ea typeface="Canva Sans"/>
                <a:cs typeface="Canva Sans"/>
                <a:sym typeface="Canva Sans"/>
              </a:rPr>
              <a:t>Tarybos</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paskirtį</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sudarymo</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principus</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uždavinius</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teises</a:t>
            </a:r>
            <a:r>
              <a:rPr lang="en-US" sz="1599" dirty="0">
                <a:solidFill>
                  <a:srgbClr val="121A5D"/>
                </a:solidFill>
                <a:latin typeface="Canva Sans"/>
                <a:ea typeface="Canva Sans"/>
                <a:cs typeface="Canva Sans"/>
                <a:sym typeface="Canva Sans"/>
              </a:rPr>
              <a:t> ir </a:t>
            </a:r>
            <a:r>
              <a:rPr lang="en-US" sz="1599" dirty="0" err="1">
                <a:solidFill>
                  <a:srgbClr val="121A5D"/>
                </a:solidFill>
                <a:latin typeface="Canva Sans"/>
                <a:ea typeface="Canva Sans"/>
                <a:cs typeface="Canva Sans"/>
                <a:sym typeface="Canva Sans"/>
              </a:rPr>
              <a:t>darbo</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organizavimo</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principus</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nustato</a:t>
            </a:r>
            <a:r>
              <a:rPr lang="en-US" sz="1599" dirty="0">
                <a:solidFill>
                  <a:srgbClr val="121A5D"/>
                </a:solidFill>
                <a:latin typeface="Canva Sans"/>
                <a:ea typeface="Canva Sans"/>
                <a:cs typeface="Canva Sans"/>
                <a:sym typeface="Canva Sans"/>
              </a:rPr>
              <a:t> LR Sveikatos </a:t>
            </a:r>
            <a:r>
              <a:rPr lang="en-US" sz="1599" dirty="0" err="1">
                <a:solidFill>
                  <a:srgbClr val="121A5D"/>
                </a:solidFill>
                <a:latin typeface="Canva Sans"/>
                <a:ea typeface="Canva Sans"/>
                <a:cs typeface="Canva Sans"/>
                <a:sym typeface="Canva Sans"/>
              </a:rPr>
              <a:t>sistemos</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įstatymo</a:t>
            </a:r>
            <a:r>
              <a:rPr lang="en-US" sz="1599" dirty="0">
                <a:solidFill>
                  <a:srgbClr val="121A5D"/>
                </a:solidFill>
                <a:latin typeface="Canva Sans"/>
                <a:ea typeface="Canva Sans"/>
                <a:cs typeface="Canva Sans"/>
                <a:sym typeface="Canva Sans"/>
              </a:rPr>
              <a:t> 67 </a:t>
            </a:r>
            <a:r>
              <a:rPr lang="en-US" sz="1599" dirty="0" err="1">
                <a:solidFill>
                  <a:srgbClr val="121A5D"/>
                </a:solidFill>
                <a:latin typeface="Canva Sans"/>
                <a:ea typeface="Canva Sans"/>
                <a:cs typeface="Canva Sans"/>
                <a:sym typeface="Canva Sans"/>
              </a:rPr>
              <a:t>straipsnis</a:t>
            </a:r>
            <a:r>
              <a:rPr lang="en-US" sz="1599" dirty="0">
                <a:solidFill>
                  <a:srgbClr val="121A5D"/>
                </a:solidFill>
                <a:latin typeface="Canva Sans"/>
                <a:ea typeface="Canva Sans"/>
                <a:cs typeface="Canva Sans"/>
                <a:sym typeface="Canva Sans"/>
              </a:rPr>
              <a:t> ir </a:t>
            </a:r>
            <a:r>
              <a:rPr lang="en-US" sz="1599" dirty="0" err="1">
                <a:solidFill>
                  <a:srgbClr val="121A5D"/>
                </a:solidFill>
                <a:latin typeface="Canva Sans"/>
                <a:ea typeface="Canva Sans"/>
                <a:cs typeface="Canva Sans"/>
                <a:sym typeface="Canva Sans"/>
              </a:rPr>
              <a:t>Nacionalinės</a:t>
            </a:r>
            <a:r>
              <a:rPr lang="en-US" sz="1599" dirty="0">
                <a:solidFill>
                  <a:srgbClr val="121A5D"/>
                </a:solidFill>
                <a:latin typeface="Canva Sans"/>
                <a:ea typeface="Canva Sans"/>
                <a:cs typeface="Canva Sans"/>
                <a:sym typeface="Canva Sans"/>
              </a:rPr>
              <a:t> sveikatos </a:t>
            </a:r>
            <a:r>
              <a:rPr lang="en-US" sz="1599" dirty="0" err="1">
                <a:solidFill>
                  <a:srgbClr val="121A5D"/>
                </a:solidFill>
                <a:latin typeface="Canva Sans"/>
                <a:ea typeface="Canva Sans"/>
                <a:cs typeface="Canva Sans"/>
                <a:sym typeface="Canva Sans"/>
              </a:rPr>
              <a:t>tarybos</a:t>
            </a:r>
            <a:r>
              <a:rPr lang="en-US" sz="1599" dirty="0">
                <a:solidFill>
                  <a:srgbClr val="121A5D"/>
                </a:solidFill>
                <a:latin typeface="Canva Sans"/>
                <a:ea typeface="Canva Sans"/>
                <a:cs typeface="Canva Sans"/>
                <a:sym typeface="Canva Sans"/>
              </a:rPr>
              <a:t> </a:t>
            </a:r>
            <a:r>
              <a:rPr lang="en-US" sz="1599" dirty="0" err="1">
                <a:solidFill>
                  <a:srgbClr val="121A5D"/>
                </a:solidFill>
                <a:latin typeface="Canva Sans"/>
                <a:ea typeface="Canva Sans"/>
                <a:cs typeface="Canva Sans"/>
                <a:sym typeface="Canva Sans"/>
              </a:rPr>
              <a:t>nuostatai</a:t>
            </a:r>
            <a:r>
              <a:rPr lang="en-US" sz="1599" dirty="0">
                <a:solidFill>
                  <a:srgbClr val="121A5D"/>
                </a:solidFill>
                <a:latin typeface="Canva Sans"/>
                <a:ea typeface="Canva Sans"/>
                <a:cs typeface="Canva Sans"/>
                <a:sym typeface="Canva Sans"/>
              </a:rPr>
              <a:t>. </a:t>
            </a:r>
          </a:p>
        </p:txBody>
      </p:sp>
      <p:sp>
        <p:nvSpPr>
          <p:cNvPr id="30" name="TextBox 30"/>
          <p:cNvSpPr txBox="1"/>
          <p:nvPr/>
        </p:nvSpPr>
        <p:spPr>
          <a:xfrm>
            <a:off x="5205271" y="2041201"/>
            <a:ext cx="3667033" cy="2197735"/>
          </a:xfrm>
          <a:prstGeom prst="rect">
            <a:avLst/>
          </a:prstGeom>
        </p:spPr>
        <p:txBody>
          <a:bodyPr lIns="0" tIns="0" rIns="0" bIns="0" rtlCol="0" anchor="t">
            <a:spAutoFit/>
          </a:bodyPr>
          <a:lstStyle/>
          <a:p>
            <a:pPr algn="l">
              <a:lnSpc>
                <a:spcPts val="2240"/>
              </a:lnSpc>
            </a:pPr>
            <a:r>
              <a:rPr lang="en-US" sz="1600" b="1" dirty="0" err="1">
                <a:solidFill>
                  <a:srgbClr val="121A5D"/>
                </a:solidFill>
                <a:latin typeface="Canva Sans Bold"/>
                <a:ea typeface="Canva Sans Bold"/>
                <a:cs typeface="Canva Sans Bold"/>
                <a:sym typeface="Canva Sans Bold"/>
              </a:rPr>
              <a:t>Taryba</a:t>
            </a:r>
            <a:r>
              <a:rPr lang="en-US" sz="1600" b="1" dirty="0">
                <a:solidFill>
                  <a:srgbClr val="121A5D"/>
                </a:solidFill>
                <a:latin typeface="Canva Sans Bold"/>
                <a:ea typeface="Canva Sans Bold"/>
                <a:cs typeface="Canva Sans Bold"/>
                <a:sym typeface="Canva Sans Bold"/>
              </a:rPr>
              <a:t> – </a:t>
            </a:r>
            <a:r>
              <a:rPr lang="en-US" sz="1600" b="1" dirty="0" err="1">
                <a:solidFill>
                  <a:srgbClr val="121A5D"/>
                </a:solidFill>
                <a:latin typeface="Canva Sans Bold"/>
                <a:ea typeface="Canva Sans Bold"/>
                <a:cs typeface="Canva Sans Bold"/>
                <a:sym typeface="Canva Sans Bold"/>
              </a:rPr>
              <a:t>Seimo</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įsteigta</a:t>
            </a:r>
            <a:r>
              <a:rPr lang="en-US" sz="1600" b="1" dirty="0">
                <a:solidFill>
                  <a:srgbClr val="121A5D"/>
                </a:solidFill>
                <a:latin typeface="Canva Sans Bold"/>
                <a:ea typeface="Canva Sans Bold"/>
                <a:cs typeface="Canva Sans Bold"/>
                <a:sym typeface="Canva Sans Bold"/>
              </a:rPr>
              <a:t> ir jam </a:t>
            </a:r>
            <a:r>
              <a:rPr lang="en-US" sz="1600" b="1" dirty="0" err="1">
                <a:solidFill>
                  <a:srgbClr val="121A5D"/>
                </a:solidFill>
                <a:latin typeface="Canva Sans Bold"/>
                <a:ea typeface="Canva Sans Bold"/>
                <a:cs typeface="Canva Sans Bold"/>
                <a:sym typeface="Canva Sans Bold"/>
              </a:rPr>
              <a:t>atskaitinga</a:t>
            </a:r>
            <a:r>
              <a:rPr lang="en-US" sz="1600" b="1" dirty="0">
                <a:solidFill>
                  <a:srgbClr val="121A5D"/>
                </a:solidFill>
                <a:latin typeface="Canva Sans Bold"/>
                <a:ea typeface="Canva Sans Bold"/>
                <a:cs typeface="Canva Sans Bold"/>
                <a:sym typeface="Canva Sans Bold"/>
              </a:rPr>
              <a:t> valstybės </a:t>
            </a:r>
            <a:r>
              <a:rPr lang="en-US" sz="1600" b="1" dirty="0" err="1">
                <a:solidFill>
                  <a:srgbClr val="121A5D"/>
                </a:solidFill>
                <a:latin typeface="Canva Sans Bold"/>
                <a:ea typeface="Canva Sans Bold"/>
                <a:cs typeface="Canva Sans Bold"/>
                <a:sym typeface="Canva Sans Bold"/>
              </a:rPr>
              <a:t>institucija</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atliekanti</a:t>
            </a:r>
            <a:r>
              <a:rPr lang="en-US" sz="1600" b="1" dirty="0">
                <a:solidFill>
                  <a:srgbClr val="121A5D"/>
                </a:solidFill>
                <a:latin typeface="Canva Sans Bold"/>
                <a:ea typeface="Canva Sans Bold"/>
                <a:cs typeface="Canva Sans Bold"/>
                <a:sym typeface="Canva Sans Bold"/>
              </a:rPr>
              <a:t> sveikatos </a:t>
            </a:r>
            <a:r>
              <a:rPr lang="en-US" sz="1600" b="1" dirty="0" err="1">
                <a:solidFill>
                  <a:srgbClr val="121A5D"/>
                </a:solidFill>
                <a:latin typeface="Canva Sans Bold"/>
                <a:ea typeface="Canva Sans Bold"/>
                <a:cs typeface="Canva Sans Bold"/>
                <a:sym typeface="Canva Sans Bold"/>
              </a:rPr>
              <a:t>politikos</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ekspertinį</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vertinimą</a:t>
            </a:r>
            <a:r>
              <a:rPr lang="en-US" sz="1600" b="1" dirty="0">
                <a:solidFill>
                  <a:srgbClr val="121A5D"/>
                </a:solidFill>
                <a:latin typeface="Canva Sans Bold"/>
                <a:ea typeface="Canva Sans Bold"/>
                <a:cs typeface="Canva Sans Bold"/>
                <a:sym typeface="Canva Sans Bold"/>
              </a:rPr>
              <a:t> ir </a:t>
            </a:r>
            <a:r>
              <a:rPr lang="en-US" sz="1600" b="1" dirty="0" err="1">
                <a:solidFill>
                  <a:srgbClr val="121A5D"/>
                </a:solidFill>
                <a:latin typeface="Canva Sans Bold"/>
                <a:ea typeface="Canva Sans Bold"/>
                <a:cs typeface="Canva Sans Bold"/>
                <a:sym typeface="Canva Sans Bold"/>
              </a:rPr>
              <a:t>konsultuojanti</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strateginiais</a:t>
            </a:r>
            <a:r>
              <a:rPr lang="en-US" sz="1600" b="1" dirty="0">
                <a:solidFill>
                  <a:srgbClr val="121A5D"/>
                </a:solidFill>
                <a:latin typeface="Canva Sans Bold"/>
                <a:ea typeface="Canva Sans Bold"/>
                <a:cs typeface="Canva Sans Bold"/>
                <a:sym typeface="Canva Sans Bold"/>
              </a:rPr>
              <a:t> Lietuvos sveikatos </a:t>
            </a:r>
            <a:r>
              <a:rPr lang="en-US" sz="1600" b="1" dirty="0" err="1">
                <a:solidFill>
                  <a:srgbClr val="121A5D"/>
                </a:solidFill>
                <a:latin typeface="Canva Sans Bold"/>
                <a:ea typeface="Canva Sans Bold"/>
                <a:cs typeface="Canva Sans Bold"/>
                <a:sym typeface="Canva Sans Bold"/>
              </a:rPr>
              <a:t>sistemos</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plėtros</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klausimais</a:t>
            </a:r>
            <a:r>
              <a:rPr lang="en-US" sz="1600" b="1" dirty="0">
                <a:solidFill>
                  <a:srgbClr val="121A5D"/>
                </a:solidFill>
                <a:latin typeface="Canva Sans Bold"/>
                <a:ea typeface="Canva Sans Bold"/>
                <a:cs typeface="Canva Sans Bold"/>
                <a:sym typeface="Canva Sans Bold"/>
              </a:rPr>
              <a:t> ir </a:t>
            </a:r>
            <a:r>
              <a:rPr lang="en-US" sz="1600" b="1" dirty="0" err="1">
                <a:solidFill>
                  <a:srgbClr val="121A5D"/>
                </a:solidFill>
                <a:latin typeface="Canva Sans Bold"/>
                <a:ea typeface="Canva Sans Bold"/>
                <a:cs typeface="Canva Sans Bold"/>
                <a:sym typeface="Canva Sans Bold"/>
              </a:rPr>
              <a:t>veikianti</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pagal</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Seimo</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patvirtintus</a:t>
            </a:r>
            <a:r>
              <a:rPr lang="en-US" sz="1600" b="1" dirty="0">
                <a:solidFill>
                  <a:srgbClr val="121A5D"/>
                </a:solidFill>
                <a:latin typeface="Canva Sans Bold"/>
                <a:ea typeface="Canva Sans Bold"/>
                <a:cs typeface="Canva Sans Bold"/>
                <a:sym typeface="Canva Sans Bold"/>
              </a:rPr>
              <a:t> </a:t>
            </a:r>
            <a:r>
              <a:rPr lang="en-US" sz="1600" b="1" dirty="0" err="1">
                <a:solidFill>
                  <a:srgbClr val="121A5D"/>
                </a:solidFill>
                <a:latin typeface="Canva Sans Bold"/>
                <a:ea typeface="Canva Sans Bold"/>
                <a:cs typeface="Canva Sans Bold"/>
                <a:sym typeface="Canva Sans Bold"/>
              </a:rPr>
              <a:t>nuostatus</a:t>
            </a:r>
            <a:r>
              <a:rPr lang="en-US" sz="1600" b="1" dirty="0">
                <a:solidFill>
                  <a:srgbClr val="121A5D"/>
                </a:solidFill>
                <a:latin typeface="Canva Sans Bold"/>
                <a:ea typeface="Canva Sans Bold"/>
                <a:cs typeface="Canva Sans Bold"/>
                <a:sym typeface="Canva Sans Bold"/>
              </a:rPr>
              <a:t>. </a:t>
            </a:r>
          </a:p>
        </p:txBody>
      </p:sp>
      <p:sp>
        <p:nvSpPr>
          <p:cNvPr id="31" name="TextBox 31"/>
          <p:cNvSpPr txBox="1"/>
          <p:nvPr/>
        </p:nvSpPr>
        <p:spPr>
          <a:xfrm>
            <a:off x="9725242" y="1448748"/>
            <a:ext cx="8186826" cy="523875"/>
          </a:xfrm>
          <a:prstGeom prst="rect">
            <a:avLst/>
          </a:prstGeom>
        </p:spPr>
        <p:txBody>
          <a:bodyPr lIns="0" tIns="0" rIns="0" bIns="0" rtlCol="0" anchor="t">
            <a:spAutoFit/>
          </a:bodyPr>
          <a:lstStyle/>
          <a:p>
            <a:pPr algn="just">
              <a:lnSpc>
                <a:spcPts val="2100"/>
              </a:lnSpc>
            </a:pPr>
            <a:r>
              <a:rPr lang="en-US" sz="1500" dirty="0" err="1">
                <a:solidFill>
                  <a:srgbClr val="121A5D"/>
                </a:solidFill>
                <a:latin typeface="Canva Sans"/>
                <a:ea typeface="Canva Sans"/>
                <a:cs typeface="Canva Sans"/>
                <a:sym typeface="Canva Sans"/>
              </a:rPr>
              <a:t>Tarybai</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vadovauja</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Tarybos</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pirmininkas</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jis</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teisės</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aktų</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nustatyta</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tvarka</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kartu</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yra</a:t>
            </a:r>
            <a:r>
              <a:rPr lang="en-US" sz="1500" dirty="0">
                <a:solidFill>
                  <a:srgbClr val="121A5D"/>
                </a:solidFill>
                <a:latin typeface="Canva Sans"/>
                <a:ea typeface="Canva Sans"/>
                <a:cs typeface="Canva Sans"/>
                <a:sym typeface="Canva Sans"/>
              </a:rPr>
              <a:t> ir </a:t>
            </a:r>
            <a:r>
              <a:rPr lang="en-US" sz="1500" dirty="0" err="1">
                <a:solidFill>
                  <a:srgbClr val="121A5D"/>
                </a:solidFill>
                <a:latin typeface="Canva Sans"/>
                <a:ea typeface="Canva Sans"/>
                <a:cs typeface="Canva Sans"/>
                <a:sym typeface="Canva Sans"/>
              </a:rPr>
              <a:t>įstaigos</a:t>
            </a:r>
            <a:r>
              <a:rPr lang="en-US" sz="1500" dirty="0">
                <a:solidFill>
                  <a:srgbClr val="121A5D"/>
                </a:solidFill>
                <a:latin typeface="Canva Sans"/>
                <a:ea typeface="Canva Sans"/>
                <a:cs typeface="Canva Sans"/>
                <a:sym typeface="Canva Sans"/>
              </a:rPr>
              <a:t> </a:t>
            </a:r>
            <a:r>
              <a:rPr lang="en-US" sz="1500" dirty="0" err="1">
                <a:solidFill>
                  <a:srgbClr val="121A5D"/>
                </a:solidFill>
                <a:latin typeface="Canva Sans"/>
                <a:ea typeface="Canva Sans"/>
                <a:cs typeface="Canva Sans"/>
                <a:sym typeface="Canva Sans"/>
              </a:rPr>
              <a:t>vadovas</a:t>
            </a:r>
            <a:r>
              <a:rPr lang="en-US" sz="1500" dirty="0">
                <a:solidFill>
                  <a:srgbClr val="121A5D"/>
                </a:solidFill>
                <a:latin typeface="Canva Sans"/>
                <a:ea typeface="Canva Sans"/>
                <a:cs typeface="Canva Sans"/>
                <a:sym typeface="Canva Sans"/>
              </a:rPr>
              <a:t>.</a:t>
            </a:r>
          </a:p>
        </p:txBody>
      </p:sp>
      <p:sp>
        <p:nvSpPr>
          <p:cNvPr id="32" name="TextBox 32"/>
          <p:cNvSpPr txBox="1"/>
          <p:nvPr/>
        </p:nvSpPr>
        <p:spPr>
          <a:xfrm>
            <a:off x="5205271" y="5869162"/>
            <a:ext cx="3328734" cy="2473960"/>
          </a:xfrm>
          <a:prstGeom prst="rect">
            <a:avLst/>
          </a:prstGeom>
        </p:spPr>
        <p:txBody>
          <a:bodyPr lIns="0" tIns="0" rIns="0" bIns="0" rtlCol="0" anchor="t">
            <a:spAutoFit/>
          </a:bodyPr>
          <a:lstStyle/>
          <a:p>
            <a:pPr algn="l">
              <a:lnSpc>
                <a:spcPts val="2240"/>
              </a:lnSpc>
            </a:pPr>
            <a:r>
              <a:rPr lang="en-US" sz="1600" b="1" dirty="0" err="1">
                <a:solidFill>
                  <a:srgbClr val="FFFFFF"/>
                </a:solidFill>
                <a:latin typeface="Canva Sans Bold"/>
                <a:ea typeface="Canva Sans Bold"/>
                <a:cs typeface="Canva Sans Bold"/>
                <a:sym typeface="Canva Sans Bold"/>
              </a:rPr>
              <a:t>Tarybos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misija</a:t>
            </a:r>
            <a:r>
              <a:rPr lang="en-US" sz="1600" b="1" dirty="0">
                <a:solidFill>
                  <a:srgbClr val="FFFFFF"/>
                </a:solidFill>
                <a:latin typeface="Canva Sans Bold"/>
                <a:ea typeface="Canva Sans Bold"/>
                <a:cs typeface="Canva Sans Bold"/>
                <a:sym typeface="Canva Sans Bold"/>
              </a:rPr>
              <a:t> - </a:t>
            </a:r>
            <a:r>
              <a:rPr lang="en-US" sz="1600" b="1" dirty="0" err="1">
                <a:solidFill>
                  <a:srgbClr val="FFFFFF"/>
                </a:solidFill>
                <a:latin typeface="Canva Sans Bold"/>
                <a:ea typeface="Canva Sans Bold"/>
                <a:cs typeface="Canva Sans Bold"/>
                <a:sym typeface="Canva Sans Bold"/>
              </a:rPr>
              <a:t>stebėti</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visuomenės</a:t>
            </a:r>
            <a:r>
              <a:rPr lang="en-US" sz="1600" b="1" dirty="0">
                <a:solidFill>
                  <a:srgbClr val="FFFFFF"/>
                </a:solidFill>
                <a:latin typeface="Canva Sans Bold"/>
                <a:ea typeface="Canva Sans Bold"/>
                <a:cs typeface="Canva Sans Bold"/>
                <a:sym typeface="Canva Sans Bold"/>
              </a:rPr>
              <a:t> sveikatos </a:t>
            </a:r>
            <a:r>
              <a:rPr lang="en-US" sz="1600" b="1" dirty="0" err="1">
                <a:solidFill>
                  <a:srgbClr val="FFFFFF"/>
                </a:solidFill>
                <a:latin typeface="Canva Sans Bold"/>
                <a:ea typeface="Canva Sans Bold"/>
                <a:cs typeface="Canva Sans Bold"/>
                <a:sym typeface="Canva Sans Bold"/>
              </a:rPr>
              <a:t>pokyčius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aiškintis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jų</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priežastis</a:t>
            </a:r>
            <a:r>
              <a:rPr lang="en-US" sz="1600" b="1" dirty="0">
                <a:solidFill>
                  <a:srgbClr val="FFFFFF"/>
                </a:solidFill>
                <a:latin typeface="Canva Sans Bold"/>
                <a:ea typeface="Canva Sans Bold"/>
                <a:cs typeface="Canva Sans Bold"/>
                <a:sym typeface="Canva Sans Bold"/>
              </a:rPr>
              <a:t> ir, </a:t>
            </a:r>
            <a:r>
              <a:rPr lang="en-US" sz="1600" b="1" dirty="0" err="1">
                <a:solidFill>
                  <a:srgbClr val="FFFFFF"/>
                </a:solidFill>
                <a:latin typeface="Canva Sans Bold"/>
                <a:ea typeface="Canva Sans Bold"/>
                <a:cs typeface="Canva Sans Bold"/>
                <a:sym typeface="Canva Sans Bold"/>
              </a:rPr>
              <a:t>vadovaujantis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moksliniais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įrodymais</a:t>
            </a:r>
            <a:r>
              <a:rPr lang="en-US" sz="1600" b="1" dirty="0">
                <a:solidFill>
                  <a:srgbClr val="FFFFFF"/>
                </a:solidFill>
                <a:latin typeface="Canva Sans Bold"/>
                <a:ea typeface="Canva Sans Bold"/>
                <a:cs typeface="Canva Sans Bold"/>
                <a:sym typeface="Canva Sans Bold"/>
              </a:rPr>
              <a:t> bei </a:t>
            </a:r>
            <a:r>
              <a:rPr lang="en-US" sz="1600" b="1" dirty="0" err="1">
                <a:solidFill>
                  <a:srgbClr val="FFFFFF"/>
                </a:solidFill>
                <a:latin typeface="Canva Sans Bold"/>
                <a:ea typeface="Canva Sans Bold"/>
                <a:cs typeface="Canva Sans Bold"/>
                <a:sym typeface="Canva Sans Bold"/>
              </a:rPr>
              <a:t>tarptautinių</a:t>
            </a:r>
            <a:r>
              <a:rPr lang="en-US" sz="1600" b="1" dirty="0">
                <a:solidFill>
                  <a:srgbClr val="FFFFFF"/>
                </a:solidFill>
                <a:latin typeface="Canva Sans Bold"/>
                <a:ea typeface="Canva Sans Bold"/>
                <a:cs typeface="Canva Sans Bold"/>
                <a:sym typeface="Canva Sans Bold"/>
              </a:rPr>
              <a:t> sveikatos </a:t>
            </a:r>
            <a:r>
              <a:rPr lang="en-US" sz="1600" b="1" dirty="0" err="1">
                <a:solidFill>
                  <a:srgbClr val="FFFFFF"/>
                </a:solidFill>
                <a:latin typeface="Canva Sans Bold"/>
                <a:ea typeface="Canva Sans Bold"/>
                <a:cs typeface="Canva Sans Bold"/>
                <a:sym typeface="Canva Sans Bold"/>
              </a:rPr>
              <a:t>organizacijų</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rekomendacijomis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teikti</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pasiūlymus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dėl</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situacijos</a:t>
            </a:r>
            <a:r>
              <a:rPr lang="en-US" sz="1600" b="1" dirty="0">
                <a:solidFill>
                  <a:srgbClr val="FFFFFF"/>
                </a:solidFill>
                <a:latin typeface="Canva Sans Bold"/>
                <a:ea typeface="Canva Sans Bold"/>
                <a:cs typeface="Canva Sans Bold"/>
                <a:sym typeface="Canva Sans Bold"/>
              </a:rPr>
              <a:t> </a:t>
            </a:r>
            <a:r>
              <a:rPr lang="en-US" sz="1600" b="1" dirty="0" err="1">
                <a:solidFill>
                  <a:srgbClr val="FFFFFF"/>
                </a:solidFill>
                <a:latin typeface="Canva Sans Bold"/>
                <a:ea typeface="Canva Sans Bold"/>
                <a:cs typeface="Canva Sans Bold"/>
                <a:sym typeface="Canva Sans Bold"/>
              </a:rPr>
              <a:t>gerinimo</a:t>
            </a:r>
            <a:r>
              <a:rPr lang="en-US" sz="1600" b="1" dirty="0">
                <a:solidFill>
                  <a:srgbClr val="FFFFFF"/>
                </a:solidFill>
                <a:latin typeface="Canva Sans Bold"/>
                <a:ea typeface="Canva Sans Bold"/>
                <a:cs typeface="Canva Sans Bold"/>
                <a:sym typeface="Canva Sans Bold"/>
              </a:rPr>
              <a:t>.</a:t>
            </a:r>
          </a:p>
        </p:txBody>
      </p:sp>
      <p:sp>
        <p:nvSpPr>
          <p:cNvPr id="33" name="TextBox 33"/>
          <p:cNvSpPr txBox="1"/>
          <p:nvPr/>
        </p:nvSpPr>
        <p:spPr>
          <a:xfrm>
            <a:off x="8571075" y="773972"/>
            <a:ext cx="8263172" cy="464820"/>
          </a:xfrm>
          <a:prstGeom prst="rect">
            <a:avLst/>
          </a:prstGeom>
        </p:spPr>
        <p:txBody>
          <a:bodyPr lIns="0" tIns="0" rIns="0" bIns="0" rtlCol="0" anchor="t">
            <a:spAutoFit/>
          </a:bodyPr>
          <a:lstStyle/>
          <a:p>
            <a:pPr algn="ctr">
              <a:lnSpc>
                <a:spcPts val="3780"/>
              </a:lnSpc>
            </a:pPr>
            <a:r>
              <a:rPr lang="en-US" sz="2700" b="1" dirty="0" err="1">
                <a:solidFill>
                  <a:srgbClr val="121A5D"/>
                </a:solidFill>
                <a:latin typeface="Canva Sans Bold"/>
                <a:ea typeface="Canva Sans Bold"/>
                <a:cs typeface="Canva Sans Bold"/>
                <a:sym typeface="Canva Sans Bold"/>
              </a:rPr>
              <a:t>Tarybos</a:t>
            </a:r>
            <a:r>
              <a:rPr lang="en-US" sz="2700" b="1" dirty="0">
                <a:solidFill>
                  <a:srgbClr val="121A5D"/>
                </a:solidFill>
                <a:latin typeface="Canva Sans Bold"/>
                <a:ea typeface="Canva Sans Bold"/>
                <a:cs typeface="Canva Sans Bold"/>
                <a:sym typeface="Canva Sans Bold"/>
              </a:rPr>
              <a:t> </a:t>
            </a:r>
            <a:r>
              <a:rPr lang="en-US" sz="2700" b="1" dirty="0" err="1">
                <a:solidFill>
                  <a:srgbClr val="121A5D"/>
                </a:solidFill>
                <a:latin typeface="Canva Sans Bold"/>
                <a:ea typeface="Canva Sans Bold"/>
                <a:cs typeface="Canva Sans Bold"/>
                <a:sym typeface="Canva Sans Bold"/>
              </a:rPr>
              <a:t>organizacinė</a:t>
            </a:r>
            <a:r>
              <a:rPr lang="en-US" sz="2700" b="1" dirty="0">
                <a:solidFill>
                  <a:srgbClr val="121A5D"/>
                </a:solidFill>
                <a:latin typeface="Canva Sans Bold"/>
                <a:ea typeface="Canva Sans Bold"/>
                <a:cs typeface="Canva Sans Bold"/>
                <a:sym typeface="Canva Sans Bold"/>
              </a:rPr>
              <a:t> </a:t>
            </a:r>
            <a:r>
              <a:rPr lang="en-US" sz="2700" b="1" dirty="0" err="1">
                <a:solidFill>
                  <a:srgbClr val="121A5D"/>
                </a:solidFill>
                <a:latin typeface="Canva Sans Bold"/>
                <a:ea typeface="Canva Sans Bold"/>
                <a:cs typeface="Canva Sans Bold"/>
                <a:sym typeface="Canva Sans Bold"/>
              </a:rPr>
              <a:t>struktūra</a:t>
            </a:r>
            <a:endParaRPr lang="en-US" sz="2700" b="1" dirty="0">
              <a:solidFill>
                <a:srgbClr val="121A5D"/>
              </a:solidFill>
              <a:latin typeface="Canva Sans Bold"/>
              <a:ea typeface="Canva Sans Bold"/>
              <a:cs typeface="Canva Sans Bold"/>
              <a:sym typeface="Canva Sans Bold"/>
            </a:endParaRPr>
          </a:p>
        </p:txBody>
      </p:sp>
      <p:sp>
        <p:nvSpPr>
          <p:cNvPr id="34" name="TextBox 34"/>
          <p:cNvSpPr txBox="1"/>
          <p:nvPr/>
        </p:nvSpPr>
        <p:spPr>
          <a:xfrm>
            <a:off x="9725242" y="2041201"/>
            <a:ext cx="8186826" cy="257175"/>
          </a:xfrm>
          <a:prstGeom prst="rect">
            <a:avLst/>
          </a:prstGeom>
        </p:spPr>
        <p:txBody>
          <a:bodyPr lIns="0" tIns="0" rIns="0" bIns="0" rtlCol="0" anchor="t">
            <a:spAutoFit/>
          </a:bodyPr>
          <a:lstStyle/>
          <a:p>
            <a:pPr algn="just">
              <a:lnSpc>
                <a:spcPts val="2100"/>
              </a:lnSpc>
            </a:pPr>
            <a:r>
              <a:rPr lang="en-US" sz="1500">
                <a:solidFill>
                  <a:srgbClr val="121A5D"/>
                </a:solidFill>
                <a:latin typeface="Canva Sans"/>
                <a:ea typeface="Canva Sans"/>
                <a:cs typeface="Canva Sans"/>
                <a:sym typeface="Canva Sans"/>
              </a:rPr>
              <a:t>Tarybos sudėtis tvirtinama Seimo nutarimu</a:t>
            </a:r>
          </a:p>
        </p:txBody>
      </p:sp>
      <p:sp>
        <p:nvSpPr>
          <p:cNvPr id="35" name="Freeform 35"/>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8"/>
            <a:stretch>
              <a:fillRect/>
            </a:stretch>
          </a:blipFill>
        </p:spPr>
        <p:txBody>
          <a:bodyPr/>
          <a:lstStyle/>
          <a:p>
            <a:endParaRPr lang="lt-LT"/>
          </a:p>
        </p:txBody>
      </p:sp>
      <p:sp>
        <p:nvSpPr>
          <p:cNvPr id="39" name="Rectangle 38">
            <a:extLst>
              <a:ext uri="{FF2B5EF4-FFF2-40B4-BE49-F238E27FC236}">
                <a16:creationId xmlns:a16="http://schemas.microsoft.com/office/drawing/2014/main" id="{959812FE-C050-AC25-A091-104392901ABF}"/>
              </a:ext>
            </a:extLst>
          </p:cNvPr>
          <p:cNvSpPr/>
          <p:nvPr/>
        </p:nvSpPr>
        <p:spPr>
          <a:xfrm>
            <a:off x="15676972" y="17700"/>
            <a:ext cx="2611028"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 Įvadas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AD5AC-7DB8-8C8B-5944-411FDF1A4E1D}"/>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B187C188-FB62-4937-3AEF-3C62DF42C934}"/>
              </a:ext>
            </a:extLst>
          </p:cNvPr>
          <p:cNvSpPr/>
          <p:nvPr/>
        </p:nvSpPr>
        <p:spPr>
          <a:xfrm>
            <a:off x="8418004" y="3006263"/>
            <a:ext cx="9318887" cy="6830076"/>
          </a:xfrm>
          <a:prstGeom prst="roundRect">
            <a:avLst>
              <a:gd name="adj" fmla="val 3469"/>
            </a:avLst>
          </a:prstGeom>
          <a:solidFill>
            <a:srgbClr val="FFFFFF"/>
          </a:solidFill>
          <a:ln w="12700">
            <a:miter lim="400000"/>
          </a:ln>
        </p:spPr>
        <p:txBody>
          <a:bodyPr lIns="68579" rIns="68579" anchor="ctr"/>
          <a:lstStyle/>
          <a:p>
            <a:endParaRPr sz="2700"/>
          </a:p>
        </p:txBody>
      </p:sp>
      <p:sp>
        <p:nvSpPr>
          <p:cNvPr id="553" name="One in three ESPAD students reported alcohol use at age 13 or younger…">
            <a:extLst>
              <a:ext uri="{FF2B5EF4-FFF2-40B4-BE49-F238E27FC236}">
                <a16:creationId xmlns:a16="http://schemas.microsoft.com/office/drawing/2014/main" id="{29D70B57-0577-86C2-3853-ACB6D69FE1F8}"/>
              </a:ext>
            </a:extLst>
          </p:cNvPr>
          <p:cNvSpPr txBox="1"/>
          <p:nvPr/>
        </p:nvSpPr>
        <p:spPr>
          <a:xfrm>
            <a:off x="0" y="2968397"/>
            <a:ext cx="8065317" cy="7786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Būdami 13 metų ar jaunesni pirmą kartą nuo alkoholio „pasigėrė“ 7,5 % respondentų</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Vaikinų ir merginų atsakymų skirtumai  statistiškai nereikšmingi</a:t>
            </a:r>
            <a:endParaRPr lang="en-LT" sz="3600" dirty="0">
              <a:solidFill>
                <a:schemeClr val="accent5">
                  <a:lumMod val="50000"/>
                </a:schemeClr>
              </a:solidFill>
              <a:sym typeface="Lato-Light"/>
            </a:endParaRP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Pirmą kartą „pasigėrusių“ nuo alkoholio 13 metų ar jaunesnių respondentų procentas nuolatos mažėjo iki 2019 metų, o 2024 metais pokytis yra statistiškai nereikšmingas. </a:t>
            </a:r>
            <a:endParaRPr lang="en-LT" sz="3600" dirty="0">
              <a:solidFill>
                <a:schemeClr val="accent5">
                  <a:lumMod val="50000"/>
                </a:schemeClr>
              </a:solidFill>
              <a:sym typeface="Lato-Light"/>
            </a:endParaRPr>
          </a:p>
          <a:p>
            <a:pPr marL="428625" indent="-428625">
              <a:spcBef>
                <a:spcPts val="2850"/>
              </a:spcBef>
              <a:buSzPct val="100000"/>
              <a:buChar char="-"/>
              <a:defRPr sz="2100">
                <a:solidFill>
                  <a:srgbClr val="FFFFFF"/>
                </a:solidFill>
                <a:latin typeface="Lato-Light"/>
                <a:ea typeface="Lato-Light"/>
                <a:cs typeface="Lato-Light"/>
                <a:sym typeface="Lato-Light"/>
              </a:defRPr>
            </a:pPr>
            <a:endParaRPr lang="en-LT" sz="3150" dirty="0">
              <a:solidFill>
                <a:schemeClr val="accent5">
                  <a:lumMod val="50000"/>
                </a:schemeClr>
              </a:solidFill>
              <a:sym typeface="Lato-Light"/>
            </a:endParaRPr>
          </a:p>
        </p:txBody>
      </p:sp>
      <p:sp>
        <p:nvSpPr>
          <p:cNvPr id="554" name="Cerchio">
            <a:extLst>
              <a:ext uri="{FF2B5EF4-FFF2-40B4-BE49-F238E27FC236}">
                <a16:creationId xmlns:a16="http://schemas.microsoft.com/office/drawing/2014/main" id="{D1C2B79D-3075-070F-F6C3-5A8984C0A2B7}"/>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099BDF29-88E8-4217-4467-AD98C4CB19D8}"/>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09885539-5A32-4FE6-7666-C7FB822B3551}"/>
              </a:ext>
            </a:extLst>
          </p:cNvPr>
          <p:cNvSpPr txBox="1"/>
          <p:nvPr/>
        </p:nvSpPr>
        <p:spPr>
          <a:xfrm>
            <a:off x="1784778" y="569597"/>
            <a:ext cx="12464604"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Ankstyvasis alkoholio vartojimas:</a:t>
            </a:r>
          </a:p>
          <a:p>
            <a:r>
              <a:rPr lang="lt-LT" sz="4200" b="1" i="1" dirty="0">
                <a:solidFill>
                  <a:srgbClr val="7030A0"/>
                </a:solidFill>
              </a:rPr>
              <a:t>pirmą kartą „pasigėrė“ nuo alkoholio iki 13 metų</a:t>
            </a:r>
            <a:endParaRPr sz="4200" b="1" i="1" dirty="0">
              <a:solidFill>
                <a:srgbClr val="7030A0"/>
              </a:solidFill>
            </a:endParaRPr>
          </a:p>
        </p:txBody>
      </p:sp>
      <p:graphicFrame>
        <p:nvGraphicFramePr>
          <p:cNvPr id="3" name="Chart 2">
            <a:extLst>
              <a:ext uri="{FF2B5EF4-FFF2-40B4-BE49-F238E27FC236}">
                <a16:creationId xmlns:a16="http://schemas.microsoft.com/office/drawing/2014/main" id="{34AFEC77-B2C6-44CC-8EB3-9A9F7DD6D7F2}"/>
              </a:ext>
            </a:extLst>
          </p:cNvPr>
          <p:cNvGraphicFramePr/>
          <p:nvPr/>
        </p:nvGraphicFramePr>
        <p:xfrm>
          <a:off x="8300591" y="2968398"/>
          <a:ext cx="9201026" cy="683007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629400" y="9836339"/>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356895BA-0679-EDEF-B928-9823ECD202BE}"/>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3A8DF219-9011-158D-B393-011F2D12615A}"/>
              </a:ext>
            </a:extLst>
          </p:cNvPr>
          <p:cNvSpPr/>
          <p:nvPr/>
        </p:nvSpPr>
        <p:spPr>
          <a:xfrm>
            <a:off x="13979562" y="44485"/>
            <a:ext cx="4308438"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257832596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F04D-C13B-F446-DF28-8FCB7415025B}"/>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FFB543E6-4D19-6AEF-16A3-363D0602DD06}"/>
              </a:ext>
            </a:extLst>
          </p:cNvPr>
          <p:cNvSpPr/>
          <p:nvPr/>
        </p:nvSpPr>
        <p:spPr>
          <a:xfrm>
            <a:off x="8300591" y="3065722"/>
            <a:ext cx="9338186" cy="6732752"/>
          </a:xfrm>
          <a:prstGeom prst="roundRect">
            <a:avLst>
              <a:gd name="adj" fmla="val 3469"/>
            </a:avLst>
          </a:prstGeom>
          <a:solidFill>
            <a:srgbClr val="FFFFFF"/>
          </a:solidFill>
          <a:ln w="12700">
            <a:miter lim="400000"/>
          </a:ln>
        </p:spPr>
        <p:txBody>
          <a:bodyPr lIns="68579" rIns="68579" anchor="ctr"/>
          <a:lstStyle/>
          <a:p>
            <a:endParaRPr sz="2700"/>
          </a:p>
        </p:txBody>
      </p:sp>
      <p:sp>
        <p:nvSpPr>
          <p:cNvPr id="553" name="One in three ESPAD students reported alcohol use at age 13 or younger…">
            <a:extLst>
              <a:ext uri="{FF2B5EF4-FFF2-40B4-BE49-F238E27FC236}">
                <a16:creationId xmlns:a16="http://schemas.microsoft.com/office/drawing/2014/main" id="{5E259251-0E56-6DF6-9F06-1438C6FA4E37}"/>
              </a:ext>
            </a:extLst>
          </p:cNvPr>
          <p:cNvSpPr txBox="1"/>
          <p:nvPr/>
        </p:nvSpPr>
        <p:spPr>
          <a:xfrm>
            <a:off x="18277" y="3214109"/>
            <a:ext cx="8282315" cy="6930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Pirmą kartą kanapes būdami 13 metų ar jaunesni vartojo 2,5 % respondentų:  3,1 % vaikinų ir 2 % merginų (skirtumas statistiškai reikšmingas)</a:t>
            </a: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Palyginti su 2019 metais, 2024 metų pokytis statistiškai nereikšmingas</a:t>
            </a:r>
            <a:endParaRPr lang="en-LT" sz="3600" dirty="0">
              <a:solidFill>
                <a:schemeClr val="accent5">
                  <a:lumMod val="50000"/>
                </a:schemeClr>
              </a:solidFill>
              <a:sym typeface="Lato-Light"/>
            </a:endParaRPr>
          </a:p>
          <a:p>
            <a:pPr marL="428625" indent="-428625">
              <a:spcBef>
                <a:spcPts val="2850"/>
              </a:spcBef>
              <a:buSzPct val="100000"/>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Merginų, pirmą kartą vartojusių kanapes ankstyvame amžiuje, skaičius nuo 2007 metų reikšmingai nepasikeitė</a:t>
            </a:r>
            <a:r>
              <a:rPr lang="en-LT" sz="3150" dirty="0">
                <a:solidFill>
                  <a:schemeClr val="accent5">
                    <a:lumMod val="50000"/>
                  </a:schemeClr>
                </a:solidFill>
                <a:sym typeface="Lato-Light"/>
              </a:rPr>
              <a:t> </a:t>
            </a:r>
          </a:p>
        </p:txBody>
      </p:sp>
      <p:sp>
        <p:nvSpPr>
          <p:cNvPr id="554" name="Cerchio">
            <a:extLst>
              <a:ext uri="{FF2B5EF4-FFF2-40B4-BE49-F238E27FC236}">
                <a16:creationId xmlns:a16="http://schemas.microsoft.com/office/drawing/2014/main" id="{B09D9E26-54C6-8BF2-4810-66899B56D232}"/>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95E8AB52-F2F9-54E6-095F-81E614AD6D0B}"/>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DABCD6E0-41EC-612C-80D0-F28568F7BD38}"/>
              </a:ext>
            </a:extLst>
          </p:cNvPr>
          <p:cNvSpPr txBox="1"/>
          <p:nvPr/>
        </p:nvSpPr>
        <p:spPr>
          <a:xfrm>
            <a:off x="1784778" y="569597"/>
            <a:ext cx="12464604"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Ankstyvasis kanapių vartojimas:</a:t>
            </a:r>
          </a:p>
          <a:p>
            <a:r>
              <a:rPr lang="lt-LT" sz="4200" b="1" i="1" dirty="0">
                <a:solidFill>
                  <a:srgbClr val="7030A0"/>
                </a:solidFill>
              </a:rPr>
              <a:t>pirmą kartą vartojo kanapes iki 13 metų</a:t>
            </a:r>
            <a:endParaRPr sz="4200" b="1" i="1" dirty="0">
              <a:solidFill>
                <a:srgbClr val="7030A0"/>
              </a:solidFill>
            </a:endParaRPr>
          </a:p>
        </p:txBody>
      </p:sp>
      <p:graphicFrame>
        <p:nvGraphicFramePr>
          <p:cNvPr id="2" name="Chart 1">
            <a:extLst>
              <a:ext uri="{FF2B5EF4-FFF2-40B4-BE49-F238E27FC236}">
                <a16:creationId xmlns:a16="http://schemas.microsoft.com/office/drawing/2014/main" id="{C04CB26E-993C-40A3-9E85-DEFFED2EB8CF}"/>
              </a:ext>
            </a:extLst>
          </p:cNvPr>
          <p:cNvGraphicFramePr/>
          <p:nvPr/>
        </p:nvGraphicFramePr>
        <p:xfrm>
          <a:off x="8529641" y="3214110"/>
          <a:ext cx="9109136" cy="65843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848600" y="9798474"/>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DB7EBFCD-654A-4DBF-C143-A97F0D6BB133}"/>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339FFE22-37C7-FED5-57B9-9AC50B4EAE6C}"/>
              </a:ext>
            </a:extLst>
          </p:cNvPr>
          <p:cNvSpPr/>
          <p:nvPr/>
        </p:nvSpPr>
        <p:spPr>
          <a:xfrm>
            <a:off x="13827164" y="0"/>
            <a:ext cx="4460836"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285211963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0A0C-6879-BE91-EB74-3283955EF46E}"/>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026BA490-1447-D239-1AD1-47205036B7DB}"/>
              </a:ext>
            </a:extLst>
          </p:cNvPr>
          <p:cNvSpPr/>
          <p:nvPr/>
        </p:nvSpPr>
        <p:spPr>
          <a:xfrm>
            <a:off x="9025700" y="3056234"/>
            <a:ext cx="8847326" cy="6905670"/>
          </a:xfrm>
          <a:prstGeom prst="roundRect">
            <a:avLst>
              <a:gd name="adj" fmla="val 3469"/>
            </a:avLst>
          </a:prstGeom>
          <a:solidFill>
            <a:srgbClr val="FFFFFF"/>
          </a:solidFill>
          <a:ln w="12700">
            <a:miter lim="400000"/>
          </a:ln>
        </p:spPr>
        <p:txBody>
          <a:bodyPr lIns="68579" rIns="68579" anchor="ctr"/>
          <a:lstStyle/>
          <a:p>
            <a:endParaRPr sz="2700" dirty="0"/>
          </a:p>
        </p:txBody>
      </p:sp>
      <p:sp>
        <p:nvSpPr>
          <p:cNvPr id="553" name="One in three ESPAD students reported alcohol use at age 13 or younger…">
            <a:extLst>
              <a:ext uri="{FF2B5EF4-FFF2-40B4-BE49-F238E27FC236}">
                <a16:creationId xmlns:a16="http://schemas.microsoft.com/office/drawing/2014/main" id="{F8D18E4B-F3DC-D71D-1EA5-622236AF099C}"/>
              </a:ext>
            </a:extLst>
          </p:cNvPr>
          <p:cNvSpPr txBox="1"/>
          <p:nvPr/>
        </p:nvSpPr>
        <p:spPr>
          <a:xfrm>
            <a:off x="850686" y="3840479"/>
            <a:ext cx="7433778" cy="4229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150" dirty="0">
                <a:solidFill>
                  <a:schemeClr val="accent5">
                    <a:lumMod val="50000"/>
                  </a:schemeClr>
                </a:solidFill>
                <a:sym typeface="Lato-Light"/>
              </a:rPr>
              <a:t>Pirmą kartą raminamuosius ar migdomuosius vaistus gydytojui nepaskyrus vartojo būdami 13 metų ar jaunesni 9,8 % moksleivių </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150" dirty="0">
                <a:solidFill>
                  <a:schemeClr val="accent5">
                    <a:lumMod val="50000"/>
                  </a:schemeClr>
                </a:solidFill>
                <a:sym typeface="Lato-Light"/>
              </a:rPr>
              <a:t>Dažniau nurodė merginos nei vaikinai</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150" dirty="0">
                <a:solidFill>
                  <a:schemeClr val="accent5">
                    <a:lumMod val="50000"/>
                  </a:schemeClr>
                </a:solidFill>
                <a:sym typeface="Lato-Light"/>
              </a:rPr>
              <a:t>Išaugo nuo 2,9 % 2003 metais iki 9,8 % 2024 metais</a:t>
            </a:r>
            <a:r>
              <a:rPr lang="en-LT" sz="3150" dirty="0">
                <a:solidFill>
                  <a:schemeClr val="accent5">
                    <a:lumMod val="50000"/>
                  </a:schemeClr>
                </a:solidFill>
                <a:sym typeface="Lato-Light"/>
              </a:rPr>
              <a:t> </a:t>
            </a:r>
          </a:p>
        </p:txBody>
      </p:sp>
      <p:sp>
        <p:nvSpPr>
          <p:cNvPr id="554" name="Cerchio">
            <a:extLst>
              <a:ext uri="{FF2B5EF4-FFF2-40B4-BE49-F238E27FC236}">
                <a16:creationId xmlns:a16="http://schemas.microsoft.com/office/drawing/2014/main" id="{26042F59-A382-12B0-B5A8-036D688E17C8}"/>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7898612F-9410-11DD-2CB1-DE263B69C391}"/>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0E3F60C7-FE0F-9921-C203-86D242216BCE}"/>
              </a:ext>
            </a:extLst>
          </p:cNvPr>
          <p:cNvSpPr txBox="1"/>
          <p:nvPr/>
        </p:nvSpPr>
        <p:spPr>
          <a:xfrm>
            <a:off x="1566395" y="325097"/>
            <a:ext cx="13831082" cy="2492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5400" b="1" dirty="0">
                <a:solidFill>
                  <a:srgbClr val="7030A0"/>
                </a:solidFill>
              </a:rPr>
              <a:t>Ankstyvasis raminamųjų ar migdomųjų vartojimas: </a:t>
            </a:r>
            <a:r>
              <a:rPr lang="lt-LT" sz="4800" b="1" i="1" dirty="0">
                <a:solidFill>
                  <a:srgbClr val="7030A0"/>
                </a:solidFill>
                <a:latin typeface="Lato" panose="020F0502020204030203" pitchFamily="34" charset="0"/>
                <a:ea typeface="Lato" panose="020F0502020204030203" pitchFamily="34" charset="0"/>
                <a:cs typeface="Lato" panose="020F0502020204030203" pitchFamily="34" charset="0"/>
              </a:rPr>
              <a:t>pirmą kartą vartojo gydytojui nepaskyrus būdami 13 metų ar jaunesni</a:t>
            </a:r>
          </a:p>
        </p:txBody>
      </p:sp>
      <p:graphicFrame>
        <p:nvGraphicFramePr>
          <p:cNvPr id="3" name="Chart 2">
            <a:extLst>
              <a:ext uri="{FF2B5EF4-FFF2-40B4-BE49-F238E27FC236}">
                <a16:creationId xmlns:a16="http://schemas.microsoft.com/office/drawing/2014/main" id="{8B21F8F0-2F61-7FCE-9A0F-4B9CA1B4C992}"/>
              </a:ext>
            </a:extLst>
          </p:cNvPr>
          <p:cNvGraphicFramePr/>
          <p:nvPr/>
        </p:nvGraphicFramePr>
        <p:xfrm>
          <a:off x="9025700" y="3459878"/>
          <a:ext cx="8847326" cy="660912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5715000" y="9682196"/>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9BFDD310-AEA8-A9A1-0676-1EB63B9B7078}"/>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DF11D136-4A6E-2265-D1E4-6FDDD0249422}"/>
              </a:ext>
            </a:extLst>
          </p:cNvPr>
          <p:cNvSpPr/>
          <p:nvPr/>
        </p:nvSpPr>
        <p:spPr>
          <a:xfrm>
            <a:off x="13514339" y="32539"/>
            <a:ext cx="476564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3117485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B6E1-CACB-E028-4376-E82C8B104AFA}"/>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0E38F9EF-48B8-B26A-27C6-E3CA15224C36}"/>
              </a:ext>
            </a:extLst>
          </p:cNvPr>
          <p:cNvSpPr/>
          <p:nvPr/>
        </p:nvSpPr>
        <p:spPr>
          <a:xfrm>
            <a:off x="8301041" y="2677888"/>
            <a:ext cx="9318242" cy="7385609"/>
          </a:xfrm>
          <a:prstGeom prst="roundRect">
            <a:avLst>
              <a:gd name="adj" fmla="val 3469"/>
            </a:avLst>
          </a:prstGeom>
          <a:solidFill>
            <a:srgbClr val="FFFFFF"/>
          </a:solidFill>
          <a:ln w="12700">
            <a:miter lim="400000"/>
          </a:ln>
        </p:spPr>
        <p:txBody>
          <a:bodyPr lIns="68579" rIns="68579" anchor="ctr"/>
          <a:lstStyle/>
          <a:p>
            <a:endParaRPr sz="2700" dirty="0"/>
          </a:p>
        </p:txBody>
      </p:sp>
      <p:sp>
        <p:nvSpPr>
          <p:cNvPr id="553" name="One in three ESPAD students reported alcohol use at age 13 or younger…">
            <a:extLst>
              <a:ext uri="{FF2B5EF4-FFF2-40B4-BE49-F238E27FC236}">
                <a16:creationId xmlns:a16="http://schemas.microsoft.com/office/drawing/2014/main" id="{C286D823-02F8-04A3-461F-A59A6B13135C}"/>
              </a:ext>
            </a:extLst>
          </p:cNvPr>
          <p:cNvSpPr txBox="1"/>
          <p:nvPr/>
        </p:nvSpPr>
        <p:spPr>
          <a:xfrm>
            <a:off x="-34675" y="2558307"/>
            <a:ext cx="8281865" cy="8158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Raminamuosius ar migdomuosius vaistus be gydytojo paskyrimo </a:t>
            </a:r>
            <a:r>
              <a:rPr lang="en-US" sz="3600" dirty="0">
                <a:solidFill>
                  <a:schemeClr val="accent5">
                    <a:lumMod val="50000"/>
                  </a:schemeClr>
                </a:solidFill>
                <a:sym typeface="Lato-Light"/>
              </a:rPr>
              <a:t>b</a:t>
            </a:r>
            <a:r>
              <a:rPr lang="lt-LT" sz="3600" dirty="0" err="1">
                <a:solidFill>
                  <a:schemeClr val="accent5">
                    <a:lumMod val="50000"/>
                  </a:schemeClr>
                </a:solidFill>
                <a:sym typeface="Lato-Light"/>
              </a:rPr>
              <a:t>ent</a:t>
            </a:r>
            <a:r>
              <a:rPr lang="lt-LT" sz="3600" dirty="0">
                <a:solidFill>
                  <a:schemeClr val="accent5">
                    <a:lumMod val="50000"/>
                  </a:schemeClr>
                </a:solidFill>
                <a:sym typeface="Lato-Light"/>
              </a:rPr>
              <a:t> kartą gyvenime vartojo 22,8 % apklaustųjų: </a:t>
            </a:r>
            <a:r>
              <a:rPr lang="en-LT" sz="3600" dirty="0">
                <a:solidFill>
                  <a:schemeClr val="accent5">
                    <a:lumMod val="50000"/>
                  </a:schemeClr>
                </a:solidFill>
                <a:sym typeface="Lato-Light"/>
              </a:rPr>
              <a:t> 31,1 % merginų ir 14,8 % vaikinų</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Nuo 2003 metų išaugo  9,3 procentiniais punktais</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Nuo pat 2003 metų merginų dalis yra didesnė </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Abiejų lyčių kaitos tendencija išlieka proporcinga.</a:t>
            </a:r>
            <a:r>
              <a:rPr lang="en-LT" sz="3600" dirty="0">
                <a:solidFill>
                  <a:schemeClr val="accent5">
                    <a:lumMod val="50000"/>
                  </a:schemeClr>
                </a:solidFill>
                <a:sym typeface="Lato-Light"/>
              </a:rPr>
              <a:t> </a:t>
            </a:r>
          </a:p>
          <a:p>
            <a:pPr marL="428625" indent="-428625">
              <a:spcBef>
                <a:spcPts val="2850"/>
              </a:spcBef>
              <a:buSzPct val="100000"/>
              <a:buFontTx/>
              <a:buChar char="-"/>
              <a:defRPr sz="2100">
                <a:solidFill>
                  <a:srgbClr val="FFFFFF"/>
                </a:solidFill>
                <a:latin typeface="Lato-Light"/>
                <a:ea typeface="Lato-Light"/>
                <a:cs typeface="Lato-Light"/>
                <a:sym typeface="Lato-Light"/>
              </a:defRPr>
            </a:pPr>
            <a:endParaRPr lang="lt-LT" sz="3150" dirty="0">
              <a:sym typeface="Lato-Light"/>
            </a:endParaRPr>
          </a:p>
        </p:txBody>
      </p:sp>
      <p:sp>
        <p:nvSpPr>
          <p:cNvPr id="554" name="Cerchio">
            <a:extLst>
              <a:ext uri="{FF2B5EF4-FFF2-40B4-BE49-F238E27FC236}">
                <a16:creationId xmlns:a16="http://schemas.microsoft.com/office/drawing/2014/main" id="{A93CA1D1-0D11-3BAF-7535-1CFB0D01B9FC}"/>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9D3B216C-4DBE-8A21-C466-00E482624365}"/>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9C800251-2725-C6B4-492D-70259CCF4835}"/>
              </a:ext>
            </a:extLst>
          </p:cNvPr>
          <p:cNvSpPr txBox="1"/>
          <p:nvPr/>
        </p:nvSpPr>
        <p:spPr>
          <a:xfrm>
            <a:off x="1784778" y="569597"/>
            <a:ext cx="12464604"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Raminamųjų ar migdomųjų vaistų vartojimas be gydytojų paskyrimo</a:t>
            </a:r>
            <a:endParaRPr sz="4800" b="1" i="1" dirty="0">
              <a:solidFill>
                <a:srgbClr val="7030A0"/>
              </a:solidFill>
            </a:endParaRPr>
          </a:p>
        </p:txBody>
      </p:sp>
      <p:graphicFrame>
        <p:nvGraphicFramePr>
          <p:cNvPr id="2" name="Chart 1">
            <a:extLst>
              <a:ext uri="{FF2B5EF4-FFF2-40B4-BE49-F238E27FC236}">
                <a16:creationId xmlns:a16="http://schemas.microsoft.com/office/drawing/2014/main" id="{0D188C04-3090-4701-88CE-6096A2C9F9C3}"/>
              </a:ext>
            </a:extLst>
          </p:cNvPr>
          <p:cNvGraphicFramePr/>
          <p:nvPr/>
        </p:nvGraphicFramePr>
        <p:xfrm>
          <a:off x="8721980" y="3554648"/>
          <a:ext cx="8897303" cy="65312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772400" y="9926323"/>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9F6124AD-B1BD-4B71-443F-1B1E2AD7CB45}"/>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DF4C7A2E-DF16-485D-55E7-AB2B3CDA4AE4}"/>
              </a:ext>
            </a:extLst>
          </p:cNvPr>
          <p:cNvSpPr/>
          <p:nvPr/>
        </p:nvSpPr>
        <p:spPr>
          <a:xfrm>
            <a:off x="14020806" y="-30566"/>
            <a:ext cx="4267194"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13627717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CCD4E-A4FB-DDEB-EFCC-D24A4FA91570}"/>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008C84F1-D37B-9649-1CD1-E7FC02D6EBFB}"/>
              </a:ext>
            </a:extLst>
          </p:cNvPr>
          <p:cNvSpPr/>
          <p:nvPr/>
        </p:nvSpPr>
        <p:spPr>
          <a:xfrm>
            <a:off x="8367344" y="113314"/>
            <a:ext cx="9855200" cy="10703441"/>
          </a:xfrm>
          <a:prstGeom prst="roundRect">
            <a:avLst>
              <a:gd name="adj" fmla="val 3469"/>
            </a:avLst>
          </a:prstGeom>
          <a:solidFill>
            <a:srgbClr val="FFFFFF"/>
          </a:solidFill>
          <a:ln w="12700">
            <a:miter lim="400000"/>
          </a:ln>
        </p:spPr>
        <p:txBody>
          <a:bodyPr lIns="68579" rIns="68579" anchor="ctr"/>
          <a:lstStyle/>
          <a:p>
            <a:endParaRPr sz="2700" dirty="0"/>
          </a:p>
        </p:txBody>
      </p:sp>
      <p:sp>
        <p:nvSpPr>
          <p:cNvPr id="553" name="One in three ESPAD students reported alcohol use at age 13 or younger…">
            <a:extLst>
              <a:ext uri="{FF2B5EF4-FFF2-40B4-BE49-F238E27FC236}">
                <a16:creationId xmlns:a16="http://schemas.microsoft.com/office/drawing/2014/main" id="{B224E0E9-6B0C-0529-E4DE-B7FC46E2DC42}"/>
              </a:ext>
            </a:extLst>
          </p:cNvPr>
          <p:cNvSpPr txBox="1"/>
          <p:nvPr/>
        </p:nvSpPr>
        <p:spPr>
          <a:xfrm>
            <a:off x="-35794" y="4230466"/>
            <a:ext cx="8102600" cy="7881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150" dirty="0">
                <a:solidFill>
                  <a:schemeClr val="accent5">
                    <a:lumMod val="50000"/>
                  </a:schemeClr>
                </a:solidFill>
                <a:sym typeface="Lato-Light"/>
              </a:rPr>
              <a:t>Raminamuosius ir migdomuosius vaistus be gydytojų paskyrimo vartoję bent kartą gyvenime prisipažįsta 39,7 % Klaipėdos rajono, 38,7 % Raseinių rajono, 33,9 % Ukmergės rajono ir 33,8 % Birštono ir Prienų rajono respondentų. </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150" dirty="0">
                <a:solidFill>
                  <a:schemeClr val="accent5">
                    <a:lumMod val="50000"/>
                  </a:schemeClr>
                </a:solidFill>
                <a:sym typeface="Lato-Light"/>
              </a:rPr>
              <a:t>Tarp </a:t>
            </a:r>
            <a:r>
              <a:rPr lang="lt-LT" sz="3150" u="sng" dirty="0">
                <a:solidFill>
                  <a:schemeClr val="accent5">
                    <a:lumMod val="50000"/>
                  </a:schemeClr>
                </a:solidFill>
                <a:sym typeface="Lato-Light"/>
              </a:rPr>
              <a:t>Alytaus</a:t>
            </a:r>
            <a:r>
              <a:rPr lang="lt-LT" sz="3150" dirty="0">
                <a:solidFill>
                  <a:schemeClr val="accent5">
                    <a:lumMod val="50000"/>
                  </a:schemeClr>
                </a:solidFill>
                <a:sym typeface="Lato-Light"/>
              </a:rPr>
              <a:t> rajono tiriamųjų raminamųjų ar migdomųjų vaistų vartojimas nepaskyrus gydytojui mažiausiai populiarus – 7,4 %.</a:t>
            </a:r>
            <a:r>
              <a:rPr lang="en-LT" sz="3150" dirty="0">
                <a:solidFill>
                  <a:schemeClr val="accent5">
                    <a:lumMod val="50000"/>
                  </a:schemeClr>
                </a:solidFill>
                <a:sym typeface="Lato-Light"/>
              </a:rPr>
              <a:t> </a:t>
            </a:r>
          </a:p>
          <a:p>
            <a:pPr>
              <a:spcBef>
                <a:spcPts val="2850"/>
              </a:spcBef>
              <a:buSzPct val="100000"/>
              <a:defRPr sz="2100">
                <a:solidFill>
                  <a:srgbClr val="FFFFFF"/>
                </a:solidFill>
                <a:latin typeface="Lato-Light"/>
                <a:ea typeface="Lato-Light"/>
                <a:cs typeface="Lato-Light"/>
                <a:sym typeface="Lato-Light"/>
              </a:defRPr>
            </a:pPr>
            <a:r>
              <a:rPr lang="lt-LT" sz="3150" dirty="0">
                <a:solidFill>
                  <a:schemeClr val="accent5">
                    <a:lumMod val="50000"/>
                  </a:schemeClr>
                </a:solidFill>
                <a:sym typeface="Lato-Light"/>
              </a:rPr>
              <a:t> </a:t>
            </a:r>
            <a:endParaRPr lang="en-LT" sz="3150" dirty="0">
              <a:solidFill>
                <a:schemeClr val="accent5">
                  <a:lumMod val="50000"/>
                </a:schemeClr>
              </a:solidFill>
              <a:sym typeface="Lato-Light"/>
            </a:endParaRPr>
          </a:p>
          <a:p>
            <a:pPr marL="428625" indent="-428625">
              <a:spcBef>
                <a:spcPts val="2850"/>
              </a:spcBef>
              <a:buSzPct val="100000"/>
              <a:buFontTx/>
              <a:buChar char="-"/>
              <a:defRPr sz="2100">
                <a:solidFill>
                  <a:srgbClr val="FFFFFF"/>
                </a:solidFill>
                <a:latin typeface="Lato-Light"/>
                <a:ea typeface="Lato-Light"/>
                <a:cs typeface="Lato-Light"/>
                <a:sym typeface="Lato-Light"/>
              </a:defRPr>
            </a:pPr>
            <a:endParaRPr lang="en-LT" sz="3150" dirty="0">
              <a:sym typeface="Lato-Light"/>
            </a:endParaRPr>
          </a:p>
          <a:p>
            <a:pPr marL="428625" indent="-428625">
              <a:spcBef>
                <a:spcPts val="2850"/>
              </a:spcBef>
              <a:buSzPct val="100000"/>
              <a:buFontTx/>
              <a:buChar char="-"/>
              <a:defRPr sz="2100">
                <a:solidFill>
                  <a:srgbClr val="FFFFFF"/>
                </a:solidFill>
                <a:latin typeface="Lato-Light"/>
                <a:ea typeface="Lato-Light"/>
                <a:cs typeface="Lato-Light"/>
                <a:sym typeface="Lato-Light"/>
              </a:defRPr>
            </a:pPr>
            <a:endParaRPr lang="lt-LT" sz="3150" dirty="0">
              <a:sym typeface="Lato-Light"/>
            </a:endParaRPr>
          </a:p>
        </p:txBody>
      </p:sp>
      <p:sp>
        <p:nvSpPr>
          <p:cNvPr id="555" name="Linea">
            <a:extLst>
              <a:ext uri="{FF2B5EF4-FFF2-40B4-BE49-F238E27FC236}">
                <a16:creationId xmlns:a16="http://schemas.microsoft.com/office/drawing/2014/main" id="{74DACAD4-30AE-6720-4E74-E18674E75E5C}"/>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EBF1E01E-F8C6-C9AF-0818-6CDFC6C27CAB}"/>
              </a:ext>
            </a:extLst>
          </p:cNvPr>
          <p:cNvSpPr txBox="1"/>
          <p:nvPr/>
        </p:nvSpPr>
        <p:spPr>
          <a:xfrm>
            <a:off x="1038367" y="536414"/>
            <a:ext cx="8301887" cy="360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Raminamųjų ar migdomųjų vaistų vartojimas be gydytojų paskyrimo</a:t>
            </a:r>
          </a:p>
          <a:p>
            <a:r>
              <a:rPr lang="lt-LT" sz="4200" b="1" dirty="0">
                <a:solidFill>
                  <a:srgbClr val="7030A0"/>
                </a:solidFill>
              </a:rPr>
              <a:t>(skirtumai pagal</a:t>
            </a:r>
          </a:p>
          <a:p>
            <a:r>
              <a:rPr lang="lt-LT" sz="4200" b="1" dirty="0">
                <a:solidFill>
                  <a:srgbClr val="7030A0"/>
                </a:solidFill>
              </a:rPr>
              <a:t> savivaldybes)</a:t>
            </a:r>
            <a:endParaRPr lang="lt-LT" sz="4200" b="1" i="1" dirty="0">
              <a:solidFill>
                <a:srgbClr val="7030A0"/>
              </a:solidFill>
            </a:endParaRPr>
          </a:p>
        </p:txBody>
      </p:sp>
      <p:graphicFrame>
        <p:nvGraphicFramePr>
          <p:cNvPr id="2" name="Diagrama 1">
            <a:extLst>
              <a:ext uri="{FF2B5EF4-FFF2-40B4-BE49-F238E27FC236}">
                <a16:creationId xmlns:a16="http://schemas.microsoft.com/office/drawing/2014/main" id="{721F4E22-45FA-4C1F-A1B0-EA378D3C9A79}"/>
              </a:ext>
            </a:extLst>
          </p:cNvPr>
          <p:cNvGraphicFramePr/>
          <p:nvPr>
            <p:extLst>
              <p:ext uri="{D42A27DB-BD31-4B8C-83A1-F6EECF244321}">
                <p14:modId xmlns:p14="http://schemas.microsoft.com/office/powerpoint/2010/main" val="4031777190"/>
              </p:ext>
            </p:extLst>
          </p:nvPr>
        </p:nvGraphicFramePr>
        <p:xfrm>
          <a:off x="8793093" y="0"/>
          <a:ext cx="9297099" cy="1044864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943600" y="9715500"/>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B0572AA8-D77C-A1CA-2CE0-4C7CD72C0FFF}"/>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B882AE1E-59A1-7B8A-B372-4EB312F0BF82}"/>
              </a:ext>
            </a:extLst>
          </p:cNvPr>
          <p:cNvSpPr/>
          <p:nvPr/>
        </p:nvSpPr>
        <p:spPr>
          <a:xfrm>
            <a:off x="862985" y="28860"/>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291280796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73CED-AF5D-E3F5-5BA0-3353BEA936A0}"/>
            </a:ext>
          </a:extLst>
        </p:cNvPr>
        <p:cNvGrpSpPr/>
        <p:nvPr/>
      </p:nvGrpSpPr>
      <p:grpSpPr>
        <a:xfrm>
          <a:off x="0" y="0"/>
          <a:ext cx="0" cy="0"/>
          <a:chOff x="0" y="0"/>
          <a:chExt cx="0" cy="0"/>
        </a:xfrm>
      </p:grpSpPr>
      <p:sp>
        <p:nvSpPr>
          <p:cNvPr id="549" name="Rettangolo arrotondato">
            <a:extLst>
              <a:ext uri="{FF2B5EF4-FFF2-40B4-BE49-F238E27FC236}">
                <a16:creationId xmlns:a16="http://schemas.microsoft.com/office/drawing/2014/main" id="{679D5B3E-F2A2-9E4B-CAA2-83CAD3F23501}"/>
              </a:ext>
            </a:extLst>
          </p:cNvPr>
          <p:cNvSpPr/>
          <p:nvPr/>
        </p:nvSpPr>
        <p:spPr>
          <a:xfrm>
            <a:off x="8287891" y="2589356"/>
            <a:ext cx="9740084" cy="7563744"/>
          </a:xfrm>
          <a:prstGeom prst="roundRect">
            <a:avLst>
              <a:gd name="adj" fmla="val 3469"/>
            </a:avLst>
          </a:prstGeom>
          <a:solidFill>
            <a:srgbClr val="FFFFFF"/>
          </a:solidFill>
          <a:ln w="12700">
            <a:miter lim="400000"/>
          </a:ln>
        </p:spPr>
        <p:txBody>
          <a:bodyPr lIns="68579" rIns="68579" anchor="ctr"/>
          <a:lstStyle/>
          <a:p>
            <a:endParaRPr sz="2700" dirty="0"/>
          </a:p>
        </p:txBody>
      </p:sp>
      <p:sp>
        <p:nvSpPr>
          <p:cNvPr id="553" name="One in three ESPAD students reported alcohol use at age 13 or younger…">
            <a:extLst>
              <a:ext uri="{FF2B5EF4-FFF2-40B4-BE49-F238E27FC236}">
                <a16:creationId xmlns:a16="http://schemas.microsoft.com/office/drawing/2014/main" id="{E07D14CA-D937-84E4-6BA1-8721F9FA3B75}"/>
              </a:ext>
            </a:extLst>
          </p:cNvPr>
          <p:cNvSpPr txBox="1"/>
          <p:nvPr/>
        </p:nvSpPr>
        <p:spPr>
          <a:xfrm>
            <a:off x="164550" y="3086100"/>
            <a:ext cx="8027865" cy="9015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Raminamųjų ar migdomųjų vaistų suvokiamas prieinamumas yra mažiausias nuo 2003 metų </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22,3 % respondentų (29,5 % merginų ir 15,3 % vaikinų) teigė, kad jiems būtų lengva arba labai lengva gauti</a:t>
            </a:r>
          </a:p>
          <a:p>
            <a:pPr marL="428625" indent="-428625">
              <a:spcBef>
                <a:spcPts val="2850"/>
              </a:spcBef>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Nuo pat 2003 metų merginos šių vaistų prieinamumą vertino kaip lengvesnį nei vaikinai</a:t>
            </a:r>
          </a:p>
          <a:p>
            <a:pPr marL="428625" indent="-428625">
              <a:spcBef>
                <a:spcPts val="2850"/>
              </a:spcBef>
              <a:buSzPct val="100000"/>
              <a:buFontTx/>
              <a:buChar char="-"/>
              <a:defRPr sz="2100">
                <a:solidFill>
                  <a:srgbClr val="FFFFFF"/>
                </a:solidFill>
                <a:latin typeface="Lato-Light"/>
                <a:ea typeface="Lato-Light"/>
                <a:cs typeface="Lato-Light"/>
                <a:sym typeface="Lato-Light"/>
              </a:defRPr>
            </a:pPr>
            <a:endParaRPr lang="en-LT" sz="3600" dirty="0">
              <a:sym typeface="Lato-Light"/>
            </a:endParaRPr>
          </a:p>
          <a:p>
            <a:pPr marL="428625" indent="-428625">
              <a:spcBef>
                <a:spcPts val="2850"/>
              </a:spcBef>
              <a:buSzPct val="100000"/>
              <a:buFontTx/>
              <a:buChar char="-"/>
              <a:defRPr sz="2100">
                <a:solidFill>
                  <a:srgbClr val="FFFFFF"/>
                </a:solidFill>
                <a:latin typeface="Lato-Light"/>
                <a:ea typeface="Lato-Light"/>
                <a:cs typeface="Lato-Light"/>
                <a:sym typeface="Lato-Light"/>
              </a:defRPr>
            </a:pPr>
            <a:endParaRPr lang="en-LT" sz="3150" dirty="0">
              <a:sym typeface="Lato-Light"/>
            </a:endParaRPr>
          </a:p>
          <a:p>
            <a:pPr marL="428625" indent="-428625">
              <a:spcBef>
                <a:spcPts val="2850"/>
              </a:spcBef>
              <a:buSzPct val="100000"/>
              <a:buFontTx/>
              <a:buChar char="-"/>
              <a:defRPr sz="2100">
                <a:solidFill>
                  <a:srgbClr val="FFFFFF"/>
                </a:solidFill>
                <a:latin typeface="Lato-Light"/>
                <a:ea typeface="Lato-Light"/>
                <a:cs typeface="Lato-Light"/>
                <a:sym typeface="Lato-Light"/>
              </a:defRPr>
            </a:pPr>
            <a:endParaRPr lang="lt-LT" sz="3150" dirty="0">
              <a:sym typeface="Lato-Light"/>
            </a:endParaRPr>
          </a:p>
        </p:txBody>
      </p:sp>
      <p:sp>
        <p:nvSpPr>
          <p:cNvPr id="554" name="Cerchio">
            <a:extLst>
              <a:ext uri="{FF2B5EF4-FFF2-40B4-BE49-F238E27FC236}">
                <a16:creationId xmlns:a16="http://schemas.microsoft.com/office/drawing/2014/main" id="{38990BA9-9092-55A3-D447-6CD11C2715F9}"/>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8888951B-C11B-DE9E-5D8D-0943AFC60F4F}"/>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9A331B3F-90E7-3CB5-88C1-64ABD8C9AA2B}"/>
              </a:ext>
            </a:extLst>
          </p:cNvPr>
          <p:cNvSpPr txBox="1"/>
          <p:nvPr/>
        </p:nvSpPr>
        <p:spPr>
          <a:xfrm>
            <a:off x="1784778" y="569597"/>
            <a:ext cx="12464604"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Suvokiamas raminamųjų ir migdomųjų vaistų prieinamumas (be gydytojų paskyrimo)</a:t>
            </a:r>
            <a:endParaRPr sz="4800" b="1" i="1" dirty="0">
              <a:solidFill>
                <a:srgbClr val="7030A0"/>
              </a:solidFill>
            </a:endParaRPr>
          </a:p>
        </p:txBody>
      </p:sp>
      <p:graphicFrame>
        <p:nvGraphicFramePr>
          <p:cNvPr id="2" name="Chart 1">
            <a:extLst>
              <a:ext uri="{FF2B5EF4-FFF2-40B4-BE49-F238E27FC236}">
                <a16:creationId xmlns:a16="http://schemas.microsoft.com/office/drawing/2014/main" id="{646D6BE8-4FCD-46F7-9154-42452F74CFAE}"/>
              </a:ext>
            </a:extLst>
          </p:cNvPr>
          <p:cNvGraphicFramePr/>
          <p:nvPr/>
        </p:nvGraphicFramePr>
        <p:xfrm>
          <a:off x="8478842" y="2755022"/>
          <a:ext cx="9549132" cy="704345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162800" y="9798473"/>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4" name="Freeform 35">
            <a:extLst>
              <a:ext uri="{FF2B5EF4-FFF2-40B4-BE49-F238E27FC236}">
                <a16:creationId xmlns:a16="http://schemas.microsoft.com/office/drawing/2014/main" id="{D60E3F3D-69D0-793A-3C98-D214E471E21E}"/>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B634E2E1-C01E-348F-4A1C-18E4ABAD3AA0}"/>
              </a:ext>
            </a:extLst>
          </p:cNvPr>
          <p:cNvSpPr/>
          <p:nvPr/>
        </p:nvSpPr>
        <p:spPr>
          <a:xfrm>
            <a:off x="5121028" y="-441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279343692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549"/>
                                        </p:tgtEl>
                                        <p:attrNameLst>
                                          <p:attrName>style.visibility</p:attrName>
                                        </p:attrNameLst>
                                      </p:cBhvr>
                                      <p:to>
                                        <p:strVal val="visible"/>
                                      </p:to>
                                    </p:set>
                                    <p:animEffect transition="in" filter="fade">
                                      <p:cBhvr>
                                        <p:cTn id="1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3"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D7081-8CA9-AC10-63CD-25E7BD011517}"/>
            </a:ext>
          </a:extLst>
        </p:cNvPr>
        <p:cNvGrpSpPr/>
        <p:nvPr/>
      </p:nvGrpSpPr>
      <p:grpSpPr>
        <a:xfrm>
          <a:off x="0" y="0"/>
          <a:ext cx="0" cy="0"/>
          <a:chOff x="0" y="0"/>
          <a:chExt cx="0" cy="0"/>
        </a:xfrm>
      </p:grpSpPr>
      <p:grpSp>
        <p:nvGrpSpPr>
          <p:cNvPr id="552" name="Gruppo">
            <a:extLst>
              <a:ext uri="{FF2B5EF4-FFF2-40B4-BE49-F238E27FC236}">
                <a16:creationId xmlns:a16="http://schemas.microsoft.com/office/drawing/2014/main" id="{B0857BC0-1A29-7624-AB94-2AC325954EEE}"/>
              </a:ext>
            </a:extLst>
          </p:cNvPr>
          <p:cNvGrpSpPr/>
          <p:nvPr/>
        </p:nvGrpSpPr>
        <p:grpSpPr>
          <a:xfrm>
            <a:off x="9448800" y="510749"/>
            <a:ext cx="1578993" cy="889845"/>
            <a:chOff x="0" y="0"/>
            <a:chExt cx="1052661" cy="593228"/>
          </a:xfrm>
        </p:grpSpPr>
        <p:sp>
          <p:nvSpPr>
            <p:cNvPr id="550" name="Rettangolo arrotondato">
              <a:extLst>
                <a:ext uri="{FF2B5EF4-FFF2-40B4-BE49-F238E27FC236}">
                  <a16:creationId xmlns:a16="http://schemas.microsoft.com/office/drawing/2014/main" id="{98BC21C4-DB32-C696-D432-7C174026881C}"/>
                </a:ext>
              </a:extLst>
            </p:cNvPr>
            <p:cNvSpPr/>
            <p:nvPr/>
          </p:nvSpPr>
          <p:spPr>
            <a:xfrm>
              <a:off x="0" y="0"/>
              <a:ext cx="1052662" cy="593229"/>
            </a:xfrm>
            <a:prstGeom prst="roundRect">
              <a:avLst>
                <a:gd name="adj" fmla="val 15012"/>
              </a:avLst>
            </a:prstGeom>
            <a:solidFill>
              <a:srgbClr val="FFFFFF"/>
            </a:solidFill>
            <a:ln w="12700" cap="flat">
              <a:noFill/>
              <a:miter lim="400000"/>
            </a:ln>
            <a:effectLst>
              <a:outerShdw blurRad="444500" dist="63500" rotWithShape="0">
                <a:srgbClr val="000000">
                  <a:alpha val="48049"/>
                </a:srgbClr>
              </a:outerShdw>
            </a:effectLst>
          </p:spPr>
          <p:txBody>
            <a:bodyPr wrap="square" lIns="68579" tIns="68579" rIns="68579" bIns="68579" numCol="1" anchor="ctr">
              <a:noAutofit/>
            </a:bodyPr>
            <a:lstStyle/>
            <a:p>
              <a:endParaRPr sz="2700"/>
            </a:p>
          </p:txBody>
        </p:sp>
        <p:pic>
          <p:nvPicPr>
            <p:cNvPr id="551" name="Immagine 2" descr="Immagine 2">
              <a:extLst>
                <a:ext uri="{FF2B5EF4-FFF2-40B4-BE49-F238E27FC236}">
                  <a16:creationId xmlns:a16="http://schemas.microsoft.com/office/drawing/2014/main" id="{01C9F7DE-3BDB-1060-52EB-DE6E92A4E498}"/>
                </a:ext>
              </a:extLst>
            </p:cNvPr>
            <p:cNvPicPr>
              <a:picLocks noChangeAspect="1"/>
            </p:cNvPicPr>
            <p:nvPr/>
          </p:nvPicPr>
          <p:blipFill>
            <a:blip r:embed="rId2"/>
            <a:srcRect l="44271" t="16004" r="4467" b="16004"/>
            <a:stretch>
              <a:fillRect/>
            </a:stretch>
          </p:blipFill>
          <p:spPr>
            <a:xfrm>
              <a:off x="61987" y="97414"/>
              <a:ext cx="903400" cy="449341"/>
            </a:xfrm>
            <a:prstGeom prst="rect">
              <a:avLst/>
            </a:prstGeom>
            <a:ln w="12700" cap="flat">
              <a:noFill/>
              <a:miter lim="400000"/>
            </a:ln>
            <a:effectLst/>
          </p:spPr>
        </p:pic>
      </p:grpSp>
      <p:sp>
        <p:nvSpPr>
          <p:cNvPr id="553" name="One in three ESPAD students reported alcohol use at age 13 or younger…">
            <a:extLst>
              <a:ext uri="{FF2B5EF4-FFF2-40B4-BE49-F238E27FC236}">
                <a16:creationId xmlns:a16="http://schemas.microsoft.com/office/drawing/2014/main" id="{15DF49E8-4073-7BC3-77AF-22521B687C3A}"/>
              </a:ext>
            </a:extLst>
          </p:cNvPr>
          <p:cNvSpPr txBox="1"/>
          <p:nvPr/>
        </p:nvSpPr>
        <p:spPr>
          <a:xfrm>
            <a:off x="603504" y="2033858"/>
            <a:ext cx="17379696" cy="674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p>
            <a:pPr marL="428625" indent="-428625">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Alkoholio ir cigarečių vartojimas:  geriausi rodikliai per visą ESPAD tyrimų istoriją, bet išlieka aukšti</a:t>
            </a:r>
          </a:p>
          <a:p>
            <a:pPr marL="428625" indent="-428625">
              <a:buSzPct val="100000"/>
              <a:buFontTx/>
              <a:buChar char="-"/>
              <a:defRPr sz="2100">
                <a:solidFill>
                  <a:srgbClr val="FFFFFF"/>
                </a:solidFill>
                <a:latin typeface="Lato-Light"/>
                <a:ea typeface="Lato-Light"/>
                <a:cs typeface="Lato-Light"/>
                <a:sym typeface="Lato-Light"/>
              </a:defRPr>
            </a:pPr>
            <a:r>
              <a:rPr lang="lt-LT" sz="3600" i="1" dirty="0">
                <a:solidFill>
                  <a:schemeClr val="accent5">
                    <a:lumMod val="50000"/>
                  </a:schemeClr>
                </a:solidFill>
              </a:rPr>
              <a:t>Elektroninės cigaretės: situacija pagerėjo nuo 2019 metų, bet blogesnė nei 2015 metais</a:t>
            </a:r>
          </a:p>
          <a:p>
            <a:pPr marL="428625" indent="-428625">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rPr>
              <a:t>Kanapių vartojimas: geriausi rodikliai nuo </a:t>
            </a:r>
            <a:r>
              <a:rPr lang="en-US" sz="3600" dirty="0">
                <a:solidFill>
                  <a:schemeClr val="accent5">
                    <a:lumMod val="50000"/>
                  </a:schemeClr>
                </a:solidFill>
              </a:rPr>
              <a:t>2003 </a:t>
            </a:r>
            <a:r>
              <a:rPr lang="en-US" sz="3600" dirty="0" err="1">
                <a:solidFill>
                  <a:schemeClr val="accent5">
                    <a:lumMod val="50000"/>
                  </a:schemeClr>
                </a:solidFill>
              </a:rPr>
              <a:t>metų</a:t>
            </a:r>
            <a:endParaRPr lang="en-US" sz="3600" dirty="0">
              <a:solidFill>
                <a:schemeClr val="accent5">
                  <a:lumMod val="50000"/>
                </a:schemeClr>
              </a:solidFill>
            </a:endParaRPr>
          </a:p>
          <a:p>
            <a:pPr marL="428625" indent="-428625">
              <a:buSzPct val="100000"/>
              <a:buFontTx/>
              <a:buChar char="-"/>
              <a:defRPr sz="2100">
                <a:solidFill>
                  <a:srgbClr val="FFFFFF"/>
                </a:solidFill>
                <a:latin typeface="Lato-Light"/>
                <a:ea typeface="Lato-Light"/>
                <a:cs typeface="Lato-Light"/>
                <a:sym typeface="Lato-Light"/>
              </a:defRPr>
            </a:pPr>
            <a:r>
              <a:rPr lang="lt-LT" sz="3600" i="1" dirty="0">
                <a:solidFill>
                  <a:schemeClr val="accent5">
                    <a:lumMod val="50000"/>
                  </a:schemeClr>
                </a:solidFill>
              </a:rPr>
              <a:t>Kitų nei kanapės narkotikų vartojimas: nevienareikšmė situacija, nors bendri rodikliai išlieka vieni mažiausių nuo stebėjimo pradžios</a:t>
            </a:r>
          </a:p>
          <a:p>
            <a:pPr marL="428625" indent="-428625">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rPr>
              <a:t>Naujosios psichoaktyviosios medžiagos: mažiausias vartojimas nuo 2015 metų</a:t>
            </a:r>
          </a:p>
          <a:p>
            <a:pPr marL="428625" indent="-428625">
              <a:buSzPct val="100000"/>
              <a:buFontTx/>
              <a:buChar char="-"/>
              <a:defRPr sz="2100">
                <a:solidFill>
                  <a:srgbClr val="FFFFFF"/>
                </a:solidFill>
                <a:latin typeface="Lato-Light"/>
                <a:ea typeface="Lato-Light"/>
                <a:cs typeface="Lato-Light"/>
                <a:sym typeface="Lato-Light"/>
              </a:defRPr>
            </a:pPr>
            <a:r>
              <a:rPr lang="lt-LT" sz="3600" b="1" i="1" dirty="0">
                <a:solidFill>
                  <a:srgbClr val="FF0000"/>
                </a:solidFill>
              </a:rPr>
              <a:t>Raminamųjų ir migdomųjų vartojimas be gydytojų paskyrimo toliau auga</a:t>
            </a:r>
          </a:p>
          <a:p>
            <a:pPr marL="428625" indent="-428625">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rPr>
              <a:t>Daugumos psichoaktyviųjų medžiagų suvokiamas prieinamumas mažiausias nuo stebėjimo pradžios, bet yra didelis</a:t>
            </a:r>
          </a:p>
          <a:p>
            <a:pPr marL="428625" indent="-428625">
              <a:buSzPct val="100000"/>
              <a:buFontTx/>
              <a:buChar char="-"/>
              <a:defRPr sz="2100">
                <a:solidFill>
                  <a:srgbClr val="FFFFFF"/>
                </a:solidFill>
                <a:latin typeface="Lato-Light"/>
                <a:ea typeface="Lato-Light"/>
                <a:cs typeface="Lato-Light"/>
                <a:sym typeface="Lato-Light"/>
              </a:defRPr>
            </a:pPr>
            <a:r>
              <a:rPr lang="lt-LT" sz="3600" dirty="0">
                <a:solidFill>
                  <a:schemeClr val="accent5">
                    <a:lumMod val="50000"/>
                  </a:schemeClr>
                </a:solidFill>
                <a:sym typeface="Lato-Light"/>
              </a:rPr>
              <a:t>Lietuvoje vykdomos prevencinės veiklos aprėpia ne visus moksleivius</a:t>
            </a:r>
            <a:endParaRPr lang="lt-LT" sz="3600" u="sng" dirty="0">
              <a:solidFill>
                <a:schemeClr val="accent5">
                  <a:lumMod val="50000"/>
                </a:schemeClr>
              </a:solidFill>
              <a:sym typeface="Lato-Light"/>
            </a:endParaRPr>
          </a:p>
        </p:txBody>
      </p:sp>
      <p:sp>
        <p:nvSpPr>
          <p:cNvPr id="554" name="Cerchio">
            <a:extLst>
              <a:ext uri="{FF2B5EF4-FFF2-40B4-BE49-F238E27FC236}">
                <a16:creationId xmlns:a16="http://schemas.microsoft.com/office/drawing/2014/main" id="{9C7EC374-8446-C27F-382A-31B9D6D3E234}"/>
              </a:ext>
            </a:extLst>
          </p:cNvPr>
          <p:cNvSpPr/>
          <p:nvPr/>
        </p:nvSpPr>
        <p:spPr>
          <a:xfrm>
            <a:off x="850686" y="622086"/>
            <a:ext cx="622728" cy="622728"/>
          </a:xfrm>
          <a:prstGeom prst="ellipse">
            <a:avLst/>
          </a:prstGeom>
          <a:solidFill>
            <a:srgbClr val="AB62A8"/>
          </a:solidFill>
          <a:ln w="38100">
            <a:solidFill>
              <a:srgbClr val="FFFFFF"/>
            </a:solidFill>
            <a:miter/>
          </a:ln>
        </p:spPr>
        <p:txBody>
          <a:bodyPr lIns="68579" rIns="68579" anchor="ctr"/>
          <a:lstStyle/>
          <a:p>
            <a:endParaRPr sz="2700"/>
          </a:p>
        </p:txBody>
      </p:sp>
      <p:sp>
        <p:nvSpPr>
          <p:cNvPr id="555" name="Linea">
            <a:extLst>
              <a:ext uri="{FF2B5EF4-FFF2-40B4-BE49-F238E27FC236}">
                <a16:creationId xmlns:a16="http://schemas.microsoft.com/office/drawing/2014/main" id="{04D3087D-05D5-E1B3-E4D7-6FE9F26EF4DC}"/>
              </a:ext>
            </a:extLst>
          </p:cNvPr>
          <p:cNvSpPr/>
          <p:nvPr/>
        </p:nvSpPr>
        <p:spPr>
          <a:xfrm flipH="1">
            <a:off x="1162051" y="-725194"/>
            <a:ext cx="2" cy="1677017"/>
          </a:xfrm>
          <a:prstGeom prst="line">
            <a:avLst/>
          </a:prstGeom>
          <a:ln w="25400">
            <a:solidFill>
              <a:srgbClr val="FFFFFF"/>
            </a:solidFill>
            <a:custDash>
              <a:ds d="200000" sp="200000"/>
            </a:custDash>
            <a:miter lim="400000"/>
            <a:headEnd type="oval"/>
            <a:tailEnd type="oval"/>
          </a:ln>
        </p:spPr>
        <p:txBody>
          <a:bodyPr lIns="68579" rIns="68579"/>
          <a:lstStyle/>
          <a:p>
            <a:endParaRPr sz="2700"/>
          </a:p>
        </p:txBody>
      </p:sp>
      <p:sp>
        <p:nvSpPr>
          <p:cNvPr id="7" name="Early onset / Key results">
            <a:extLst>
              <a:ext uri="{FF2B5EF4-FFF2-40B4-BE49-F238E27FC236}">
                <a16:creationId xmlns:a16="http://schemas.microsoft.com/office/drawing/2014/main" id="{DF6C55B0-0942-AA31-9C44-3174125789FA}"/>
              </a:ext>
            </a:extLst>
          </p:cNvPr>
          <p:cNvSpPr txBox="1"/>
          <p:nvPr/>
        </p:nvSpPr>
        <p:spPr>
          <a:xfrm>
            <a:off x="1784778" y="569597"/>
            <a:ext cx="1246460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79" rIns="68579">
            <a:spAutoFit/>
          </a:bodyPr>
          <a:lstStyle>
            <a:lvl1pPr>
              <a:defRPr sz="2500">
                <a:solidFill>
                  <a:srgbClr val="FFFFFF"/>
                </a:solidFill>
                <a:latin typeface="Lato-Light"/>
                <a:ea typeface="Lato-Light"/>
                <a:cs typeface="Lato-Light"/>
                <a:sym typeface="Lato-Light"/>
              </a:defRPr>
            </a:lvl1pPr>
          </a:lstStyle>
          <a:p>
            <a:r>
              <a:rPr lang="lt-LT" sz="4800" b="1" dirty="0">
                <a:solidFill>
                  <a:srgbClr val="7030A0"/>
                </a:solidFill>
              </a:rPr>
              <a:t>PAGRINDINĖS  IŠVADOS</a:t>
            </a:r>
            <a:endParaRPr lang="lt-LT" sz="4800" b="1" i="1" dirty="0">
              <a:solidFill>
                <a:srgbClr val="7030A0"/>
              </a:solidFill>
            </a:endParaRPr>
          </a:p>
        </p:txBody>
      </p:sp>
      <p:sp>
        <p:nvSpPr>
          <p:cNvPr id="2" name="TextBox 1"/>
          <p:cNvSpPr txBox="1"/>
          <p:nvPr/>
        </p:nvSpPr>
        <p:spPr>
          <a:xfrm>
            <a:off x="3670569" y="9640669"/>
            <a:ext cx="4346511" cy="646331"/>
          </a:xfrm>
          <a:prstGeom prst="rect">
            <a:avLst/>
          </a:prstGeom>
          <a:noFill/>
        </p:spPr>
        <p:txBody>
          <a:bodyPr wrap="none" rtlCol="0">
            <a:spAutoFit/>
          </a:bodyPr>
          <a:lstStyle/>
          <a:p>
            <a:r>
              <a:rPr lang="lt-LT" dirty="0"/>
              <a:t>Prof. A. </a:t>
            </a:r>
            <a:r>
              <a:rPr lang="lt-LT" dirty="0" err="1"/>
              <a:t>Bredelytės</a:t>
            </a:r>
            <a:r>
              <a:rPr lang="lt-LT" dirty="0"/>
              <a:t> pranešimas NST posėdyje</a:t>
            </a:r>
            <a:endParaRPr lang="en-US" dirty="0"/>
          </a:p>
          <a:p>
            <a:endParaRPr lang="en-US" dirty="0"/>
          </a:p>
        </p:txBody>
      </p:sp>
      <p:sp>
        <p:nvSpPr>
          <p:cNvPr id="3" name="Freeform 35">
            <a:extLst>
              <a:ext uri="{FF2B5EF4-FFF2-40B4-BE49-F238E27FC236}">
                <a16:creationId xmlns:a16="http://schemas.microsoft.com/office/drawing/2014/main" id="{F8AD3766-BD06-FD72-2DDC-64918324F14C}"/>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4" name="Rectangle 3">
            <a:extLst>
              <a:ext uri="{FF2B5EF4-FFF2-40B4-BE49-F238E27FC236}">
                <a16:creationId xmlns:a16="http://schemas.microsoft.com/office/drawing/2014/main" id="{E41242A5-A3E8-1BF9-A4B4-16167D19437B}"/>
              </a:ext>
            </a:extLst>
          </p:cNvPr>
          <p:cNvSpPr/>
          <p:nvPr/>
        </p:nvSpPr>
        <p:spPr>
          <a:xfrm>
            <a:off x="13446160" y="44485"/>
            <a:ext cx="484184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103839073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6210300"/>
            <a:ext cx="7715250" cy="2752901"/>
          </a:xfrm>
          <a:prstGeom prst="rect">
            <a:avLst/>
          </a:prstGeom>
        </p:spPr>
      </p:pic>
      <p:pic>
        <p:nvPicPr>
          <p:cNvPr id="4" name="Picture 3"/>
          <p:cNvPicPr>
            <a:picLocks noChangeAspect="1"/>
          </p:cNvPicPr>
          <p:nvPr/>
        </p:nvPicPr>
        <p:blipFill>
          <a:blip r:embed="rId3"/>
          <a:stretch>
            <a:fillRect/>
          </a:stretch>
        </p:blipFill>
        <p:spPr>
          <a:xfrm>
            <a:off x="734683" y="1634230"/>
            <a:ext cx="9058275" cy="3199531"/>
          </a:xfrm>
          <a:prstGeom prst="rect">
            <a:avLst/>
          </a:prstGeom>
        </p:spPr>
      </p:pic>
      <p:pic>
        <p:nvPicPr>
          <p:cNvPr id="5" name="Picture 4"/>
          <p:cNvPicPr>
            <a:picLocks noChangeAspect="1"/>
          </p:cNvPicPr>
          <p:nvPr/>
        </p:nvPicPr>
        <p:blipFill>
          <a:blip r:embed="rId4"/>
          <a:stretch>
            <a:fillRect/>
          </a:stretch>
        </p:blipFill>
        <p:spPr>
          <a:xfrm>
            <a:off x="9525000" y="5667551"/>
            <a:ext cx="7783925" cy="3295650"/>
          </a:xfrm>
          <a:prstGeom prst="rect">
            <a:avLst/>
          </a:prstGeom>
        </p:spPr>
      </p:pic>
      <p:pic>
        <p:nvPicPr>
          <p:cNvPr id="6" name="Picture 5"/>
          <p:cNvPicPr>
            <a:picLocks noChangeAspect="1"/>
          </p:cNvPicPr>
          <p:nvPr/>
        </p:nvPicPr>
        <p:blipFill>
          <a:blip r:embed="rId5"/>
          <a:stretch>
            <a:fillRect/>
          </a:stretch>
        </p:blipFill>
        <p:spPr>
          <a:xfrm>
            <a:off x="10470391" y="2095500"/>
            <a:ext cx="6835659" cy="2738261"/>
          </a:xfrm>
          <a:prstGeom prst="rect">
            <a:avLst/>
          </a:prstGeom>
        </p:spPr>
      </p:pic>
      <p:sp>
        <p:nvSpPr>
          <p:cNvPr id="7" name="TextBox 6"/>
          <p:cNvSpPr txBox="1"/>
          <p:nvPr/>
        </p:nvSpPr>
        <p:spPr>
          <a:xfrm>
            <a:off x="6629400" y="465060"/>
            <a:ext cx="4757008" cy="923330"/>
          </a:xfrm>
          <a:prstGeom prst="rect">
            <a:avLst/>
          </a:prstGeom>
          <a:noFill/>
        </p:spPr>
        <p:txBody>
          <a:bodyPr wrap="none" rtlCol="0">
            <a:spAutoFit/>
          </a:bodyPr>
          <a:lstStyle/>
          <a:p>
            <a:r>
              <a:rPr lang="lt-LT" sz="5400" dirty="0"/>
              <a:t>Nuotekų tyrimai</a:t>
            </a:r>
            <a:endParaRPr lang="en-US" sz="5400" dirty="0"/>
          </a:p>
        </p:txBody>
      </p:sp>
      <p:sp>
        <p:nvSpPr>
          <p:cNvPr id="8" name="TextBox 7"/>
          <p:cNvSpPr txBox="1"/>
          <p:nvPr/>
        </p:nvSpPr>
        <p:spPr>
          <a:xfrm>
            <a:off x="762000" y="9673233"/>
            <a:ext cx="11027634" cy="369332"/>
          </a:xfrm>
          <a:prstGeom prst="rect">
            <a:avLst/>
          </a:prstGeom>
          <a:noFill/>
        </p:spPr>
        <p:txBody>
          <a:bodyPr wrap="none" rtlCol="0">
            <a:spAutoFit/>
          </a:bodyPr>
          <a:lstStyle/>
          <a:p>
            <a:r>
              <a:rPr lang="en-US" dirty="0"/>
              <a:t>https://ntakd.lrv.lt/lt/statistika-ir-tyrimai/tendencijos-ir-pokyciai-lietuvoje/narkotiku-vartojimo-paplitimas-lietuvoje/</a:t>
            </a:r>
          </a:p>
        </p:txBody>
      </p:sp>
      <p:sp>
        <p:nvSpPr>
          <p:cNvPr id="9" name="TextBox 8"/>
          <p:cNvSpPr txBox="1"/>
          <p:nvPr/>
        </p:nvSpPr>
        <p:spPr>
          <a:xfrm>
            <a:off x="71627" y="4833761"/>
            <a:ext cx="9453373" cy="646331"/>
          </a:xfrm>
          <a:prstGeom prst="rect">
            <a:avLst/>
          </a:prstGeom>
          <a:noFill/>
        </p:spPr>
        <p:txBody>
          <a:bodyPr wrap="square" rtlCol="0">
            <a:spAutoFit/>
          </a:bodyPr>
          <a:lstStyle/>
          <a:p>
            <a:r>
              <a:rPr lang="lt-LT" dirty="0"/>
              <a:t>Lietuva, kaip Šiaurės Rytų Europos šalis, išsiskiria nedideliu kokaino vartojimo paplitimu tarp kitų Europos šalių.</a:t>
            </a:r>
            <a:endParaRPr lang="en-US" dirty="0"/>
          </a:p>
        </p:txBody>
      </p:sp>
      <p:sp>
        <p:nvSpPr>
          <p:cNvPr id="10" name="TextBox 9"/>
          <p:cNvSpPr txBox="1"/>
          <p:nvPr/>
        </p:nvSpPr>
        <p:spPr>
          <a:xfrm>
            <a:off x="71627" y="9119235"/>
            <a:ext cx="9189888" cy="369332"/>
          </a:xfrm>
          <a:prstGeom prst="rect">
            <a:avLst/>
          </a:prstGeom>
          <a:noFill/>
        </p:spPr>
        <p:txBody>
          <a:bodyPr wrap="none" rtlCol="0">
            <a:spAutoFit/>
          </a:bodyPr>
          <a:lstStyle/>
          <a:p>
            <a:r>
              <a:rPr lang="lt-LT" dirty="0"/>
              <a:t>Vilnius tarp visų tirtų Europos miestų buvo 21-oje pozicijoje, Kaunas – 23-ioje, Klaipėda – 27-oje.</a:t>
            </a:r>
            <a:endParaRPr lang="en-US" dirty="0"/>
          </a:p>
        </p:txBody>
      </p:sp>
      <p:sp>
        <p:nvSpPr>
          <p:cNvPr id="11" name="TextBox 10"/>
          <p:cNvSpPr txBox="1"/>
          <p:nvPr/>
        </p:nvSpPr>
        <p:spPr>
          <a:xfrm>
            <a:off x="9533626" y="9082088"/>
            <a:ext cx="8871659" cy="369332"/>
          </a:xfrm>
          <a:prstGeom prst="rect">
            <a:avLst/>
          </a:prstGeom>
          <a:noFill/>
        </p:spPr>
        <p:txBody>
          <a:bodyPr wrap="none" rtlCol="0">
            <a:spAutoFit/>
          </a:bodyPr>
          <a:lstStyle/>
          <a:p>
            <a:r>
              <a:rPr lang="lt-LT" dirty="0"/>
              <a:t>Vertinant kitų Europos miestų kontekste, 2021 m. Kaunas buvo 19-oje pozicijoje iš 78 miestų.</a:t>
            </a:r>
            <a:endParaRPr lang="en-US" dirty="0"/>
          </a:p>
        </p:txBody>
      </p:sp>
      <p:sp>
        <p:nvSpPr>
          <p:cNvPr id="12" name="TextBox 11"/>
          <p:cNvSpPr txBox="1"/>
          <p:nvPr/>
        </p:nvSpPr>
        <p:spPr>
          <a:xfrm>
            <a:off x="9778455" y="4756435"/>
            <a:ext cx="8382000" cy="646331"/>
          </a:xfrm>
          <a:prstGeom prst="rect">
            <a:avLst/>
          </a:prstGeom>
          <a:noFill/>
        </p:spPr>
        <p:txBody>
          <a:bodyPr wrap="square" rtlCol="0">
            <a:spAutoFit/>
          </a:bodyPr>
          <a:lstStyle/>
          <a:p>
            <a:r>
              <a:rPr lang="lt-LT" dirty="0"/>
              <a:t>Vilniuje fiksuota didžiausia MDMA likučių koncentracija tarp Lietuvos miestų ir buvo 23-ioje pozicijoje tarp visų 78 tirtų Europos miestų, Kaunas – 29-oje, Klaipėda – 55-oje.</a:t>
            </a:r>
            <a:endParaRPr lang="en-US" dirty="0"/>
          </a:p>
        </p:txBody>
      </p:sp>
      <p:sp>
        <p:nvSpPr>
          <p:cNvPr id="2" name="Freeform 35">
            <a:extLst>
              <a:ext uri="{FF2B5EF4-FFF2-40B4-BE49-F238E27FC236}">
                <a16:creationId xmlns:a16="http://schemas.microsoft.com/office/drawing/2014/main" id="{9E07AF54-EC1F-439C-0E47-361A178E8C26}"/>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6"/>
            <a:stretch>
              <a:fillRect/>
            </a:stretch>
          </a:blipFill>
        </p:spPr>
        <p:txBody>
          <a:bodyPr/>
          <a:lstStyle/>
          <a:p>
            <a:endParaRPr lang="lt-LT"/>
          </a:p>
        </p:txBody>
      </p:sp>
      <p:sp>
        <p:nvSpPr>
          <p:cNvPr id="13" name="Rectangle 12">
            <a:extLst>
              <a:ext uri="{FF2B5EF4-FFF2-40B4-BE49-F238E27FC236}">
                <a16:creationId xmlns:a16="http://schemas.microsoft.com/office/drawing/2014/main" id="{AE26F3A3-CB2D-68A1-3FAD-91BC9C7082BB}"/>
              </a:ext>
            </a:extLst>
          </p:cNvPr>
          <p:cNvSpPr/>
          <p:nvPr/>
        </p:nvSpPr>
        <p:spPr>
          <a:xfrm>
            <a:off x="13750213" y="-4172"/>
            <a:ext cx="453704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 Psichoaktyvių medžiagų vartojimas</a:t>
            </a:r>
          </a:p>
        </p:txBody>
      </p:sp>
    </p:spTree>
    <p:extLst>
      <p:ext uri="{BB962C8B-B14F-4D97-AF65-F5344CB8AC3E}">
        <p14:creationId xmlns:p14="http://schemas.microsoft.com/office/powerpoint/2010/main" val="3876699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lt-LT" dirty="0"/>
          </a:p>
        </p:txBody>
      </p:sp>
      <p:grpSp>
        <p:nvGrpSpPr>
          <p:cNvPr id="3" name="Group 3"/>
          <p:cNvGrpSpPr/>
          <p:nvPr/>
        </p:nvGrpSpPr>
        <p:grpSpPr>
          <a:xfrm>
            <a:off x="15291997" y="9926637"/>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311816"/>
            <a:ext cx="4372515" cy="9796115"/>
          </a:xfrm>
          <a:custGeom>
            <a:avLst/>
            <a:gdLst/>
            <a:ahLst/>
            <a:cxnLst/>
            <a:rect l="l" t="t" r="r" b="b"/>
            <a:pathLst>
              <a:path w="4372515" h="9796115">
                <a:moveTo>
                  <a:pt x="0" y="0"/>
                </a:moveTo>
                <a:lnTo>
                  <a:pt x="4372515" y="0"/>
                </a:lnTo>
                <a:lnTo>
                  <a:pt x="4372515" y="9796114"/>
                </a:lnTo>
                <a:lnTo>
                  <a:pt x="0" y="9796114"/>
                </a:lnTo>
                <a:lnTo>
                  <a:pt x="0" y="0"/>
                </a:lnTo>
                <a:close/>
              </a:path>
            </a:pathLst>
          </a:custGeom>
          <a:blipFill>
            <a:blip r:embed="rId3"/>
            <a:stretch>
              <a:fillRect/>
            </a:stretch>
          </a:blipFill>
        </p:spPr>
      </p:sp>
      <p:sp>
        <p:nvSpPr>
          <p:cNvPr id="8" name="TextBox 8"/>
          <p:cNvSpPr txBox="1"/>
          <p:nvPr/>
        </p:nvSpPr>
        <p:spPr>
          <a:xfrm>
            <a:off x="4826276" y="1224624"/>
            <a:ext cx="12790748" cy="1903726"/>
          </a:xfrm>
          <a:prstGeom prst="rect">
            <a:avLst/>
          </a:prstGeom>
        </p:spPr>
        <p:txBody>
          <a:bodyPr lIns="0" tIns="0" rIns="0" bIns="0" rtlCol="0" anchor="t">
            <a:spAutoFit/>
          </a:bodyPr>
          <a:lstStyle/>
          <a:p>
            <a:pPr algn="just">
              <a:lnSpc>
                <a:spcPts val="2976"/>
              </a:lnSpc>
            </a:pPr>
            <a:r>
              <a:rPr lang="en-US" sz="2125" dirty="0" err="1">
                <a:solidFill>
                  <a:srgbClr val="000000"/>
                </a:solidFill>
                <a:latin typeface="Poppins"/>
              </a:rPr>
              <a:t>Psichikos</a:t>
            </a:r>
            <a:r>
              <a:rPr lang="en-US" sz="2125" dirty="0">
                <a:solidFill>
                  <a:srgbClr val="000000"/>
                </a:solidFill>
                <a:latin typeface="Poppins"/>
              </a:rPr>
              <a:t> </a:t>
            </a:r>
            <a:r>
              <a:rPr lang="en-US" sz="2125" dirty="0" err="1">
                <a:solidFill>
                  <a:srgbClr val="000000"/>
                </a:solidFill>
                <a:latin typeface="Poppins"/>
              </a:rPr>
              <a:t>sveikata</a:t>
            </a:r>
            <a:r>
              <a:rPr lang="en-US" sz="2125" dirty="0">
                <a:solidFill>
                  <a:srgbClr val="000000"/>
                </a:solidFill>
                <a:latin typeface="Poppins"/>
              </a:rPr>
              <a:t> – tai </a:t>
            </a:r>
            <a:r>
              <a:rPr lang="en-US" sz="2125" dirty="0" err="1">
                <a:solidFill>
                  <a:srgbClr val="000000"/>
                </a:solidFill>
                <a:latin typeface="Poppins"/>
              </a:rPr>
              <a:t>kiekvieno</a:t>
            </a:r>
            <a:r>
              <a:rPr lang="en-US" sz="2125" dirty="0">
                <a:solidFill>
                  <a:srgbClr val="000000"/>
                </a:solidFill>
                <a:latin typeface="Poppins"/>
              </a:rPr>
              <a:t> </a:t>
            </a:r>
            <a:r>
              <a:rPr lang="en-US" sz="2125" dirty="0" err="1">
                <a:solidFill>
                  <a:srgbClr val="000000"/>
                </a:solidFill>
                <a:latin typeface="Poppins"/>
              </a:rPr>
              <a:t>iš</a:t>
            </a:r>
            <a:r>
              <a:rPr lang="en-US" sz="2125" dirty="0">
                <a:solidFill>
                  <a:srgbClr val="000000"/>
                </a:solidFill>
                <a:latin typeface="Poppins"/>
              </a:rPr>
              <a:t> </a:t>
            </a:r>
            <a:r>
              <a:rPr lang="en-US" sz="2125" dirty="0" err="1">
                <a:solidFill>
                  <a:srgbClr val="000000"/>
                </a:solidFill>
                <a:latin typeface="Poppins"/>
              </a:rPr>
              <a:t>mūsų</a:t>
            </a:r>
            <a:r>
              <a:rPr lang="en-US" sz="2125" dirty="0">
                <a:solidFill>
                  <a:srgbClr val="000000"/>
                </a:solidFill>
                <a:latin typeface="Poppins"/>
              </a:rPr>
              <a:t> </a:t>
            </a:r>
            <a:r>
              <a:rPr lang="en-US" sz="2125" dirty="0" err="1">
                <a:solidFill>
                  <a:srgbClr val="000000"/>
                </a:solidFill>
                <a:latin typeface="Poppins"/>
              </a:rPr>
              <a:t>emocinis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dvasinis</a:t>
            </a:r>
            <a:r>
              <a:rPr lang="en-US" sz="2125" dirty="0">
                <a:solidFill>
                  <a:srgbClr val="000000"/>
                </a:solidFill>
                <a:latin typeface="Poppins"/>
              </a:rPr>
              <a:t> </a:t>
            </a:r>
            <a:r>
              <a:rPr lang="en-US" sz="2125" dirty="0" err="1">
                <a:solidFill>
                  <a:srgbClr val="000000"/>
                </a:solidFill>
                <a:latin typeface="Poppins"/>
              </a:rPr>
              <a:t>atsparumas</a:t>
            </a:r>
            <a:r>
              <a:rPr lang="en-US" sz="2125" dirty="0">
                <a:solidFill>
                  <a:srgbClr val="000000"/>
                </a:solidFill>
                <a:latin typeface="Poppins"/>
              </a:rPr>
              <a:t>, </a:t>
            </a:r>
            <a:r>
              <a:rPr lang="en-US" sz="2125" dirty="0" err="1">
                <a:solidFill>
                  <a:srgbClr val="000000"/>
                </a:solidFill>
                <a:latin typeface="Poppins"/>
              </a:rPr>
              <a:t>kuris</a:t>
            </a:r>
            <a:r>
              <a:rPr lang="en-US" sz="2125" dirty="0">
                <a:solidFill>
                  <a:srgbClr val="000000"/>
                </a:solidFill>
                <a:latin typeface="Poppins"/>
              </a:rPr>
              <a:t> </a:t>
            </a:r>
            <a:r>
              <a:rPr lang="en-US" sz="2125" dirty="0" err="1">
                <a:solidFill>
                  <a:srgbClr val="000000"/>
                </a:solidFill>
                <a:latin typeface="Poppins"/>
              </a:rPr>
              <a:t>leidžia</a:t>
            </a:r>
            <a:r>
              <a:rPr lang="en-US" sz="2125" dirty="0">
                <a:solidFill>
                  <a:srgbClr val="000000"/>
                </a:solidFill>
                <a:latin typeface="Poppins"/>
              </a:rPr>
              <a:t> </a:t>
            </a:r>
            <a:r>
              <a:rPr lang="en-US" sz="2125" dirty="0" err="1">
                <a:solidFill>
                  <a:srgbClr val="000000"/>
                </a:solidFill>
                <a:latin typeface="Poppins"/>
              </a:rPr>
              <a:t>patirti</a:t>
            </a:r>
            <a:r>
              <a:rPr lang="en-US" sz="2125" dirty="0">
                <a:solidFill>
                  <a:srgbClr val="000000"/>
                </a:solidFill>
                <a:latin typeface="Poppins"/>
              </a:rPr>
              <a:t> </a:t>
            </a:r>
            <a:r>
              <a:rPr lang="en-US" sz="2125" dirty="0" err="1">
                <a:solidFill>
                  <a:srgbClr val="000000"/>
                </a:solidFill>
                <a:latin typeface="Poppins"/>
              </a:rPr>
              <a:t>džiaugsmą</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ištverti</a:t>
            </a:r>
            <a:r>
              <a:rPr lang="en-US" sz="2125" dirty="0">
                <a:solidFill>
                  <a:srgbClr val="000000"/>
                </a:solidFill>
                <a:latin typeface="Poppins"/>
              </a:rPr>
              <a:t> </a:t>
            </a:r>
            <a:r>
              <a:rPr lang="en-US" sz="2125" dirty="0" err="1">
                <a:solidFill>
                  <a:srgbClr val="000000"/>
                </a:solidFill>
                <a:latin typeface="Poppins"/>
              </a:rPr>
              <a:t>skausmą</a:t>
            </a:r>
            <a:r>
              <a:rPr lang="en-US" sz="2125" dirty="0">
                <a:solidFill>
                  <a:srgbClr val="000000"/>
                </a:solidFill>
                <a:latin typeface="Poppins"/>
              </a:rPr>
              <a:t>, </a:t>
            </a:r>
            <a:r>
              <a:rPr lang="en-US" sz="2125" dirty="0" err="1">
                <a:solidFill>
                  <a:srgbClr val="000000"/>
                </a:solidFill>
                <a:latin typeface="Poppins"/>
              </a:rPr>
              <a:t>nusivylimą</a:t>
            </a:r>
            <a:r>
              <a:rPr lang="en-US" sz="2125" dirty="0">
                <a:solidFill>
                  <a:srgbClr val="000000"/>
                </a:solidFill>
                <a:latin typeface="Poppins"/>
              </a:rPr>
              <a:t>, </a:t>
            </a:r>
            <a:r>
              <a:rPr lang="en-US" sz="2125" dirty="0" err="1">
                <a:solidFill>
                  <a:srgbClr val="000000"/>
                </a:solidFill>
                <a:latin typeface="Poppins"/>
              </a:rPr>
              <a:t>liūdesį</a:t>
            </a:r>
            <a:r>
              <a:rPr lang="en-US" sz="2125" dirty="0">
                <a:solidFill>
                  <a:srgbClr val="000000"/>
                </a:solidFill>
                <a:latin typeface="Poppins"/>
              </a:rPr>
              <a:t>. </a:t>
            </a:r>
            <a:r>
              <a:rPr lang="en-US" sz="2125" dirty="0" err="1">
                <a:solidFill>
                  <a:srgbClr val="000000"/>
                </a:solidFill>
                <a:latin typeface="Poppins"/>
              </a:rPr>
              <a:t>Psichikos</a:t>
            </a:r>
            <a:r>
              <a:rPr lang="en-US" sz="2125" dirty="0">
                <a:solidFill>
                  <a:srgbClr val="000000"/>
                </a:solidFill>
                <a:latin typeface="Poppins"/>
              </a:rPr>
              <a:t> </a:t>
            </a:r>
            <a:r>
              <a:rPr lang="en-US" sz="2125" dirty="0" err="1">
                <a:solidFill>
                  <a:srgbClr val="000000"/>
                </a:solidFill>
                <a:latin typeface="Poppins"/>
              </a:rPr>
              <a:t>sveikata</a:t>
            </a:r>
            <a:r>
              <a:rPr lang="en-US" sz="2125" dirty="0">
                <a:solidFill>
                  <a:srgbClr val="000000"/>
                </a:solidFill>
                <a:latin typeface="Poppins"/>
              </a:rPr>
              <a:t> </a:t>
            </a:r>
            <a:r>
              <a:rPr lang="en-US" sz="2125" dirty="0" err="1">
                <a:solidFill>
                  <a:srgbClr val="000000"/>
                </a:solidFill>
                <a:latin typeface="Poppins"/>
              </a:rPr>
              <a:t>rodo</a:t>
            </a:r>
            <a:r>
              <a:rPr lang="en-US" sz="2125" dirty="0">
                <a:solidFill>
                  <a:srgbClr val="000000"/>
                </a:solidFill>
                <a:latin typeface="Poppins"/>
              </a:rPr>
              <a:t> </a:t>
            </a:r>
            <a:r>
              <a:rPr lang="en-US" sz="2125" dirty="0" err="1">
                <a:solidFill>
                  <a:srgbClr val="000000"/>
                </a:solidFill>
                <a:latin typeface="Poppins"/>
              </a:rPr>
              <a:t>gebėjimą</a:t>
            </a:r>
            <a:r>
              <a:rPr lang="en-US" sz="2125" dirty="0">
                <a:solidFill>
                  <a:srgbClr val="000000"/>
                </a:solidFill>
                <a:latin typeface="Poppins"/>
              </a:rPr>
              <a:t> </a:t>
            </a:r>
            <a:r>
              <a:rPr lang="en-US" sz="2125" dirty="0" err="1">
                <a:solidFill>
                  <a:srgbClr val="000000"/>
                </a:solidFill>
                <a:latin typeface="Poppins"/>
              </a:rPr>
              <a:t>išreikšti</a:t>
            </a:r>
            <a:r>
              <a:rPr lang="en-US" sz="2125" dirty="0">
                <a:solidFill>
                  <a:srgbClr val="000000"/>
                </a:solidFill>
                <a:latin typeface="Poppins"/>
              </a:rPr>
              <a:t> save </a:t>
            </a:r>
            <a:r>
              <a:rPr lang="en-US" sz="2125" dirty="0" err="1">
                <a:solidFill>
                  <a:srgbClr val="000000"/>
                </a:solidFill>
                <a:latin typeface="Poppins"/>
              </a:rPr>
              <a:t>tokiais</a:t>
            </a:r>
            <a:r>
              <a:rPr lang="en-US" sz="2125" dirty="0">
                <a:solidFill>
                  <a:srgbClr val="000000"/>
                </a:solidFill>
                <a:latin typeface="Poppins"/>
              </a:rPr>
              <a:t> </a:t>
            </a:r>
            <a:r>
              <a:rPr lang="en-US" sz="2125" dirty="0" err="1">
                <a:solidFill>
                  <a:srgbClr val="000000"/>
                </a:solidFill>
                <a:latin typeface="Poppins"/>
              </a:rPr>
              <a:t>būdais</a:t>
            </a:r>
            <a:r>
              <a:rPr lang="en-US" sz="2125" dirty="0">
                <a:solidFill>
                  <a:srgbClr val="000000"/>
                </a:solidFill>
                <a:latin typeface="Poppins"/>
              </a:rPr>
              <a:t>, </a:t>
            </a:r>
            <a:r>
              <a:rPr lang="en-US" sz="2125" dirty="0" err="1">
                <a:solidFill>
                  <a:srgbClr val="000000"/>
                </a:solidFill>
                <a:latin typeface="Poppins"/>
              </a:rPr>
              <a:t>kurie</a:t>
            </a:r>
            <a:r>
              <a:rPr lang="en-US" sz="2125" dirty="0">
                <a:solidFill>
                  <a:srgbClr val="000000"/>
                </a:solidFill>
                <a:latin typeface="Poppins"/>
              </a:rPr>
              <a:t> </a:t>
            </a:r>
            <a:r>
              <a:rPr lang="en-US" sz="2125" dirty="0" err="1">
                <a:solidFill>
                  <a:srgbClr val="000000"/>
                </a:solidFill>
                <a:latin typeface="Poppins"/>
              </a:rPr>
              <a:t>teikia</a:t>
            </a:r>
            <a:r>
              <a:rPr lang="en-US" sz="2125" dirty="0">
                <a:solidFill>
                  <a:srgbClr val="000000"/>
                </a:solidFill>
                <a:latin typeface="Poppins"/>
              </a:rPr>
              <a:t> </a:t>
            </a:r>
            <a:r>
              <a:rPr lang="en-US" sz="2125" dirty="0" err="1">
                <a:solidFill>
                  <a:srgbClr val="000000"/>
                </a:solidFill>
                <a:latin typeface="Poppins"/>
              </a:rPr>
              <a:t>malonumą</a:t>
            </a:r>
            <a:r>
              <a:rPr lang="en-US" sz="2125" dirty="0">
                <a:solidFill>
                  <a:srgbClr val="000000"/>
                </a:solidFill>
                <a:latin typeface="Poppins"/>
              </a:rPr>
              <a:t> </a:t>
            </a:r>
            <a:r>
              <a:rPr lang="en-US" sz="2125" dirty="0" err="1">
                <a:solidFill>
                  <a:srgbClr val="000000"/>
                </a:solidFill>
                <a:latin typeface="Poppins"/>
              </a:rPr>
              <a:t>pačiam</a:t>
            </a:r>
            <a:r>
              <a:rPr lang="en-US" sz="2125" dirty="0">
                <a:solidFill>
                  <a:srgbClr val="000000"/>
                </a:solidFill>
                <a:latin typeface="Poppins"/>
              </a:rPr>
              <a:t> </a:t>
            </a:r>
            <a:r>
              <a:rPr lang="en-US" sz="2125" dirty="0" err="1">
                <a:solidFill>
                  <a:srgbClr val="000000"/>
                </a:solidFill>
                <a:latin typeface="Poppins"/>
              </a:rPr>
              <a:t>individui</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aplinkiniams</a:t>
            </a:r>
            <a:r>
              <a:rPr lang="en-US" sz="2125" dirty="0">
                <a:solidFill>
                  <a:srgbClr val="000000"/>
                </a:solidFill>
                <a:latin typeface="Poppins"/>
              </a:rPr>
              <a:t>, </a:t>
            </a:r>
            <a:r>
              <a:rPr lang="en-US" sz="2125" dirty="0" err="1">
                <a:solidFill>
                  <a:srgbClr val="000000"/>
                </a:solidFill>
                <a:latin typeface="Poppins"/>
              </a:rPr>
              <a:t>gebėjimą</a:t>
            </a:r>
            <a:r>
              <a:rPr lang="en-US" sz="2125" dirty="0">
                <a:solidFill>
                  <a:srgbClr val="000000"/>
                </a:solidFill>
                <a:latin typeface="Poppins"/>
              </a:rPr>
              <a:t> </a:t>
            </a:r>
            <a:r>
              <a:rPr lang="en-US" sz="2125" dirty="0" err="1">
                <a:solidFill>
                  <a:srgbClr val="000000"/>
                </a:solidFill>
                <a:latin typeface="Poppins"/>
              </a:rPr>
              <a:t>pačiam</a:t>
            </a:r>
            <a:r>
              <a:rPr lang="en-US" sz="2125" dirty="0">
                <a:solidFill>
                  <a:srgbClr val="000000"/>
                </a:solidFill>
                <a:latin typeface="Poppins"/>
              </a:rPr>
              <a:t> </a:t>
            </a:r>
            <a:r>
              <a:rPr lang="en-US" sz="2125" dirty="0" err="1">
                <a:solidFill>
                  <a:srgbClr val="000000"/>
                </a:solidFill>
                <a:latin typeface="Poppins"/>
              </a:rPr>
              <a:t>daryti</a:t>
            </a:r>
            <a:r>
              <a:rPr lang="en-US" sz="2125" dirty="0">
                <a:solidFill>
                  <a:srgbClr val="000000"/>
                </a:solidFill>
                <a:latin typeface="Poppins"/>
              </a:rPr>
              <a:t> </a:t>
            </a:r>
            <a:r>
              <a:rPr lang="en-US" sz="2125" dirty="0" err="1">
                <a:solidFill>
                  <a:srgbClr val="000000"/>
                </a:solidFill>
                <a:latin typeface="Poppins"/>
              </a:rPr>
              <a:t>sprendimus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už</a:t>
            </a:r>
            <a:r>
              <a:rPr lang="en-US" sz="2125" dirty="0">
                <a:solidFill>
                  <a:srgbClr val="000000"/>
                </a:solidFill>
                <a:latin typeface="Poppins"/>
              </a:rPr>
              <a:t> </a:t>
            </a:r>
            <a:r>
              <a:rPr lang="en-US" sz="2125" dirty="0" err="1">
                <a:solidFill>
                  <a:srgbClr val="000000"/>
                </a:solidFill>
                <a:latin typeface="Poppins"/>
              </a:rPr>
              <a:t>juos</a:t>
            </a:r>
            <a:r>
              <a:rPr lang="en-US" sz="2125" dirty="0">
                <a:solidFill>
                  <a:srgbClr val="000000"/>
                </a:solidFill>
                <a:latin typeface="Poppins"/>
              </a:rPr>
              <a:t> </a:t>
            </a:r>
            <a:r>
              <a:rPr lang="en-US" sz="2125" dirty="0" err="1">
                <a:solidFill>
                  <a:srgbClr val="000000"/>
                </a:solidFill>
                <a:latin typeface="Poppins"/>
              </a:rPr>
              <a:t>atsakyti</a:t>
            </a:r>
            <a:r>
              <a:rPr lang="en-US" sz="2125" dirty="0">
                <a:solidFill>
                  <a:srgbClr val="000000"/>
                </a:solidFill>
                <a:latin typeface="Poppins"/>
              </a:rPr>
              <a:t>.</a:t>
            </a:r>
          </a:p>
          <a:p>
            <a:pPr>
              <a:lnSpc>
                <a:spcPts val="2976"/>
              </a:lnSpc>
              <a:spcBef>
                <a:spcPct val="0"/>
              </a:spcBef>
            </a:pPr>
            <a:endParaRPr lang="en-US" sz="2125" dirty="0">
              <a:solidFill>
                <a:srgbClr val="000000"/>
              </a:solidFill>
              <a:latin typeface="Poppins"/>
            </a:endParaRPr>
          </a:p>
        </p:txBody>
      </p:sp>
      <p:sp>
        <p:nvSpPr>
          <p:cNvPr id="9" name="TextBox 9"/>
          <p:cNvSpPr txBox="1"/>
          <p:nvPr/>
        </p:nvSpPr>
        <p:spPr>
          <a:xfrm>
            <a:off x="4826276" y="3027999"/>
            <a:ext cx="12790748" cy="1154162"/>
          </a:xfrm>
          <a:prstGeom prst="rect">
            <a:avLst/>
          </a:prstGeom>
        </p:spPr>
        <p:txBody>
          <a:bodyPr lIns="0" tIns="0" rIns="0" bIns="0" rtlCol="0" anchor="t">
            <a:spAutoFit/>
          </a:bodyPr>
          <a:lstStyle/>
          <a:p>
            <a:pPr algn="just">
              <a:lnSpc>
                <a:spcPts val="2976"/>
              </a:lnSpc>
            </a:pPr>
            <a:r>
              <a:rPr lang="en-US" sz="2125" dirty="0" err="1">
                <a:solidFill>
                  <a:srgbClr val="000000"/>
                </a:solidFill>
                <a:latin typeface="Poppins"/>
              </a:rPr>
              <a:t>Perdegimo</a:t>
            </a:r>
            <a:r>
              <a:rPr lang="en-US" sz="2125" dirty="0">
                <a:solidFill>
                  <a:srgbClr val="000000"/>
                </a:solidFill>
                <a:latin typeface="Poppins"/>
              </a:rPr>
              <a:t> </a:t>
            </a:r>
            <a:r>
              <a:rPr lang="en-US" sz="2125" dirty="0" err="1">
                <a:solidFill>
                  <a:srgbClr val="000000"/>
                </a:solidFill>
                <a:latin typeface="Poppins"/>
              </a:rPr>
              <a:t>sindromas</a:t>
            </a:r>
            <a:r>
              <a:rPr lang="en-US" sz="2125" dirty="0">
                <a:solidFill>
                  <a:srgbClr val="000000"/>
                </a:solidFill>
                <a:latin typeface="Poppins"/>
              </a:rPr>
              <a:t>. </a:t>
            </a:r>
            <a:r>
              <a:rPr lang="en-US" sz="2125" dirty="0" err="1">
                <a:solidFill>
                  <a:srgbClr val="000000"/>
                </a:solidFill>
                <a:latin typeface="Poppins"/>
              </a:rPr>
              <a:t>Didesnėje</a:t>
            </a:r>
            <a:r>
              <a:rPr lang="en-US" sz="2125" dirty="0">
                <a:solidFill>
                  <a:srgbClr val="000000"/>
                </a:solidFill>
                <a:latin typeface="Poppins"/>
              </a:rPr>
              <a:t> </a:t>
            </a:r>
            <a:r>
              <a:rPr lang="en-US" sz="2125" dirty="0" err="1">
                <a:solidFill>
                  <a:srgbClr val="000000"/>
                </a:solidFill>
                <a:latin typeface="Poppins"/>
              </a:rPr>
              <a:t>rizikoje</a:t>
            </a:r>
            <a:r>
              <a:rPr lang="en-US" sz="2125" dirty="0">
                <a:solidFill>
                  <a:srgbClr val="000000"/>
                </a:solidFill>
                <a:latin typeface="Poppins"/>
              </a:rPr>
              <a:t> </a:t>
            </a:r>
            <a:r>
              <a:rPr lang="en-US" sz="2125" dirty="0" err="1">
                <a:solidFill>
                  <a:srgbClr val="000000"/>
                </a:solidFill>
                <a:latin typeface="Poppins"/>
              </a:rPr>
              <a:t>yra</a:t>
            </a:r>
            <a:r>
              <a:rPr lang="en-US" sz="2125" dirty="0">
                <a:solidFill>
                  <a:srgbClr val="000000"/>
                </a:solidFill>
                <a:latin typeface="Poppins"/>
              </a:rPr>
              <a:t> </a:t>
            </a:r>
            <a:r>
              <a:rPr lang="en-US" sz="2125" dirty="0" err="1">
                <a:solidFill>
                  <a:srgbClr val="000000"/>
                </a:solidFill>
                <a:latin typeface="Poppins"/>
              </a:rPr>
              <a:t>žmonės</a:t>
            </a:r>
            <a:r>
              <a:rPr lang="en-US" sz="2125" dirty="0">
                <a:solidFill>
                  <a:srgbClr val="000000"/>
                </a:solidFill>
                <a:latin typeface="Poppins"/>
              </a:rPr>
              <a:t>, </a:t>
            </a:r>
            <a:r>
              <a:rPr lang="en-US" sz="2125" dirty="0" err="1">
                <a:solidFill>
                  <a:srgbClr val="000000"/>
                </a:solidFill>
                <a:latin typeface="Poppins"/>
              </a:rPr>
              <a:t>kurie</a:t>
            </a:r>
            <a:r>
              <a:rPr lang="en-US" sz="2125" dirty="0">
                <a:solidFill>
                  <a:srgbClr val="000000"/>
                </a:solidFill>
                <a:latin typeface="Poppins"/>
              </a:rPr>
              <a:t> </a:t>
            </a:r>
            <a:r>
              <a:rPr lang="en-US" sz="2125" dirty="0" err="1">
                <a:solidFill>
                  <a:srgbClr val="000000"/>
                </a:solidFill>
                <a:latin typeface="Poppins"/>
              </a:rPr>
              <a:t>intensyviai</a:t>
            </a:r>
            <a:r>
              <a:rPr lang="en-US" sz="2125" dirty="0">
                <a:solidFill>
                  <a:srgbClr val="000000"/>
                </a:solidFill>
                <a:latin typeface="Poppins"/>
              </a:rPr>
              <a:t> </a:t>
            </a:r>
            <a:r>
              <a:rPr lang="en-US" sz="2125" dirty="0" err="1">
                <a:solidFill>
                  <a:srgbClr val="000000"/>
                </a:solidFill>
                <a:latin typeface="Poppins"/>
              </a:rPr>
              <a:t>dirba</a:t>
            </a:r>
            <a:r>
              <a:rPr lang="en-US" sz="2125" dirty="0">
                <a:solidFill>
                  <a:srgbClr val="000000"/>
                </a:solidFill>
                <a:latin typeface="Poppins"/>
              </a:rPr>
              <a:t> </a:t>
            </a:r>
            <a:r>
              <a:rPr lang="en-US" sz="2125" dirty="0" err="1">
                <a:solidFill>
                  <a:srgbClr val="000000"/>
                </a:solidFill>
                <a:latin typeface="Poppins"/>
              </a:rPr>
              <a:t>su</a:t>
            </a:r>
            <a:r>
              <a:rPr lang="en-US" sz="2125" dirty="0">
                <a:solidFill>
                  <a:srgbClr val="000000"/>
                </a:solidFill>
                <a:latin typeface="Poppins"/>
              </a:rPr>
              <a:t> </a:t>
            </a:r>
            <a:r>
              <a:rPr lang="en-US" sz="2125" dirty="0" err="1">
                <a:solidFill>
                  <a:srgbClr val="000000"/>
                </a:solidFill>
                <a:latin typeface="Poppins"/>
              </a:rPr>
              <a:t>kitais</a:t>
            </a:r>
            <a:r>
              <a:rPr lang="en-US" sz="2125" dirty="0">
                <a:solidFill>
                  <a:srgbClr val="000000"/>
                </a:solidFill>
                <a:latin typeface="Poppins"/>
              </a:rPr>
              <a:t> </a:t>
            </a:r>
            <a:r>
              <a:rPr lang="en-US" sz="2125" dirty="0" err="1">
                <a:solidFill>
                  <a:srgbClr val="000000"/>
                </a:solidFill>
                <a:latin typeface="Poppins"/>
              </a:rPr>
              <a:t>žmonėmis</a:t>
            </a:r>
            <a:r>
              <a:rPr lang="en-US" sz="2125" dirty="0">
                <a:solidFill>
                  <a:srgbClr val="000000"/>
                </a:solidFill>
                <a:latin typeface="Poppins"/>
              </a:rPr>
              <a:t>: </a:t>
            </a:r>
            <a:r>
              <a:rPr lang="en-US" sz="2125" dirty="0" err="1">
                <a:solidFill>
                  <a:srgbClr val="000000"/>
                </a:solidFill>
                <a:latin typeface="Poppins"/>
              </a:rPr>
              <a:t>gydytojai</a:t>
            </a:r>
            <a:r>
              <a:rPr lang="en-US" sz="2125" dirty="0">
                <a:solidFill>
                  <a:srgbClr val="000000"/>
                </a:solidFill>
                <a:latin typeface="Poppins"/>
              </a:rPr>
              <a:t>, </a:t>
            </a:r>
            <a:r>
              <a:rPr lang="en-US" sz="2125" dirty="0" err="1">
                <a:solidFill>
                  <a:srgbClr val="000000"/>
                </a:solidFill>
                <a:latin typeface="Poppins"/>
              </a:rPr>
              <a:t>slaugytojai</a:t>
            </a:r>
            <a:r>
              <a:rPr lang="en-US" sz="2125" dirty="0">
                <a:solidFill>
                  <a:srgbClr val="000000"/>
                </a:solidFill>
                <a:latin typeface="Poppins"/>
              </a:rPr>
              <a:t>, </a:t>
            </a:r>
            <a:r>
              <a:rPr lang="en-US" sz="2125" dirty="0" err="1">
                <a:solidFill>
                  <a:srgbClr val="000000"/>
                </a:solidFill>
                <a:latin typeface="Poppins"/>
              </a:rPr>
              <a:t>socialiniai</a:t>
            </a:r>
            <a:r>
              <a:rPr lang="en-US" sz="2125" dirty="0">
                <a:solidFill>
                  <a:srgbClr val="000000"/>
                </a:solidFill>
                <a:latin typeface="Poppins"/>
              </a:rPr>
              <a:t> </a:t>
            </a:r>
            <a:r>
              <a:rPr lang="en-US" sz="2125" dirty="0" err="1">
                <a:solidFill>
                  <a:srgbClr val="000000"/>
                </a:solidFill>
                <a:latin typeface="Poppins"/>
              </a:rPr>
              <a:t>darbuotojai</a:t>
            </a:r>
            <a:r>
              <a:rPr lang="en-US" sz="2125" dirty="0">
                <a:solidFill>
                  <a:srgbClr val="000000"/>
                </a:solidFill>
                <a:latin typeface="Poppins"/>
              </a:rPr>
              <a:t>. </a:t>
            </a:r>
          </a:p>
          <a:p>
            <a:pPr>
              <a:lnSpc>
                <a:spcPts val="2976"/>
              </a:lnSpc>
              <a:spcBef>
                <a:spcPct val="0"/>
              </a:spcBef>
            </a:pPr>
            <a:endParaRPr lang="en-US" sz="2125" dirty="0">
              <a:solidFill>
                <a:srgbClr val="000000"/>
              </a:solidFill>
              <a:latin typeface="Poppins"/>
            </a:endParaRPr>
          </a:p>
        </p:txBody>
      </p:sp>
      <p:sp>
        <p:nvSpPr>
          <p:cNvPr id="10" name="TextBox 10"/>
          <p:cNvSpPr txBox="1"/>
          <p:nvPr/>
        </p:nvSpPr>
        <p:spPr>
          <a:xfrm>
            <a:off x="-1219200" y="10056812"/>
            <a:ext cx="5068511" cy="196592"/>
          </a:xfrm>
          <a:prstGeom prst="rect">
            <a:avLst/>
          </a:prstGeom>
        </p:spPr>
        <p:txBody>
          <a:bodyPr wrap="square" lIns="0" tIns="0" rIns="0" bIns="0" rtlCol="0" anchor="t">
            <a:spAutoFit/>
          </a:bodyPr>
          <a:lstStyle/>
          <a:p>
            <a:pPr algn="ctr">
              <a:lnSpc>
                <a:spcPts val="1680"/>
              </a:lnSpc>
              <a:spcBef>
                <a:spcPct val="0"/>
              </a:spcBef>
            </a:pPr>
            <a:r>
              <a:rPr lang="en-US" sz="1100" dirty="0" err="1">
                <a:solidFill>
                  <a:srgbClr val="000000"/>
                </a:solidFill>
                <a:latin typeface="Times New Roman" panose="02020603050405020304" pitchFamily="18" charset="0"/>
                <a:cs typeface="Times New Roman" panose="02020603050405020304" pitchFamily="18" charset="0"/>
              </a:rPr>
              <a:t>Nuotrauka</a:t>
            </a:r>
            <a:r>
              <a:rPr lang="en-US" sz="1100" dirty="0">
                <a:solidFill>
                  <a:srgbClr val="000000"/>
                </a:solidFill>
                <a:latin typeface="Times New Roman" panose="02020603050405020304" pitchFamily="18" charset="0"/>
                <a:cs typeface="Times New Roman" panose="02020603050405020304" pitchFamily="18" charset="0"/>
              </a:rPr>
              <a:t>: NST </a:t>
            </a:r>
            <a:r>
              <a:rPr lang="en-US" sz="1100" dirty="0" err="1">
                <a:solidFill>
                  <a:srgbClr val="000000"/>
                </a:solidFill>
                <a:latin typeface="Times New Roman" panose="02020603050405020304" pitchFamily="18" charset="0"/>
                <a:cs typeface="Times New Roman" panose="02020603050405020304" pitchFamily="18" charset="0"/>
              </a:rPr>
              <a:t>narės</a:t>
            </a:r>
            <a:r>
              <a:rPr lang="en-US" sz="1100" dirty="0">
                <a:solidFill>
                  <a:srgbClr val="000000"/>
                </a:solidFill>
                <a:latin typeface="Times New Roman" panose="02020603050405020304" pitchFamily="18" charset="0"/>
                <a:cs typeface="Times New Roman" panose="02020603050405020304" pitchFamily="18" charset="0"/>
              </a:rPr>
              <a:t> </a:t>
            </a:r>
            <a:r>
              <a:rPr lang="en-US" sz="1100" dirty="0" err="1">
                <a:solidFill>
                  <a:srgbClr val="000000"/>
                </a:solidFill>
                <a:latin typeface="Times New Roman" panose="02020603050405020304" pitchFamily="18" charset="0"/>
                <a:cs typeface="Times New Roman" panose="02020603050405020304" pitchFamily="18" charset="0"/>
              </a:rPr>
              <a:t>A.Bredelytės</a:t>
            </a:r>
            <a:endParaRPr lang="en-US" sz="1100"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4826276" y="4025925"/>
            <a:ext cx="13461724" cy="746100"/>
          </a:xfrm>
          <a:prstGeom prst="rect">
            <a:avLst/>
          </a:prstGeom>
        </p:spPr>
        <p:txBody>
          <a:bodyPr lIns="0" tIns="0" rIns="0" bIns="0" rtlCol="0" anchor="t">
            <a:spAutoFit/>
          </a:bodyPr>
          <a:lstStyle/>
          <a:p>
            <a:pPr algn="just">
              <a:lnSpc>
                <a:spcPts val="2976"/>
              </a:lnSpc>
              <a:spcBef>
                <a:spcPct val="0"/>
              </a:spcBef>
            </a:pPr>
            <a:r>
              <a:rPr lang="en-US" sz="2125" dirty="0">
                <a:solidFill>
                  <a:srgbClr val="000000"/>
                </a:solidFill>
                <a:latin typeface="Poppins"/>
              </a:rPr>
              <a:t>Ne tik Lietuvos, bet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pasaulio</a:t>
            </a:r>
            <a:r>
              <a:rPr lang="en-US" sz="2125" dirty="0">
                <a:solidFill>
                  <a:srgbClr val="000000"/>
                </a:solidFill>
                <a:latin typeface="Poppins"/>
              </a:rPr>
              <a:t> </a:t>
            </a:r>
            <a:r>
              <a:rPr lang="en-US" sz="2125" dirty="0" err="1">
                <a:solidFill>
                  <a:srgbClr val="000000"/>
                </a:solidFill>
                <a:latin typeface="Poppins"/>
              </a:rPr>
              <a:t>mokslinių</a:t>
            </a:r>
            <a:r>
              <a:rPr lang="en-US" sz="2125" dirty="0">
                <a:solidFill>
                  <a:srgbClr val="000000"/>
                </a:solidFill>
                <a:latin typeface="Poppins"/>
              </a:rPr>
              <a:t> </a:t>
            </a:r>
            <a:r>
              <a:rPr lang="en-US" sz="2125" dirty="0" err="1">
                <a:solidFill>
                  <a:srgbClr val="000000"/>
                </a:solidFill>
                <a:latin typeface="Poppins"/>
              </a:rPr>
              <a:t>tyrimų</a:t>
            </a:r>
            <a:r>
              <a:rPr lang="en-US" sz="2125" dirty="0">
                <a:solidFill>
                  <a:srgbClr val="000000"/>
                </a:solidFill>
                <a:latin typeface="Poppins"/>
              </a:rPr>
              <a:t> </a:t>
            </a:r>
            <a:r>
              <a:rPr lang="en-US" sz="2125" dirty="0" err="1">
                <a:solidFill>
                  <a:srgbClr val="000000"/>
                </a:solidFill>
                <a:latin typeface="Poppins"/>
              </a:rPr>
              <a:t>erdvėje</a:t>
            </a:r>
            <a:r>
              <a:rPr lang="en-US" sz="2125" dirty="0">
                <a:solidFill>
                  <a:srgbClr val="000000"/>
                </a:solidFill>
                <a:latin typeface="Poppins"/>
              </a:rPr>
              <a:t> </a:t>
            </a:r>
            <a:r>
              <a:rPr lang="en-US" sz="2125" dirty="0" err="1">
                <a:solidFill>
                  <a:srgbClr val="000000"/>
                </a:solidFill>
                <a:latin typeface="Poppins"/>
              </a:rPr>
              <a:t>tėvų</a:t>
            </a:r>
            <a:r>
              <a:rPr lang="en-US" sz="2125" dirty="0">
                <a:solidFill>
                  <a:srgbClr val="000000"/>
                </a:solidFill>
                <a:latin typeface="Poppins"/>
              </a:rPr>
              <a:t> </a:t>
            </a:r>
            <a:r>
              <a:rPr lang="en-US" sz="2125" dirty="0" err="1">
                <a:solidFill>
                  <a:srgbClr val="000000"/>
                </a:solidFill>
                <a:latin typeface="Poppins"/>
              </a:rPr>
              <a:t>perdegimo</a:t>
            </a:r>
            <a:r>
              <a:rPr lang="en-US" sz="2125" dirty="0">
                <a:solidFill>
                  <a:srgbClr val="000000"/>
                </a:solidFill>
                <a:latin typeface="Poppins"/>
              </a:rPr>
              <a:t> </a:t>
            </a:r>
            <a:r>
              <a:rPr lang="en-US" sz="2125" dirty="0" err="1">
                <a:solidFill>
                  <a:srgbClr val="000000"/>
                </a:solidFill>
                <a:latin typeface="Poppins"/>
              </a:rPr>
              <a:t>klausimas</a:t>
            </a:r>
            <a:r>
              <a:rPr lang="en-US" sz="2125" dirty="0">
                <a:solidFill>
                  <a:srgbClr val="000000"/>
                </a:solidFill>
                <a:latin typeface="Poppins"/>
              </a:rPr>
              <a:t> </a:t>
            </a:r>
            <a:r>
              <a:rPr lang="en-US" sz="2125" dirty="0" err="1">
                <a:solidFill>
                  <a:srgbClr val="000000"/>
                </a:solidFill>
                <a:latin typeface="Poppins"/>
              </a:rPr>
              <a:t>yra</a:t>
            </a:r>
            <a:r>
              <a:rPr lang="en-US" sz="2125" dirty="0">
                <a:solidFill>
                  <a:srgbClr val="000000"/>
                </a:solidFill>
                <a:latin typeface="Poppins"/>
              </a:rPr>
              <a:t> </a:t>
            </a:r>
            <a:r>
              <a:rPr lang="en-US" sz="2125" dirty="0" err="1">
                <a:solidFill>
                  <a:srgbClr val="000000"/>
                </a:solidFill>
                <a:latin typeface="Poppins"/>
              </a:rPr>
              <a:t>gana</a:t>
            </a:r>
            <a:r>
              <a:rPr lang="en-US" sz="2125" dirty="0">
                <a:solidFill>
                  <a:srgbClr val="000000"/>
                </a:solidFill>
                <a:latin typeface="Poppins"/>
              </a:rPr>
              <a:t> </a:t>
            </a:r>
            <a:r>
              <a:rPr lang="en-US" sz="2125" dirty="0" err="1">
                <a:solidFill>
                  <a:srgbClr val="000000"/>
                </a:solidFill>
                <a:latin typeface="Poppins"/>
              </a:rPr>
              <a:t>neseniai</a:t>
            </a:r>
            <a:r>
              <a:rPr lang="en-US" sz="2125" dirty="0">
                <a:solidFill>
                  <a:srgbClr val="000000"/>
                </a:solidFill>
                <a:latin typeface="Poppins"/>
              </a:rPr>
              <a:t>, </a:t>
            </a:r>
            <a:r>
              <a:rPr lang="en-US" sz="2125" dirty="0" err="1">
                <a:solidFill>
                  <a:srgbClr val="000000"/>
                </a:solidFill>
                <a:latin typeface="Poppins"/>
              </a:rPr>
              <a:t>tema</a:t>
            </a:r>
            <a:r>
              <a:rPr lang="en-US" sz="2125" dirty="0">
                <a:solidFill>
                  <a:srgbClr val="000000"/>
                </a:solidFill>
                <a:latin typeface="Poppins"/>
              </a:rPr>
              <a:t> </a:t>
            </a:r>
            <a:r>
              <a:rPr lang="en-US" sz="2125" dirty="0" err="1">
                <a:solidFill>
                  <a:srgbClr val="000000"/>
                </a:solidFill>
                <a:latin typeface="Poppins"/>
              </a:rPr>
              <a:t>didesnio</a:t>
            </a:r>
            <a:r>
              <a:rPr lang="en-US" sz="2125" dirty="0">
                <a:solidFill>
                  <a:srgbClr val="000000"/>
                </a:solidFill>
                <a:latin typeface="Poppins"/>
              </a:rPr>
              <a:t> </a:t>
            </a:r>
            <a:r>
              <a:rPr lang="en-US" sz="2125" dirty="0" err="1">
                <a:solidFill>
                  <a:srgbClr val="000000"/>
                </a:solidFill>
                <a:latin typeface="Poppins"/>
              </a:rPr>
              <a:t>dėmesio</a:t>
            </a:r>
            <a:r>
              <a:rPr lang="en-US" sz="2125" dirty="0">
                <a:solidFill>
                  <a:srgbClr val="000000"/>
                </a:solidFill>
                <a:latin typeface="Poppins"/>
              </a:rPr>
              <a:t> </a:t>
            </a:r>
            <a:r>
              <a:rPr lang="en-US" sz="2125" dirty="0" err="1">
                <a:solidFill>
                  <a:srgbClr val="000000"/>
                </a:solidFill>
                <a:latin typeface="Poppins"/>
              </a:rPr>
              <a:t>sulaukė</a:t>
            </a:r>
            <a:r>
              <a:rPr lang="en-US" sz="2125" dirty="0">
                <a:solidFill>
                  <a:srgbClr val="000000"/>
                </a:solidFill>
                <a:latin typeface="Poppins"/>
              </a:rPr>
              <a:t> tik 2018 </a:t>
            </a:r>
            <a:r>
              <a:rPr lang="en-US" sz="2125" dirty="0" err="1">
                <a:solidFill>
                  <a:srgbClr val="000000"/>
                </a:solidFill>
                <a:latin typeface="Poppins"/>
              </a:rPr>
              <a:t>metais</a:t>
            </a:r>
            <a:r>
              <a:rPr lang="en-US" sz="2125" dirty="0">
                <a:solidFill>
                  <a:srgbClr val="000000"/>
                </a:solidFill>
                <a:latin typeface="Poppins"/>
              </a:rPr>
              <a:t>. </a:t>
            </a:r>
          </a:p>
        </p:txBody>
      </p:sp>
      <p:sp>
        <p:nvSpPr>
          <p:cNvPr id="13" name="TextBox 13"/>
          <p:cNvSpPr txBox="1"/>
          <p:nvPr/>
        </p:nvSpPr>
        <p:spPr>
          <a:xfrm>
            <a:off x="4648200" y="5275494"/>
            <a:ext cx="12790748" cy="1134285"/>
          </a:xfrm>
          <a:prstGeom prst="rect">
            <a:avLst/>
          </a:prstGeom>
        </p:spPr>
        <p:txBody>
          <a:bodyPr lIns="0" tIns="0" rIns="0" bIns="0" rtlCol="0" anchor="t">
            <a:spAutoFit/>
          </a:bodyPr>
          <a:lstStyle/>
          <a:p>
            <a:pPr algn="just">
              <a:lnSpc>
                <a:spcPts val="2976"/>
              </a:lnSpc>
              <a:spcBef>
                <a:spcPct val="0"/>
              </a:spcBef>
            </a:pPr>
            <a:r>
              <a:rPr lang="en-US" sz="2125" dirty="0">
                <a:solidFill>
                  <a:srgbClr val="000000"/>
                </a:solidFill>
                <a:latin typeface="Poppins"/>
              </a:rPr>
              <a:t>2022 m. </a:t>
            </a:r>
            <a:r>
              <a:rPr lang="en-US" sz="2125" dirty="0" err="1">
                <a:solidFill>
                  <a:srgbClr val="000000"/>
                </a:solidFill>
                <a:latin typeface="Poppins"/>
              </a:rPr>
              <a:t>metais</a:t>
            </a:r>
            <a:r>
              <a:rPr lang="en-US" sz="2125" dirty="0">
                <a:solidFill>
                  <a:srgbClr val="000000"/>
                </a:solidFill>
                <a:latin typeface="Poppins"/>
              </a:rPr>
              <a:t> </a:t>
            </a:r>
            <a:r>
              <a:rPr lang="en-US" sz="2125" dirty="0" err="1">
                <a:solidFill>
                  <a:srgbClr val="000000"/>
                </a:solidFill>
                <a:latin typeface="Poppins"/>
              </a:rPr>
              <a:t>Lietuvoje</a:t>
            </a:r>
            <a:r>
              <a:rPr lang="en-US" sz="2125" dirty="0">
                <a:solidFill>
                  <a:srgbClr val="000000"/>
                </a:solidFill>
                <a:latin typeface="Poppins"/>
              </a:rPr>
              <a:t> bent </a:t>
            </a:r>
            <a:r>
              <a:rPr lang="en-US" sz="2125" dirty="0" err="1">
                <a:solidFill>
                  <a:srgbClr val="000000"/>
                </a:solidFill>
                <a:latin typeface="Poppins"/>
              </a:rPr>
              <a:t>vienas</a:t>
            </a:r>
            <a:r>
              <a:rPr lang="en-US" sz="2125" dirty="0">
                <a:solidFill>
                  <a:srgbClr val="000000"/>
                </a:solidFill>
                <a:latin typeface="Poppins"/>
              </a:rPr>
              <a:t> </a:t>
            </a:r>
            <a:r>
              <a:rPr lang="en-US" sz="2125" dirty="0" err="1">
                <a:solidFill>
                  <a:srgbClr val="000000"/>
                </a:solidFill>
                <a:latin typeface="Poppins"/>
              </a:rPr>
              <a:t>psichikos</a:t>
            </a:r>
            <a:r>
              <a:rPr lang="en-US" sz="2125" dirty="0">
                <a:solidFill>
                  <a:srgbClr val="000000"/>
                </a:solidFill>
                <a:latin typeface="Poppins"/>
              </a:rPr>
              <a:t> </a:t>
            </a:r>
            <a:r>
              <a:rPr lang="en-US" sz="2125" dirty="0" err="1">
                <a:solidFill>
                  <a:srgbClr val="000000"/>
                </a:solidFill>
                <a:latin typeface="Poppins"/>
              </a:rPr>
              <a:t>elgesio</a:t>
            </a:r>
            <a:r>
              <a:rPr lang="en-US" sz="2125" dirty="0">
                <a:solidFill>
                  <a:srgbClr val="000000"/>
                </a:solidFill>
                <a:latin typeface="Poppins"/>
              </a:rPr>
              <a:t> </a:t>
            </a:r>
            <a:r>
              <a:rPr lang="en-US" sz="2125" dirty="0" err="1">
                <a:solidFill>
                  <a:srgbClr val="000000"/>
                </a:solidFill>
                <a:latin typeface="Poppins"/>
              </a:rPr>
              <a:t>sutrikimas</a:t>
            </a:r>
            <a:r>
              <a:rPr lang="en-US" sz="2125" dirty="0">
                <a:solidFill>
                  <a:srgbClr val="000000"/>
                </a:solidFill>
                <a:latin typeface="Poppins"/>
              </a:rPr>
              <a:t> </a:t>
            </a:r>
            <a:r>
              <a:rPr lang="en-US" sz="2125" dirty="0" err="1">
                <a:solidFill>
                  <a:srgbClr val="000000"/>
                </a:solidFill>
                <a:latin typeface="Poppins"/>
              </a:rPr>
              <a:t>buvo</a:t>
            </a:r>
            <a:r>
              <a:rPr lang="en-US" sz="2125" dirty="0">
                <a:solidFill>
                  <a:srgbClr val="000000"/>
                </a:solidFill>
                <a:latin typeface="Poppins"/>
              </a:rPr>
              <a:t> </a:t>
            </a:r>
            <a:r>
              <a:rPr lang="en-US" sz="2125" dirty="0" err="1">
                <a:solidFill>
                  <a:srgbClr val="000000"/>
                </a:solidFill>
                <a:latin typeface="Poppins"/>
              </a:rPr>
              <a:t>diagnozuotas</a:t>
            </a:r>
            <a:r>
              <a:rPr lang="en-US" sz="2125" dirty="0">
                <a:solidFill>
                  <a:srgbClr val="000000"/>
                </a:solidFill>
                <a:latin typeface="Poppins"/>
              </a:rPr>
              <a:t> 1 </a:t>
            </a:r>
            <a:r>
              <a:rPr lang="en-US" sz="2125" dirty="0" err="1">
                <a:solidFill>
                  <a:srgbClr val="000000"/>
                </a:solidFill>
                <a:latin typeface="Poppins"/>
              </a:rPr>
              <a:t>iš</a:t>
            </a:r>
            <a:r>
              <a:rPr lang="en-US" sz="2125" dirty="0">
                <a:solidFill>
                  <a:srgbClr val="000000"/>
                </a:solidFill>
                <a:latin typeface="Poppins"/>
              </a:rPr>
              <a:t> 8 Lietuvos </a:t>
            </a:r>
            <a:r>
              <a:rPr lang="en-US" sz="2125" dirty="0" err="1">
                <a:solidFill>
                  <a:srgbClr val="000000"/>
                </a:solidFill>
                <a:latin typeface="Poppins"/>
              </a:rPr>
              <a:t>gyventojų</a:t>
            </a:r>
            <a:r>
              <a:rPr lang="en-US" sz="2125" dirty="0">
                <a:solidFill>
                  <a:srgbClr val="000000"/>
                </a:solidFill>
                <a:latin typeface="Poppins"/>
              </a:rPr>
              <a:t>. </a:t>
            </a:r>
            <a:r>
              <a:rPr lang="en-US" sz="2125" dirty="0" err="1">
                <a:solidFill>
                  <a:srgbClr val="000000"/>
                </a:solidFill>
                <a:latin typeface="Poppins"/>
              </a:rPr>
              <a:t>Ligotumas</a:t>
            </a:r>
            <a:r>
              <a:rPr lang="en-US" sz="2125" dirty="0">
                <a:solidFill>
                  <a:srgbClr val="000000"/>
                </a:solidFill>
                <a:latin typeface="Poppins"/>
              </a:rPr>
              <a:t> </a:t>
            </a:r>
            <a:r>
              <a:rPr lang="en-US" sz="2125" dirty="0" err="1">
                <a:solidFill>
                  <a:srgbClr val="000000"/>
                </a:solidFill>
                <a:latin typeface="Poppins"/>
              </a:rPr>
              <a:t>šiais</a:t>
            </a:r>
            <a:r>
              <a:rPr lang="en-US" sz="2125" dirty="0">
                <a:solidFill>
                  <a:srgbClr val="000000"/>
                </a:solidFill>
                <a:latin typeface="Poppins"/>
              </a:rPr>
              <a:t> </a:t>
            </a:r>
            <a:r>
              <a:rPr lang="en-US" sz="2125" dirty="0" err="1">
                <a:solidFill>
                  <a:srgbClr val="000000"/>
                </a:solidFill>
                <a:latin typeface="Poppins"/>
              </a:rPr>
              <a:t>sutrikimais</a:t>
            </a:r>
            <a:r>
              <a:rPr lang="en-US" sz="2125" dirty="0">
                <a:solidFill>
                  <a:srgbClr val="000000"/>
                </a:solidFill>
                <a:latin typeface="Poppins"/>
              </a:rPr>
              <a:t> </a:t>
            </a:r>
            <a:r>
              <a:rPr lang="en-US" sz="2125" dirty="0" err="1">
                <a:solidFill>
                  <a:srgbClr val="000000"/>
                </a:solidFill>
                <a:latin typeface="Poppins"/>
              </a:rPr>
              <a:t>nuo</a:t>
            </a:r>
            <a:r>
              <a:rPr lang="en-US" sz="2125" dirty="0">
                <a:solidFill>
                  <a:srgbClr val="000000"/>
                </a:solidFill>
                <a:latin typeface="Poppins"/>
              </a:rPr>
              <a:t> 2016 m. </a:t>
            </a:r>
            <a:r>
              <a:rPr lang="en-US" sz="2125" dirty="0" err="1">
                <a:solidFill>
                  <a:srgbClr val="000000"/>
                </a:solidFill>
                <a:latin typeface="Poppins"/>
              </a:rPr>
              <a:t>iki</a:t>
            </a:r>
            <a:r>
              <a:rPr lang="en-US" sz="2125" dirty="0">
                <a:solidFill>
                  <a:srgbClr val="000000"/>
                </a:solidFill>
                <a:latin typeface="Poppins"/>
              </a:rPr>
              <a:t> 2022 m. </a:t>
            </a:r>
            <a:r>
              <a:rPr lang="en-US" sz="2125" dirty="0" err="1">
                <a:solidFill>
                  <a:srgbClr val="000000"/>
                </a:solidFill>
                <a:latin typeface="Poppins"/>
              </a:rPr>
              <a:t>padidėjo</a:t>
            </a:r>
            <a:r>
              <a:rPr lang="en-US" sz="2125" dirty="0">
                <a:solidFill>
                  <a:srgbClr val="000000"/>
                </a:solidFill>
                <a:latin typeface="Poppins"/>
              </a:rPr>
              <a:t> 28 proc. </a:t>
            </a:r>
            <a:r>
              <a:rPr lang="en-US" sz="2125" dirty="0" err="1">
                <a:solidFill>
                  <a:srgbClr val="000000"/>
                </a:solidFill>
                <a:latin typeface="Poppins"/>
              </a:rPr>
              <a:t>Moterų</a:t>
            </a:r>
            <a:r>
              <a:rPr lang="en-US" sz="2125" dirty="0">
                <a:solidFill>
                  <a:srgbClr val="000000"/>
                </a:solidFill>
                <a:latin typeface="Poppins"/>
              </a:rPr>
              <a:t> </a:t>
            </a:r>
            <a:r>
              <a:rPr lang="en-US" sz="2125" dirty="0" err="1">
                <a:solidFill>
                  <a:srgbClr val="000000"/>
                </a:solidFill>
                <a:latin typeface="Poppins"/>
              </a:rPr>
              <a:t>ligotumas</a:t>
            </a:r>
            <a:r>
              <a:rPr lang="en-US" sz="2125" dirty="0">
                <a:solidFill>
                  <a:srgbClr val="000000"/>
                </a:solidFill>
                <a:latin typeface="Poppins"/>
              </a:rPr>
              <a:t> PES 2020–2022 m. </a:t>
            </a:r>
            <a:r>
              <a:rPr lang="en-US" sz="2125" dirty="0" err="1">
                <a:solidFill>
                  <a:srgbClr val="000000"/>
                </a:solidFill>
                <a:latin typeface="Poppins"/>
              </a:rPr>
              <a:t>didesnis</a:t>
            </a:r>
            <a:r>
              <a:rPr lang="en-US" sz="2125" dirty="0">
                <a:solidFill>
                  <a:srgbClr val="000000"/>
                </a:solidFill>
                <a:latin typeface="Poppins"/>
              </a:rPr>
              <a:t> </a:t>
            </a:r>
            <a:r>
              <a:rPr lang="en-US" sz="2125" dirty="0" err="1">
                <a:solidFill>
                  <a:srgbClr val="000000"/>
                </a:solidFill>
                <a:latin typeface="Poppins"/>
              </a:rPr>
              <a:t>nei</a:t>
            </a:r>
            <a:r>
              <a:rPr lang="en-US" sz="2125" dirty="0">
                <a:solidFill>
                  <a:srgbClr val="000000"/>
                </a:solidFill>
                <a:latin typeface="Poppins"/>
              </a:rPr>
              <a:t> </a:t>
            </a:r>
            <a:r>
              <a:rPr lang="en-US" sz="2125" dirty="0" err="1">
                <a:solidFill>
                  <a:srgbClr val="000000"/>
                </a:solidFill>
                <a:latin typeface="Poppins"/>
              </a:rPr>
              <a:t>vyrų</a:t>
            </a:r>
            <a:r>
              <a:rPr lang="en-US" sz="2125" dirty="0">
                <a:solidFill>
                  <a:srgbClr val="000000"/>
                </a:solidFill>
                <a:latin typeface="Poppins"/>
              </a:rPr>
              <a:t> </a:t>
            </a:r>
            <a:r>
              <a:rPr lang="en-US" sz="2125" dirty="0" err="1">
                <a:solidFill>
                  <a:srgbClr val="000000"/>
                </a:solidFill>
                <a:latin typeface="Poppins"/>
              </a:rPr>
              <a:t>apie</a:t>
            </a:r>
            <a:r>
              <a:rPr lang="en-US" sz="2125" dirty="0">
                <a:solidFill>
                  <a:srgbClr val="000000"/>
                </a:solidFill>
                <a:latin typeface="Poppins"/>
              </a:rPr>
              <a:t> 1,6 kart</a:t>
            </a:r>
            <a:r>
              <a:rPr lang="lt-LT" sz="2125" dirty="0">
                <a:solidFill>
                  <a:srgbClr val="000000"/>
                </a:solidFill>
                <a:latin typeface="Poppins"/>
              </a:rPr>
              <a:t>o.</a:t>
            </a:r>
            <a:endParaRPr lang="en-US" sz="2125" dirty="0">
              <a:solidFill>
                <a:srgbClr val="000000"/>
              </a:solidFill>
              <a:latin typeface="Poppins"/>
            </a:endParaRPr>
          </a:p>
        </p:txBody>
      </p:sp>
      <p:sp>
        <p:nvSpPr>
          <p:cNvPr id="14" name="TextBox 14"/>
          <p:cNvSpPr txBox="1"/>
          <p:nvPr/>
        </p:nvSpPr>
        <p:spPr>
          <a:xfrm>
            <a:off x="4654378" y="7120342"/>
            <a:ext cx="12790748" cy="1519006"/>
          </a:xfrm>
          <a:prstGeom prst="rect">
            <a:avLst/>
          </a:prstGeom>
        </p:spPr>
        <p:txBody>
          <a:bodyPr lIns="0" tIns="0" rIns="0" bIns="0" rtlCol="0" anchor="t">
            <a:spAutoFit/>
          </a:bodyPr>
          <a:lstStyle/>
          <a:p>
            <a:pPr algn="just">
              <a:lnSpc>
                <a:spcPts val="2976"/>
              </a:lnSpc>
            </a:pPr>
            <a:r>
              <a:rPr lang="en-US" sz="2125" dirty="0">
                <a:solidFill>
                  <a:srgbClr val="000000"/>
                </a:solidFill>
                <a:latin typeface="Poppins"/>
              </a:rPr>
              <a:t>2021 </a:t>
            </a:r>
            <a:r>
              <a:rPr lang="en-US" sz="2125" dirty="0" err="1">
                <a:solidFill>
                  <a:srgbClr val="000000"/>
                </a:solidFill>
                <a:latin typeface="Poppins"/>
              </a:rPr>
              <a:t>metais</a:t>
            </a:r>
            <a:r>
              <a:rPr lang="en-US" sz="2125" dirty="0">
                <a:solidFill>
                  <a:srgbClr val="000000"/>
                </a:solidFill>
                <a:latin typeface="Poppins"/>
              </a:rPr>
              <a:t> </a:t>
            </a:r>
            <a:r>
              <a:rPr lang="en-US" sz="2125" dirty="0" err="1">
                <a:solidFill>
                  <a:srgbClr val="000000"/>
                </a:solidFill>
                <a:latin typeface="Poppins"/>
              </a:rPr>
              <a:t>Lietuvoje</a:t>
            </a:r>
            <a:r>
              <a:rPr lang="en-US" sz="2125" dirty="0">
                <a:solidFill>
                  <a:srgbClr val="000000"/>
                </a:solidFill>
                <a:latin typeface="Poppins"/>
              </a:rPr>
              <a:t> </a:t>
            </a:r>
            <a:r>
              <a:rPr lang="en-US" sz="2125" dirty="0" err="1">
                <a:solidFill>
                  <a:srgbClr val="000000"/>
                </a:solidFill>
                <a:latin typeface="Poppins"/>
              </a:rPr>
              <a:t>fiksuotos</a:t>
            </a:r>
            <a:r>
              <a:rPr lang="en-US" sz="2125" dirty="0">
                <a:solidFill>
                  <a:srgbClr val="000000"/>
                </a:solidFill>
                <a:latin typeface="Poppins"/>
              </a:rPr>
              <a:t> 565 </a:t>
            </a:r>
            <a:r>
              <a:rPr lang="en-US" sz="2125" dirty="0" err="1">
                <a:solidFill>
                  <a:srgbClr val="000000"/>
                </a:solidFill>
                <a:latin typeface="Poppins"/>
              </a:rPr>
              <a:t>savižudybės</a:t>
            </a:r>
            <a:r>
              <a:rPr lang="en-US" sz="2125" dirty="0">
                <a:solidFill>
                  <a:srgbClr val="000000"/>
                </a:solidFill>
                <a:latin typeface="Poppins"/>
              </a:rPr>
              <a:t>, </a:t>
            </a:r>
            <a:r>
              <a:rPr lang="en-US" sz="2125" dirty="0" err="1">
                <a:solidFill>
                  <a:srgbClr val="000000"/>
                </a:solidFill>
                <a:latin typeface="Poppins"/>
              </a:rPr>
              <a:t>nusižudė</a:t>
            </a:r>
            <a:r>
              <a:rPr lang="en-US" sz="2125" dirty="0">
                <a:solidFill>
                  <a:srgbClr val="000000"/>
                </a:solidFill>
                <a:latin typeface="Poppins"/>
              </a:rPr>
              <a:t> 126 </a:t>
            </a:r>
            <a:r>
              <a:rPr lang="en-US" sz="2125" dirty="0" err="1">
                <a:solidFill>
                  <a:srgbClr val="000000"/>
                </a:solidFill>
                <a:latin typeface="Poppins"/>
              </a:rPr>
              <a:t>moterys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439 </a:t>
            </a:r>
            <a:r>
              <a:rPr lang="en-US" sz="2125" dirty="0" err="1">
                <a:solidFill>
                  <a:srgbClr val="000000"/>
                </a:solidFill>
                <a:latin typeface="Poppins"/>
              </a:rPr>
              <a:t>vyrai</a:t>
            </a:r>
            <a:r>
              <a:rPr lang="en-US" sz="2125" dirty="0">
                <a:solidFill>
                  <a:srgbClr val="000000"/>
                </a:solidFill>
                <a:latin typeface="Poppins"/>
              </a:rPr>
              <a:t>,           2020 </a:t>
            </a:r>
            <a:r>
              <a:rPr lang="en-US" sz="2125" dirty="0" err="1">
                <a:solidFill>
                  <a:srgbClr val="000000"/>
                </a:solidFill>
                <a:latin typeface="Poppins"/>
              </a:rPr>
              <a:t>metais</a:t>
            </a:r>
            <a:r>
              <a:rPr lang="en-US" sz="2125" dirty="0">
                <a:solidFill>
                  <a:srgbClr val="000000"/>
                </a:solidFill>
                <a:latin typeface="Poppins"/>
              </a:rPr>
              <a:t> – 607 </a:t>
            </a:r>
            <a:r>
              <a:rPr lang="en-US" sz="2125" dirty="0" err="1">
                <a:solidFill>
                  <a:srgbClr val="000000"/>
                </a:solidFill>
                <a:latin typeface="Poppins"/>
              </a:rPr>
              <a:t>savižudybės</a:t>
            </a:r>
            <a:r>
              <a:rPr lang="en-US" sz="2125" dirty="0">
                <a:solidFill>
                  <a:srgbClr val="000000"/>
                </a:solidFill>
                <a:latin typeface="Poppins"/>
              </a:rPr>
              <a:t> (133 </a:t>
            </a:r>
            <a:r>
              <a:rPr lang="en-US" sz="2125" dirty="0" err="1">
                <a:solidFill>
                  <a:srgbClr val="000000"/>
                </a:solidFill>
                <a:latin typeface="Poppins"/>
              </a:rPr>
              <a:t>moterys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474 </a:t>
            </a:r>
            <a:r>
              <a:rPr lang="en-US" sz="2125" dirty="0" err="1">
                <a:solidFill>
                  <a:srgbClr val="000000"/>
                </a:solidFill>
                <a:latin typeface="Poppins"/>
              </a:rPr>
              <a:t>vyrai</a:t>
            </a:r>
            <a:r>
              <a:rPr lang="en-US" sz="2125" dirty="0">
                <a:solidFill>
                  <a:srgbClr val="000000"/>
                </a:solidFill>
                <a:latin typeface="Poppins"/>
              </a:rPr>
              <a:t>), 2019 </a:t>
            </a:r>
            <a:r>
              <a:rPr lang="en-US" sz="2125" dirty="0" err="1">
                <a:solidFill>
                  <a:srgbClr val="000000"/>
                </a:solidFill>
                <a:latin typeface="Poppins"/>
              </a:rPr>
              <a:t>metais</a:t>
            </a:r>
            <a:r>
              <a:rPr lang="en-US" sz="2125" dirty="0">
                <a:solidFill>
                  <a:srgbClr val="000000"/>
                </a:solidFill>
                <a:latin typeface="Poppins"/>
              </a:rPr>
              <a:t> – 658 </a:t>
            </a:r>
            <a:r>
              <a:rPr lang="en-US" sz="2125" dirty="0" err="1">
                <a:solidFill>
                  <a:srgbClr val="000000"/>
                </a:solidFill>
                <a:latin typeface="Poppins"/>
              </a:rPr>
              <a:t>savižudybės</a:t>
            </a:r>
            <a:r>
              <a:rPr lang="en-US" sz="2125" dirty="0">
                <a:solidFill>
                  <a:srgbClr val="000000"/>
                </a:solidFill>
                <a:latin typeface="Poppins"/>
              </a:rPr>
              <a:t> (119 </a:t>
            </a:r>
            <a:r>
              <a:rPr lang="en-US" sz="2125" dirty="0" err="1">
                <a:solidFill>
                  <a:srgbClr val="000000"/>
                </a:solidFill>
                <a:latin typeface="Poppins"/>
              </a:rPr>
              <a:t>moterų</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539 </a:t>
            </a:r>
            <a:r>
              <a:rPr lang="en-US" sz="2125" dirty="0" err="1">
                <a:solidFill>
                  <a:srgbClr val="000000"/>
                </a:solidFill>
                <a:latin typeface="Poppins"/>
              </a:rPr>
              <a:t>vyrai</a:t>
            </a:r>
            <a:r>
              <a:rPr lang="en-US" sz="2125" dirty="0">
                <a:solidFill>
                  <a:srgbClr val="000000"/>
                </a:solidFill>
                <a:latin typeface="Poppins"/>
              </a:rPr>
              <a:t>). </a:t>
            </a:r>
            <a:r>
              <a:rPr lang="en-US" sz="2125" dirty="0" err="1">
                <a:solidFill>
                  <a:srgbClr val="000000"/>
                </a:solidFill>
                <a:latin typeface="Poppins"/>
              </a:rPr>
              <a:t>Prieš</a:t>
            </a:r>
            <a:r>
              <a:rPr lang="en-US" sz="2125" dirty="0">
                <a:solidFill>
                  <a:srgbClr val="000000"/>
                </a:solidFill>
                <a:latin typeface="Poppins"/>
              </a:rPr>
              <a:t> </a:t>
            </a:r>
            <a:r>
              <a:rPr lang="en-US" sz="2125" dirty="0" err="1">
                <a:solidFill>
                  <a:srgbClr val="000000"/>
                </a:solidFill>
                <a:latin typeface="Poppins"/>
              </a:rPr>
              <a:t>dešimtmetį</a:t>
            </a:r>
            <a:r>
              <a:rPr lang="en-US" sz="2125" dirty="0">
                <a:solidFill>
                  <a:srgbClr val="000000"/>
                </a:solidFill>
                <a:latin typeface="Poppins"/>
              </a:rPr>
              <a:t> – 2010 </a:t>
            </a:r>
            <a:r>
              <a:rPr lang="en-US" sz="2125" dirty="0" err="1">
                <a:solidFill>
                  <a:srgbClr val="000000"/>
                </a:solidFill>
                <a:latin typeface="Poppins"/>
              </a:rPr>
              <a:t>metais</a:t>
            </a:r>
            <a:r>
              <a:rPr lang="en-US" sz="2125" dirty="0">
                <a:solidFill>
                  <a:srgbClr val="000000"/>
                </a:solidFill>
                <a:latin typeface="Poppins"/>
              </a:rPr>
              <a:t> – </a:t>
            </a:r>
            <a:r>
              <a:rPr lang="en-US" sz="2125" dirty="0" err="1">
                <a:solidFill>
                  <a:srgbClr val="000000"/>
                </a:solidFill>
                <a:latin typeface="Poppins"/>
              </a:rPr>
              <a:t>Lietuvoje</a:t>
            </a:r>
            <a:r>
              <a:rPr lang="en-US" sz="2125" dirty="0">
                <a:solidFill>
                  <a:srgbClr val="000000"/>
                </a:solidFill>
                <a:latin typeface="Poppins"/>
              </a:rPr>
              <a:t> </a:t>
            </a:r>
            <a:r>
              <a:rPr lang="en-US" sz="2125" dirty="0" err="1">
                <a:solidFill>
                  <a:srgbClr val="000000"/>
                </a:solidFill>
                <a:latin typeface="Poppins"/>
              </a:rPr>
              <a:t>iš</a:t>
            </a:r>
            <a:r>
              <a:rPr lang="en-US" sz="2125" dirty="0">
                <a:solidFill>
                  <a:srgbClr val="000000"/>
                </a:solidFill>
                <a:latin typeface="Poppins"/>
              </a:rPr>
              <a:t> </a:t>
            </a:r>
            <a:r>
              <a:rPr lang="en-US" sz="2125" dirty="0" err="1">
                <a:solidFill>
                  <a:srgbClr val="000000"/>
                </a:solidFill>
                <a:latin typeface="Poppins"/>
              </a:rPr>
              <a:t>viso</a:t>
            </a:r>
            <a:r>
              <a:rPr lang="en-US" sz="2125" dirty="0">
                <a:solidFill>
                  <a:srgbClr val="000000"/>
                </a:solidFill>
                <a:latin typeface="Poppins"/>
              </a:rPr>
              <a:t> </a:t>
            </a:r>
            <a:r>
              <a:rPr lang="en-US" sz="2125" dirty="0" err="1">
                <a:solidFill>
                  <a:srgbClr val="000000"/>
                </a:solidFill>
                <a:latin typeface="Poppins"/>
              </a:rPr>
              <a:t>registruota</a:t>
            </a:r>
            <a:r>
              <a:rPr lang="en-US" sz="2125" dirty="0">
                <a:solidFill>
                  <a:srgbClr val="000000"/>
                </a:solidFill>
                <a:latin typeface="Poppins"/>
              </a:rPr>
              <a:t>          1018 </a:t>
            </a:r>
            <a:r>
              <a:rPr lang="en-US" sz="2125" dirty="0" err="1">
                <a:solidFill>
                  <a:srgbClr val="000000"/>
                </a:solidFill>
                <a:latin typeface="Poppins"/>
              </a:rPr>
              <a:t>savižudybių</a:t>
            </a:r>
            <a:r>
              <a:rPr lang="en-US" sz="2125" dirty="0">
                <a:solidFill>
                  <a:srgbClr val="000000"/>
                </a:solidFill>
                <a:latin typeface="Poppins"/>
              </a:rPr>
              <a:t>.</a:t>
            </a:r>
          </a:p>
          <a:p>
            <a:pPr>
              <a:lnSpc>
                <a:spcPts val="2976"/>
              </a:lnSpc>
              <a:spcBef>
                <a:spcPct val="0"/>
              </a:spcBef>
            </a:pPr>
            <a:endParaRPr lang="en-US" sz="2125" dirty="0">
              <a:solidFill>
                <a:srgbClr val="000000"/>
              </a:solidFill>
              <a:latin typeface="Poppins"/>
            </a:endParaRPr>
          </a:p>
        </p:txBody>
      </p:sp>
      <p:sp>
        <p:nvSpPr>
          <p:cNvPr id="15" name="Freeform 35">
            <a:extLst>
              <a:ext uri="{FF2B5EF4-FFF2-40B4-BE49-F238E27FC236}">
                <a16:creationId xmlns:a16="http://schemas.microsoft.com/office/drawing/2014/main" id="{BCD0641B-8B65-CA2B-1791-0B4E3ACA9D10}"/>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16" name="Rectangle 15">
            <a:extLst>
              <a:ext uri="{FF2B5EF4-FFF2-40B4-BE49-F238E27FC236}">
                <a16:creationId xmlns:a16="http://schemas.microsoft.com/office/drawing/2014/main" id="{4242CC33-8BE3-4ACD-3ABC-D1F7D068022D}"/>
              </a:ext>
            </a:extLst>
          </p:cNvPr>
          <p:cNvSpPr/>
          <p:nvPr/>
        </p:nvSpPr>
        <p:spPr>
          <a:xfrm>
            <a:off x="5628785" y="286709"/>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VIII. Psichikos sveikata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43415" y="9849364"/>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251747" y="520719"/>
            <a:ext cx="8446993" cy="9328645"/>
            <a:chOff x="0" y="0"/>
            <a:chExt cx="2224722" cy="2456927"/>
          </a:xfrm>
        </p:grpSpPr>
        <p:sp>
          <p:nvSpPr>
            <p:cNvPr id="7" name="Freeform 7"/>
            <p:cNvSpPr/>
            <p:nvPr/>
          </p:nvSpPr>
          <p:spPr>
            <a:xfrm>
              <a:off x="0" y="0"/>
              <a:ext cx="2224722" cy="2456927"/>
            </a:xfrm>
            <a:custGeom>
              <a:avLst/>
              <a:gdLst/>
              <a:ahLst/>
              <a:cxnLst/>
              <a:rect l="l" t="t" r="r" b="b"/>
              <a:pathLst>
                <a:path w="2224722" h="2456927">
                  <a:moveTo>
                    <a:pt x="46743" y="0"/>
                  </a:moveTo>
                  <a:lnTo>
                    <a:pt x="2177979" y="0"/>
                  </a:lnTo>
                  <a:cubicBezTo>
                    <a:pt x="2203795" y="0"/>
                    <a:pt x="2224722" y="20928"/>
                    <a:pt x="2224722" y="46743"/>
                  </a:cubicBezTo>
                  <a:lnTo>
                    <a:pt x="2224722" y="2410184"/>
                  </a:lnTo>
                  <a:cubicBezTo>
                    <a:pt x="2224722" y="2422581"/>
                    <a:pt x="2219798" y="2434470"/>
                    <a:pt x="2211032" y="2443236"/>
                  </a:cubicBezTo>
                  <a:cubicBezTo>
                    <a:pt x="2202266" y="2452002"/>
                    <a:pt x="2190376" y="2456927"/>
                    <a:pt x="2177979" y="2456927"/>
                  </a:cubicBezTo>
                  <a:lnTo>
                    <a:pt x="46743" y="2456927"/>
                  </a:lnTo>
                  <a:cubicBezTo>
                    <a:pt x="20928" y="2456927"/>
                    <a:pt x="0" y="2435999"/>
                    <a:pt x="0" y="2410184"/>
                  </a:cubicBezTo>
                  <a:lnTo>
                    <a:pt x="0" y="46743"/>
                  </a:lnTo>
                  <a:cubicBezTo>
                    <a:pt x="0" y="20928"/>
                    <a:pt x="20928" y="0"/>
                    <a:pt x="46743" y="0"/>
                  </a:cubicBezTo>
                  <a:close/>
                </a:path>
              </a:pathLst>
            </a:custGeom>
            <a:solidFill>
              <a:srgbClr val="004AAD"/>
            </a:solidFill>
          </p:spPr>
        </p:sp>
        <p:sp>
          <p:nvSpPr>
            <p:cNvPr id="8" name="TextBox 8"/>
            <p:cNvSpPr txBox="1"/>
            <p:nvPr/>
          </p:nvSpPr>
          <p:spPr>
            <a:xfrm>
              <a:off x="0" y="-47625"/>
              <a:ext cx="2224722" cy="250455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60680" y="1631362"/>
            <a:ext cx="6597960" cy="7831240"/>
          </a:xfrm>
          <a:prstGeom prst="rect">
            <a:avLst/>
          </a:prstGeom>
        </p:spPr>
        <p:txBody>
          <a:bodyPr lIns="0" tIns="0" rIns="0" bIns="0" rtlCol="0" anchor="t">
            <a:spAutoFit/>
          </a:bodyPr>
          <a:lstStyle/>
          <a:p>
            <a:pPr algn="just">
              <a:lnSpc>
                <a:spcPts val="3931"/>
              </a:lnSpc>
            </a:pPr>
            <a:r>
              <a:rPr lang="en-US" sz="2808" dirty="0">
                <a:solidFill>
                  <a:srgbClr val="004AAD"/>
                </a:solidFill>
                <a:latin typeface="League Spartan Bold"/>
              </a:rPr>
              <a:t>COVID-19 PANDEMIJA IR SU JA SUSIJĘ ĮPRASTO GYVENIMO RIBOJIMAI SUKĖLĖ ŽMONĖMS STRESĄ IR GYVENSENOS POKYČIUS. 2022-2023 M. LSMU ATLIKO TYRIMĄ</a:t>
            </a:r>
            <a:r>
              <a:rPr lang="lt-LT" sz="2808" dirty="0">
                <a:solidFill>
                  <a:srgbClr val="004AAD"/>
                </a:solidFill>
                <a:latin typeface="League Spartan Bold"/>
              </a:rPr>
              <a:t>,</a:t>
            </a:r>
            <a:r>
              <a:rPr lang="en-US" sz="2808" dirty="0">
                <a:solidFill>
                  <a:srgbClr val="004AAD"/>
                </a:solidFill>
                <a:latin typeface="League Spartan Bold"/>
              </a:rPr>
              <a:t> KURIO TIKSLAS ĮVERTINTI SKIRTINGO AMŽIAUS LIETUVOS GYVENTOJŲ SVEIKATOS RIZIKOS VEIKSNIŲ POKYČIUS COVID-19 PANDEMIJOS IR POPANDEMINIU LAIKOTARPIU IR PARENGTI REKOMENDACIJAS JŲ NEIGIAMAM POVEIKIUI SUMAŽINTI. </a:t>
            </a:r>
          </a:p>
          <a:p>
            <a:pPr>
              <a:lnSpc>
                <a:spcPts val="7431"/>
              </a:lnSpc>
            </a:pPr>
            <a:endParaRPr lang="en-US" sz="2808" dirty="0">
              <a:solidFill>
                <a:srgbClr val="004AAD"/>
              </a:solidFill>
              <a:latin typeface="League Spartan Bold"/>
            </a:endParaRPr>
          </a:p>
        </p:txBody>
      </p:sp>
      <p:sp>
        <p:nvSpPr>
          <p:cNvPr id="10" name="TextBox 10"/>
          <p:cNvSpPr txBox="1"/>
          <p:nvPr/>
        </p:nvSpPr>
        <p:spPr>
          <a:xfrm>
            <a:off x="1143415" y="133202"/>
            <a:ext cx="9239250" cy="647662"/>
          </a:xfrm>
          <a:prstGeom prst="rect">
            <a:avLst/>
          </a:prstGeom>
        </p:spPr>
        <p:txBody>
          <a:bodyPr lIns="0" tIns="0" rIns="0" bIns="0" rtlCol="0" anchor="t">
            <a:spAutoFit/>
          </a:bodyPr>
          <a:lstStyle/>
          <a:p>
            <a:pPr>
              <a:lnSpc>
                <a:spcPts val="5252"/>
              </a:lnSpc>
            </a:pPr>
            <a:r>
              <a:rPr lang="en-US" sz="3751" dirty="0">
                <a:solidFill>
                  <a:srgbClr val="000000"/>
                </a:solidFill>
                <a:latin typeface="Lato Bold"/>
              </a:rPr>
              <a:t>KARANTINO LAIKOTARPIO ĮTAKA</a:t>
            </a:r>
          </a:p>
        </p:txBody>
      </p:sp>
      <p:grpSp>
        <p:nvGrpSpPr>
          <p:cNvPr id="11" name="Group 11"/>
          <p:cNvGrpSpPr/>
          <p:nvPr/>
        </p:nvGrpSpPr>
        <p:grpSpPr>
          <a:xfrm>
            <a:off x="7846379" y="1170451"/>
            <a:ext cx="1868266" cy="186826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846379" y="4013408"/>
            <a:ext cx="1868266" cy="186826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846379" y="6811982"/>
            <a:ext cx="1868266" cy="186826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961094" y="1465170"/>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a:rPr>
              <a:t>1</a:t>
            </a:r>
          </a:p>
        </p:txBody>
      </p:sp>
      <p:sp>
        <p:nvSpPr>
          <p:cNvPr id="21" name="TextBox 21"/>
          <p:cNvSpPr txBox="1"/>
          <p:nvPr/>
        </p:nvSpPr>
        <p:spPr>
          <a:xfrm>
            <a:off x="7961094" y="4298602"/>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Bold"/>
              </a:rPr>
              <a:t>2</a:t>
            </a:r>
          </a:p>
        </p:txBody>
      </p:sp>
      <p:sp>
        <p:nvSpPr>
          <p:cNvPr id="22" name="TextBox 22"/>
          <p:cNvSpPr txBox="1"/>
          <p:nvPr/>
        </p:nvSpPr>
        <p:spPr>
          <a:xfrm>
            <a:off x="7961094" y="7097732"/>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a:rPr>
              <a:t>3</a:t>
            </a:r>
          </a:p>
        </p:txBody>
      </p:sp>
      <p:sp>
        <p:nvSpPr>
          <p:cNvPr id="23" name="TextBox 23"/>
          <p:cNvSpPr txBox="1"/>
          <p:nvPr/>
        </p:nvSpPr>
        <p:spPr>
          <a:xfrm>
            <a:off x="9821067" y="639547"/>
            <a:ext cx="7794239" cy="2882448"/>
          </a:xfrm>
          <a:prstGeom prst="rect">
            <a:avLst/>
          </a:prstGeom>
        </p:spPr>
        <p:txBody>
          <a:bodyPr lIns="0" tIns="0" rIns="0" bIns="0" rtlCol="0" anchor="t">
            <a:spAutoFit/>
          </a:bodyPr>
          <a:lstStyle/>
          <a:p>
            <a:pPr>
              <a:lnSpc>
                <a:spcPts val="2565"/>
              </a:lnSpc>
            </a:pPr>
            <a:r>
              <a:rPr lang="en-US" sz="1832">
                <a:solidFill>
                  <a:srgbClr val="FFFFFF"/>
                </a:solidFill>
                <a:latin typeface="Poppins"/>
              </a:rPr>
              <a:t>Beveik trečdalis moksleivių teigė, kad pandemija pablogino jų gyvenimą. Ji paveikė psichikos sveikatą ir mokymosi rezultatus, ypač merginų. Gana didelė dalis moksleivių patyrė nerimo simptomus, jautėsi nelaimingi ir vieniši, jiems trūko socialinės paramos. Sumažėjo fizinis aktyvumas, kuris daugumos moksleivių yra nepakankamas. Pandemija turėjo neigiamą poveikį moksleivių mitybos įpročiams. Tarp moksleivių yra paplitęs įprastų cigarečių rūkymas, elektroninių cigarečių, kanapių ir alkoholio vartojimas.</a:t>
            </a:r>
          </a:p>
          <a:p>
            <a:pPr>
              <a:lnSpc>
                <a:spcPts val="2565"/>
              </a:lnSpc>
              <a:spcBef>
                <a:spcPct val="0"/>
              </a:spcBef>
            </a:pPr>
            <a:endParaRPr lang="en-US" sz="1832">
              <a:solidFill>
                <a:srgbClr val="FFFFFF"/>
              </a:solidFill>
              <a:latin typeface="Poppins"/>
            </a:endParaRPr>
          </a:p>
        </p:txBody>
      </p:sp>
      <p:sp>
        <p:nvSpPr>
          <p:cNvPr id="24" name="TextBox 24"/>
          <p:cNvSpPr txBox="1"/>
          <p:nvPr/>
        </p:nvSpPr>
        <p:spPr>
          <a:xfrm>
            <a:off x="9821067" y="3474370"/>
            <a:ext cx="7627372" cy="2882448"/>
          </a:xfrm>
          <a:prstGeom prst="rect">
            <a:avLst/>
          </a:prstGeom>
        </p:spPr>
        <p:txBody>
          <a:bodyPr lIns="0" tIns="0" rIns="0" bIns="0" rtlCol="0" anchor="t">
            <a:spAutoFit/>
          </a:bodyPr>
          <a:lstStyle/>
          <a:p>
            <a:pPr>
              <a:lnSpc>
                <a:spcPts val="2565"/>
              </a:lnSpc>
            </a:pPr>
            <a:r>
              <a:rPr lang="en-US" sz="1832">
                <a:solidFill>
                  <a:srgbClr val="FFFFFF"/>
                </a:solidFill>
                <a:latin typeface="Poppins"/>
              </a:rPr>
              <a:t>COVID-19 pandemija paveikė ir studentų gyvenseną. Jų mitybos įpročiai</a:t>
            </a:r>
          </a:p>
          <a:p>
            <a:pPr>
              <a:lnSpc>
                <a:spcPts val="2565"/>
              </a:lnSpc>
              <a:spcBef>
                <a:spcPct val="0"/>
              </a:spcBef>
            </a:pPr>
            <a:r>
              <a:rPr lang="en-US" sz="1832">
                <a:solidFill>
                  <a:srgbClr val="FFFFFF"/>
                </a:solidFill>
                <a:latin typeface="Poppins"/>
              </a:rPr>
              <a:t>pakito tiek sveikatai palankia, tiek ir nepalankia linkme. Studentai dažniau vartojo namuose pagamintą maistą. Daugiau merginų nei vaikinų padidino daržovių ir vaisių vartojimą. Kita vertus, išaugo namie gamintų konditerijos gaminių, saldumynų, greito maisto ir užkandžių vartojimas. Trečdalio studentų fizinis aktyvumas sumažėjo. Beveik kas trečiam studentui padidėjo kūno svoris.</a:t>
            </a:r>
          </a:p>
        </p:txBody>
      </p:sp>
      <p:sp>
        <p:nvSpPr>
          <p:cNvPr id="25" name="TextBox 25"/>
          <p:cNvSpPr txBox="1"/>
          <p:nvPr/>
        </p:nvSpPr>
        <p:spPr>
          <a:xfrm>
            <a:off x="9821067" y="6456788"/>
            <a:ext cx="7627372" cy="3522751"/>
          </a:xfrm>
          <a:prstGeom prst="rect">
            <a:avLst/>
          </a:prstGeom>
        </p:spPr>
        <p:txBody>
          <a:bodyPr lIns="0" tIns="0" rIns="0" bIns="0" rtlCol="0" anchor="t">
            <a:spAutoFit/>
          </a:bodyPr>
          <a:lstStyle/>
          <a:p>
            <a:pPr>
              <a:lnSpc>
                <a:spcPts val="2565"/>
              </a:lnSpc>
            </a:pPr>
            <a:r>
              <a:rPr lang="en-US" sz="1832">
                <a:solidFill>
                  <a:srgbClr val="FFFFFF"/>
                </a:solidFill>
                <a:latin typeface="Poppins"/>
              </a:rPr>
              <a:t>Suaugusių 20–64 metų žmonių gyvensenos pokyčiai priklausė nuo lyties, amžiaus, gyvenamosios vietos ir išsilavinimo. Tiek studentų, tiek suaugusiųjų gyvensenos įpročiai po pandemijos buvo susiję su gyvensenos pokyčiais COVID-19 pandemijos metu. Įvairių maisto produktų vartojimą dažniau padidino tie, kurie juos valgė kasdien, fizinį aktyvumą sumažino rečiau besimankštinantys, o rūkymas ir alkoholio vartojimas dažniau padidėjo rūkantiems ir vartojantiems alkoholį žmonėms. Antsvorio turintys žmonės daugiau priaugo svorio, kuris išliko padidėjęs ir po pandemijos.</a:t>
            </a:r>
          </a:p>
          <a:p>
            <a:pPr>
              <a:lnSpc>
                <a:spcPts val="2565"/>
              </a:lnSpc>
              <a:spcBef>
                <a:spcPct val="0"/>
              </a:spcBef>
            </a:pPr>
            <a:endParaRPr lang="en-US" sz="1832">
              <a:solidFill>
                <a:srgbClr val="FFFFFF"/>
              </a:solidFill>
              <a:latin typeface="Poppins"/>
            </a:endParaRPr>
          </a:p>
        </p:txBody>
      </p:sp>
      <p:sp>
        <p:nvSpPr>
          <p:cNvPr id="26" name="Freeform 35">
            <a:extLst>
              <a:ext uri="{FF2B5EF4-FFF2-40B4-BE49-F238E27FC236}">
                <a16:creationId xmlns:a16="http://schemas.microsoft.com/office/drawing/2014/main" id="{E348279D-BA8A-07C2-A4BB-0F21D109F9C1}"/>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27" name="Rectangle 26">
            <a:extLst>
              <a:ext uri="{FF2B5EF4-FFF2-40B4-BE49-F238E27FC236}">
                <a16:creationId xmlns:a16="http://schemas.microsoft.com/office/drawing/2014/main" id="{25DFD27A-C278-C1D7-5091-139624420E33}"/>
              </a:ext>
            </a:extLst>
          </p:cNvPr>
          <p:cNvSpPr/>
          <p:nvPr/>
        </p:nvSpPr>
        <p:spPr>
          <a:xfrm>
            <a:off x="9514985" y="-23041"/>
            <a:ext cx="8773015"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VIII. Psichikos sveikata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941721" y="4207195"/>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55469" y="5314950"/>
            <a:ext cx="8243134" cy="2036985"/>
            <a:chOff x="0" y="0"/>
            <a:chExt cx="2171031" cy="536490"/>
          </a:xfrm>
        </p:grpSpPr>
        <p:sp>
          <p:nvSpPr>
            <p:cNvPr id="7" name="Freeform 7"/>
            <p:cNvSpPr/>
            <p:nvPr/>
          </p:nvSpPr>
          <p:spPr>
            <a:xfrm>
              <a:off x="0" y="0"/>
              <a:ext cx="2171031" cy="536490"/>
            </a:xfrm>
            <a:custGeom>
              <a:avLst/>
              <a:gdLst/>
              <a:ahLst/>
              <a:cxnLst/>
              <a:rect l="l" t="t" r="r" b="b"/>
              <a:pathLst>
                <a:path w="2171031" h="536490">
                  <a:moveTo>
                    <a:pt x="47899" y="0"/>
                  </a:moveTo>
                  <a:lnTo>
                    <a:pt x="2123132" y="0"/>
                  </a:lnTo>
                  <a:cubicBezTo>
                    <a:pt x="2149586" y="0"/>
                    <a:pt x="2171031" y="21445"/>
                    <a:pt x="2171031" y="47899"/>
                  </a:cubicBezTo>
                  <a:lnTo>
                    <a:pt x="2171031" y="488591"/>
                  </a:lnTo>
                  <a:cubicBezTo>
                    <a:pt x="2171031" y="501295"/>
                    <a:pt x="2165985" y="513478"/>
                    <a:pt x="2157002" y="522461"/>
                  </a:cubicBezTo>
                  <a:cubicBezTo>
                    <a:pt x="2148019" y="531443"/>
                    <a:pt x="2135836" y="536490"/>
                    <a:pt x="2123132" y="536490"/>
                  </a:cubicBezTo>
                  <a:lnTo>
                    <a:pt x="47899" y="536490"/>
                  </a:lnTo>
                  <a:cubicBezTo>
                    <a:pt x="21445" y="536490"/>
                    <a:pt x="0" y="515045"/>
                    <a:pt x="0" y="488591"/>
                  </a:cubicBezTo>
                  <a:lnTo>
                    <a:pt x="0" y="47899"/>
                  </a:lnTo>
                  <a:cubicBezTo>
                    <a:pt x="0" y="21445"/>
                    <a:pt x="21445" y="0"/>
                    <a:pt x="47899" y="0"/>
                  </a:cubicBezTo>
                  <a:close/>
                </a:path>
              </a:pathLst>
            </a:custGeom>
            <a:solidFill>
              <a:srgbClr val="004AAD"/>
            </a:solidFill>
          </p:spPr>
        </p:sp>
        <p:sp>
          <p:nvSpPr>
            <p:cNvPr id="8" name="TextBox 8"/>
            <p:cNvSpPr txBox="1"/>
            <p:nvPr/>
          </p:nvSpPr>
          <p:spPr>
            <a:xfrm>
              <a:off x="0" y="-47625"/>
              <a:ext cx="2171031" cy="58411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31324" y="1717505"/>
            <a:ext cx="18288000" cy="1534580"/>
          </a:xfrm>
          <a:prstGeom prst="rect">
            <a:avLst/>
          </a:prstGeom>
        </p:spPr>
        <p:txBody>
          <a:bodyPr lIns="0" tIns="0" rIns="0" bIns="0" rtlCol="0" anchor="t">
            <a:spAutoFit/>
          </a:bodyPr>
          <a:lstStyle/>
          <a:p>
            <a:pPr algn="ctr">
              <a:lnSpc>
                <a:spcPts val="5051"/>
              </a:lnSpc>
            </a:pPr>
            <a:r>
              <a:rPr lang="en-US" sz="3608">
                <a:solidFill>
                  <a:srgbClr val="004AAD"/>
                </a:solidFill>
                <a:latin typeface="League Spartan Bold"/>
              </a:rPr>
              <a:t>APIBRĖŽIAMA DVEJOPAI - VARTOJANT TEIGINĮ ARBA NEIGINĮ (PSO, 1948)</a:t>
            </a:r>
          </a:p>
          <a:p>
            <a:pPr algn="ctr">
              <a:lnSpc>
                <a:spcPts val="7431"/>
              </a:lnSpc>
            </a:pPr>
            <a:endParaRPr lang="en-US" sz="3608">
              <a:solidFill>
                <a:srgbClr val="004AAD"/>
              </a:solidFill>
              <a:latin typeface="League Spartan Bold"/>
            </a:endParaRPr>
          </a:p>
        </p:txBody>
      </p:sp>
      <p:sp>
        <p:nvSpPr>
          <p:cNvPr id="10" name="TextBox 10"/>
          <p:cNvSpPr txBox="1"/>
          <p:nvPr/>
        </p:nvSpPr>
        <p:spPr>
          <a:xfrm>
            <a:off x="110041" y="311291"/>
            <a:ext cx="18177959" cy="897853"/>
          </a:xfrm>
          <a:prstGeom prst="rect">
            <a:avLst/>
          </a:prstGeom>
        </p:spPr>
        <p:txBody>
          <a:bodyPr lIns="0" tIns="0" rIns="0" bIns="0" rtlCol="0" anchor="t">
            <a:spAutoFit/>
          </a:bodyPr>
          <a:lstStyle/>
          <a:p>
            <a:pPr algn="ctr">
              <a:lnSpc>
                <a:spcPts val="7212"/>
              </a:lnSpc>
            </a:pPr>
            <a:r>
              <a:rPr lang="en-US" sz="5151">
                <a:solidFill>
                  <a:srgbClr val="000000"/>
                </a:solidFill>
                <a:latin typeface="Lato Bold"/>
              </a:rPr>
              <a:t>SVEIKATA</a:t>
            </a:r>
          </a:p>
        </p:txBody>
      </p:sp>
      <p:sp>
        <p:nvSpPr>
          <p:cNvPr id="11" name="TextBox 11"/>
          <p:cNvSpPr txBox="1"/>
          <p:nvPr/>
        </p:nvSpPr>
        <p:spPr>
          <a:xfrm>
            <a:off x="780019" y="5834075"/>
            <a:ext cx="7594032" cy="1517861"/>
          </a:xfrm>
          <a:prstGeom prst="rect">
            <a:avLst/>
          </a:prstGeom>
        </p:spPr>
        <p:txBody>
          <a:bodyPr lIns="0" tIns="0" rIns="0" bIns="0" rtlCol="0" anchor="t">
            <a:spAutoFit/>
          </a:bodyPr>
          <a:lstStyle/>
          <a:p>
            <a:pPr algn="ctr">
              <a:lnSpc>
                <a:spcPts val="6113"/>
              </a:lnSpc>
            </a:pPr>
            <a:r>
              <a:rPr lang="en-US" sz="4366">
                <a:solidFill>
                  <a:srgbClr val="FFFFFF"/>
                </a:solidFill>
                <a:latin typeface="League Spartan"/>
              </a:rPr>
              <a:t>IŠREIŠKIAMI TEIGINIU:</a:t>
            </a:r>
          </a:p>
          <a:p>
            <a:pPr algn="ctr">
              <a:lnSpc>
                <a:spcPts val="6113"/>
              </a:lnSpc>
            </a:pPr>
            <a:endParaRPr lang="en-US" sz="4366">
              <a:solidFill>
                <a:srgbClr val="FFFFFF"/>
              </a:solidFill>
              <a:latin typeface="League Spartan"/>
            </a:endParaRPr>
          </a:p>
        </p:txBody>
      </p:sp>
      <p:sp>
        <p:nvSpPr>
          <p:cNvPr id="12" name="TextBox 12"/>
          <p:cNvSpPr txBox="1"/>
          <p:nvPr/>
        </p:nvSpPr>
        <p:spPr>
          <a:xfrm>
            <a:off x="455469" y="7566708"/>
            <a:ext cx="8243134" cy="2179295"/>
          </a:xfrm>
          <a:prstGeom prst="rect">
            <a:avLst/>
          </a:prstGeom>
        </p:spPr>
        <p:txBody>
          <a:bodyPr lIns="0" tIns="0" rIns="0" bIns="0" rtlCol="0" anchor="t">
            <a:spAutoFit/>
          </a:bodyPr>
          <a:lstStyle/>
          <a:p>
            <a:pPr algn="just">
              <a:lnSpc>
                <a:spcPts val="3536"/>
              </a:lnSpc>
            </a:pPr>
            <a:r>
              <a:rPr lang="en-US" sz="2525" dirty="0" err="1">
                <a:solidFill>
                  <a:srgbClr val="000000"/>
                </a:solidFill>
                <a:latin typeface="Poppins"/>
              </a:rPr>
              <a:t>Holistinis</a:t>
            </a:r>
            <a:r>
              <a:rPr lang="en-US" sz="2525" dirty="0">
                <a:solidFill>
                  <a:srgbClr val="000000"/>
                </a:solidFill>
                <a:latin typeface="Poppins"/>
              </a:rPr>
              <a:t> (</a:t>
            </a:r>
            <a:r>
              <a:rPr lang="en-US" sz="2525" dirty="0" err="1">
                <a:solidFill>
                  <a:srgbClr val="000000"/>
                </a:solidFill>
                <a:latin typeface="Poppins"/>
              </a:rPr>
              <a:t>ekologinis</a:t>
            </a:r>
            <a:r>
              <a:rPr lang="en-US" sz="2525" dirty="0">
                <a:solidFill>
                  <a:srgbClr val="000000"/>
                </a:solidFill>
                <a:latin typeface="Poppins"/>
              </a:rPr>
              <a:t>) </a:t>
            </a:r>
            <a:r>
              <a:rPr lang="en-US" sz="2525" dirty="0" err="1">
                <a:solidFill>
                  <a:srgbClr val="000000"/>
                </a:solidFill>
                <a:latin typeface="Poppins"/>
              </a:rPr>
              <a:t>sveikatos</a:t>
            </a:r>
            <a:r>
              <a:rPr lang="en-US" sz="2525" dirty="0">
                <a:solidFill>
                  <a:srgbClr val="000000"/>
                </a:solidFill>
                <a:latin typeface="Poppins"/>
              </a:rPr>
              <a:t> </a:t>
            </a:r>
            <a:r>
              <a:rPr lang="en-US" sz="2525" dirty="0" err="1">
                <a:solidFill>
                  <a:srgbClr val="000000"/>
                </a:solidFill>
                <a:latin typeface="Poppins"/>
              </a:rPr>
              <a:t>modelis</a:t>
            </a:r>
            <a:r>
              <a:rPr lang="lt-LT" sz="2525" dirty="0">
                <a:solidFill>
                  <a:srgbClr val="000000"/>
                </a:solidFill>
                <a:latin typeface="Poppins"/>
              </a:rPr>
              <a:t>                </a:t>
            </a:r>
            <a:r>
              <a:rPr lang="en-US" sz="2525" dirty="0">
                <a:solidFill>
                  <a:srgbClr val="000000"/>
                </a:solidFill>
                <a:latin typeface="Poppins"/>
              </a:rPr>
              <a:t> (</a:t>
            </a:r>
            <a:r>
              <a:rPr lang="en-US" sz="2525" dirty="0" err="1">
                <a:solidFill>
                  <a:srgbClr val="000000"/>
                </a:solidFill>
                <a:latin typeface="Poppins"/>
              </a:rPr>
              <a:t>gera</a:t>
            </a:r>
            <a:r>
              <a:rPr lang="en-US" sz="2525" dirty="0">
                <a:solidFill>
                  <a:srgbClr val="000000"/>
                </a:solidFill>
                <a:latin typeface="Poppins"/>
              </a:rPr>
              <a:t> </a:t>
            </a:r>
            <a:r>
              <a:rPr lang="en-US" sz="2525" dirty="0" err="1">
                <a:solidFill>
                  <a:srgbClr val="000000"/>
                </a:solidFill>
                <a:latin typeface="Poppins"/>
              </a:rPr>
              <a:t>gyvenimo</a:t>
            </a:r>
            <a:r>
              <a:rPr lang="en-US" sz="2525" dirty="0">
                <a:solidFill>
                  <a:srgbClr val="000000"/>
                </a:solidFill>
                <a:latin typeface="Poppins"/>
              </a:rPr>
              <a:t> </a:t>
            </a:r>
            <a:r>
              <a:rPr lang="en-US" sz="2525" dirty="0" err="1">
                <a:solidFill>
                  <a:srgbClr val="000000"/>
                </a:solidFill>
                <a:latin typeface="Poppins"/>
              </a:rPr>
              <a:t>kokybė</a:t>
            </a:r>
            <a:r>
              <a:rPr lang="en-US" sz="2525" dirty="0">
                <a:solidFill>
                  <a:srgbClr val="000000"/>
                </a:solidFill>
                <a:latin typeface="Poppins"/>
              </a:rPr>
              <a:t>, </a:t>
            </a:r>
            <a:r>
              <a:rPr lang="en-US" sz="2525" dirty="0" err="1">
                <a:solidFill>
                  <a:srgbClr val="000000"/>
                </a:solidFill>
                <a:latin typeface="Poppins"/>
              </a:rPr>
              <a:t>sugebėjimas</a:t>
            </a:r>
            <a:r>
              <a:rPr lang="en-US" sz="2525" dirty="0">
                <a:solidFill>
                  <a:srgbClr val="000000"/>
                </a:solidFill>
                <a:latin typeface="Poppins"/>
              </a:rPr>
              <a:t> </a:t>
            </a:r>
            <a:r>
              <a:rPr lang="en-US" sz="2525" dirty="0" err="1">
                <a:solidFill>
                  <a:srgbClr val="000000"/>
                </a:solidFill>
                <a:latin typeface="Poppins"/>
              </a:rPr>
              <a:t>tvarkyti</a:t>
            </a:r>
            <a:r>
              <a:rPr lang="en-US" sz="2525" dirty="0">
                <a:solidFill>
                  <a:srgbClr val="000000"/>
                </a:solidFill>
                <a:latin typeface="Poppins"/>
              </a:rPr>
              <a:t> </a:t>
            </a:r>
            <a:r>
              <a:rPr lang="en-US" sz="2525" dirty="0" err="1">
                <a:solidFill>
                  <a:srgbClr val="000000"/>
                </a:solidFill>
                <a:latin typeface="Poppins"/>
              </a:rPr>
              <a:t>savo</a:t>
            </a:r>
            <a:r>
              <a:rPr lang="en-US" sz="2525" dirty="0">
                <a:solidFill>
                  <a:srgbClr val="000000"/>
                </a:solidFill>
                <a:latin typeface="Poppins"/>
              </a:rPr>
              <a:t> </a:t>
            </a:r>
            <a:r>
              <a:rPr lang="en-US" sz="2525" dirty="0" err="1">
                <a:solidFill>
                  <a:srgbClr val="000000"/>
                </a:solidFill>
                <a:latin typeface="Poppins"/>
              </a:rPr>
              <a:t>gyvenimą</a:t>
            </a:r>
            <a:r>
              <a:rPr lang="en-US" sz="2525" dirty="0">
                <a:solidFill>
                  <a:srgbClr val="000000"/>
                </a:solidFill>
                <a:latin typeface="Poppins"/>
              </a:rPr>
              <a:t>, </a:t>
            </a:r>
            <a:r>
              <a:rPr lang="en-US" sz="2525" dirty="0" err="1">
                <a:solidFill>
                  <a:srgbClr val="000000"/>
                </a:solidFill>
                <a:latin typeface="Poppins"/>
              </a:rPr>
              <a:t>pasirinkti</a:t>
            </a:r>
            <a:r>
              <a:rPr lang="en-US" sz="2525" dirty="0">
                <a:solidFill>
                  <a:srgbClr val="000000"/>
                </a:solidFill>
                <a:latin typeface="Poppins"/>
              </a:rPr>
              <a:t> tai, </a:t>
            </a:r>
            <a:r>
              <a:rPr lang="en-US" sz="2525" dirty="0" err="1">
                <a:solidFill>
                  <a:srgbClr val="000000"/>
                </a:solidFill>
                <a:latin typeface="Poppins"/>
              </a:rPr>
              <a:t>ką</a:t>
            </a:r>
            <a:r>
              <a:rPr lang="en-US" sz="2525" dirty="0">
                <a:solidFill>
                  <a:srgbClr val="000000"/>
                </a:solidFill>
                <a:latin typeface="Poppins"/>
              </a:rPr>
              <a:t> nori </a:t>
            </a:r>
            <a:r>
              <a:rPr lang="en-US" sz="2525" dirty="0" err="1">
                <a:solidFill>
                  <a:srgbClr val="000000"/>
                </a:solidFill>
                <a:latin typeface="Poppins"/>
              </a:rPr>
              <a:t>daryti</a:t>
            </a:r>
            <a:r>
              <a:rPr lang="en-US" sz="2525" dirty="0">
                <a:solidFill>
                  <a:srgbClr val="000000"/>
                </a:solidFill>
                <a:latin typeface="Poppins"/>
              </a:rPr>
              <a:t> </a:t>
            </a:r>
            <a:r>
              <a:rPr lang="en-US" sz="2525" dirty="0" err="1">
                <a:solidFill>
                  <a:srgbClr val="000000"/>
                </a:solidFill>
                <a:latin typeface="Poppins"/>
              </a:rPr>
              <a:t>ar</a:t>
            </a:r>
            <a:r>
              <a:rPr lang="en-US" sz="2525" dirty="0">
                <a:solidFill>
                  <a:srgbClr val="000000"/>
                </a:solidFill>
                <a:latin typeface="Poppins"/>
              </a:rPr>
              <a:t> </a:t>
            </a:r>
            <a:r>
              <a:rPr lang="en-US" sz="2525" dirty="0" err="1">
                <a:solidFill>
                  <a:srgbClr val="000000"/>
                </a:solidFill>
                <a:latin typeface="Poppins"/>
              </a:rPr>
              <a:t>kuo</a:t>
            </a:r>
            <a:r>
              <a:rPr lang="en-US" sz="2525" dirty="0">
                <a:solidFill>
                  <a:srgbClr val="000000"/>
                </a:solidFill>
                <a:latin typeface="Poppins"/>
              </a:rPr>
              <a:t> </a:t>
            </a:r>
            <a:r>
              <a:rPr lang="en-US" sz="2525" dirty="0" err="1">
                <a:solidFill>
                  <a:srgbClr val="000000"/>
                </a:solidFill>
                <a:latin typeface="Poppins"/>
              </a:rPr>
              <a:t>būti</a:t>
            </a:r>
            <a:r>
              <a:rPr lang="en-US" sz="2525" dirty="0">
                <a:solidFill>
                  <a:srgbClr val="000000"/>
                </a:solidFill>
                <a:latin typeface="Poppins"/>
              </a:rPr>
              <a:t>, </a:t>
            </a:r>
            <a:r>
              <a:rPr lang="en-US" sz="2525" dirty="0" err="1">
                <a:solidFill>
                  <a:srgbClr val="000000"/>
                </a:solidFill>
                <a:latin typeface="Poppins"/>
              </a:rPr>
              <a:t>sugebėti</a:t>
            </a:r>
            <a:r>
              <a:rPr lang="en-US" sz="2525" dirty="0">
                <a:solidFill>
                  <a:srgbClr val="000000"/>
                </a:solidFill>
                <a:latin typeface="Poppins"/>
              </a:rPr>
              <a:t> </a:t>
            </a:r>
            <a:r>
              <a:rPr lang="en-US" sz="2525" dirty="0" err="1">
                <a:solidFill>
                  <a:srgbClr val="000000"/>
                </a:solidFill>
                <a:latin typeface="Poppins"/>
              </a:rPr>
              <a:t>vystyti</a:t>
            </a:r>
            <a:r>
              <a:rPr lang="en-US" sz="2525" dirty="0">
                <a:solidFill>
                  <a:srgbClr val="000000"/>
                </a:solidFill>
                <a:latin typeface="Poppins"/>
              </a:rPr>
              <a:t> </a:t>
            </a:r>
            <a:r>
              <a:rPr lang="en-US" sz="2525" dirty="0" err="1">
                <a:solidFill>
                  <a:srgbClr val="000000"/>
                </a:solidFill>
                <a:latin typeface="Poppins"/>
              </a:rPr>
              <a:t>savo</a:t>
            </a:r>
            <a:r>
              <a:rPr lang="en-US" sz="2525" dirty="0">
                <a:solidFill>
                  <a:srgbClr val="000000"/>
                </a:solidFill>
                <a:latin typeface="Poppins"/>
              </a:rPr>
              <a:t> </a:t>
            </a:r>
            <a:r>
              <a:rPr lang="en-US" sz="2525" dirty="0" err="1">
                <a:solidFill>
                  <a:srgbClr val="000000"/>
                </a:solidFill>
                <a:latin typeface="Poppins"/>
              </a:rPr>
              <a:t>talentus</a:t>
            </a:r>
            <a:r>
              <a:rPr lang="en-US" sz="2525" dirty="0">
                <a:solidFill>
                  <a:srgbClr val="000000"/>
                </a:solidFill>
                <a:latin typeface="Poppins"/>
              </a:rPr>
              <a:t>)</a:t>
            </a:r>
          </a:p>
          <a:p>
            <a:pPr>
              <a:lnSpc>
                <a:spcPts val="2976"/>
              </a:lnSpc>
              <a:spcBef>
                <a:spcPct val="0"/>
              </a:spcBef>
            </a:pPr>
            <a:endParaRPr lang="en-US" sz="2525" dirty="0">
              <a:solidFill>
                <a:srgbClr val="000000"/>
              </a:solidFill>
              <a:latin typeface="Poppins"/>
            </a:endParaRPr>
          </a:p>
        </p:txBody>
      </p:sp>
      <p:sp>
        <p:nvSpPr>
          <p:cNvPr id="13" name="TextBox 13"/>
          <p:cNvSpPr txBox="1"/>
          <p:nvPr/>
        </p:nvSpPr>
        <p:spPr>
          <a:xfrm>
            <a:off x="4990255" y="2931197"/>
            <a:ext cx="8417530" cy="1812253"/>
          </a:xfrm>
          <a:prstGeom prst="rect">
            <a:avLst/>
          </a:prstGeom>
        </p:spPr>
        <p:txBody>
          <a:bodyPr lIns="0" tIns="0" rIns="0" bIns="0" rtlCol="0" anchor="t">
            <a:spAutoFit/>
          </a:bodyPr>
          <a:lstStyle/>
          <a:p>
            <a:pPr algn="ctr">
              <a:lnSpc>
                <a:spcPts val="7212"/>
              </a:lnSpc>
            </a:pPr>
            <a:r>
              <a:rPr lang="en-US" sz="5151">
                <a:solidFill>
                  <a:srgbClr val="000000"/>
                </a:solidFill>
                <a:latin typeface="Lato Bold"/>
              </a:rPr>
              <a:t>SVEIKATOS ASPEKTAI</a:t>
            </a:r>
          </a:p>
          <a:p>
            <a:pPr algn="ctr">
              <a:lnSpc>
                <a:spcPts val="7212"/>
              </a:lnSpc>
            </a:pPr>
            <a:endParaRPr lang="en-US" sz="5151">
              <a:solidFill>
                <a:srgbClr val="000000"/>
              </a:solidFill>
              <a:latin typeface="Lato Bold"/>
            </a:endParaRPr>
          </a:p>
        </p:txBody>
      </p:sp>
      <p:grpSp>
        <p:nvGrpSpPr>
          <p:cNvPr id="14" name="Group 14"/>
          <p:cNvGrpSpPr/>
          <p:nvPr/>
        </p:nvGrpSpPr>
        <p:grpSpPr>
          <a:xfrm>
            <a:off x="9599469" y="5314950"/>
            <a:ext cx="8243134" cy="2036985"/>
            <a:chOff x="0" y="0"/>
            <a:chExt cx="2171031" cy="536490"/>
          </a:xfrm>
        </p:grpSpPr>
        <p:sp>
          <p:nvSpPr>
            <p:cNvPr id="15" name="Freeform 15"/>
            <p:cNvSpPr/>
            <p:nvPr/>
          </p:nvSpPr>
          <p:spPr>
            <a:xfrm>
              <a:off x="0" y="0"/>
              <a:ext cx="2171031" cy="536490"/>
            </a:xfrm>
            <a:custGeom>
              <a:avLst/>
              <a:gdLst/>
              <a:ahLst/>
              <a:cxnLst/>
              <a:rect l="l" t="t" r="r" b="b"/>
              <a:pathLst>
                <a:path w="2171031" h="536490">
                  <a:moveTo>
                    <a:pt x="47899" y="0"/>
                  </a:moveTo>
                  <a:lnTo>
                    <a:pt x="2123132" y="0"/>
                  </a:lnTo>
                  <a:cubicBezTo>
                    <a:pt x="2149586" y="0"/>
                    <a:pt x="2171031" y="21445"/>
                    <a:pt x="2171031" y="47899"/>
                  </a:cubicBezTo>
                  <a:lnTo>
                    <a:pt x="2171031" y="488591"/>
                  </a:lnTo>
                  <a:cubicBezTo>
                    <a:pt x="2171031" y="501295"/>
                    <a:pt x="2165985" y="513478"/>
                    <a:pt x="2157002" y="522461"/>
                  </a:cubicBezTo>
                  <a:cubicBezTo>
                    <a:pt x="2148019" y="531443"/>
                    <a:pt x="2135836" y="536490"/>
                    <a:pt x="2123132" y="536490"/>
                  </a:cubicBezTo>
                  <a:lnTo>
                    <a:pt x="47899" y="536490"/>
                  </a:lnTo>
                  <a:cubicBezTo>
                    <a:pt x="21445" y="536490"/>
                    <a:pt x="0" y="515045"/>
                    <a:pt x="0" y="488591"/>
                  </a:cubicBezTo>
                  <a:lnTo>
                    <a:pt x="0" y="47899"/>
                  </a:lnTo>
                  <a:cubicBezTo>
                    <a:pt x="0" y="21445"/>
                    <a:pt x="21445" y="0"/>
                    <a:pt x="47899" y="0"/>
                  </a:cubicBezTo>
                  <a:close/>
                </a:path>
              </a:pathLst>
            </a:custGeom>
            <a:solidFill>
              <a:srgbClr val="004AAD"/>
            </a:solidFill>
          </p:spPr>
        </p:sp>
        <p:sp>
          <p:nvSpPr>
            <p:cNvPr id="16" name="TextBox 16"/>
            <p:cNvSpPr txBox="1"/>
            <p:nvPr/>
          </p:nvSpPr>
          <p:spPr>
            <a:xfrm>
              <a:off x="0" y="-47625"/>
              <a:ext cx="2171031" cy="58411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9924019" y="5834075"/>
            <a:ext cx="7594032" cy="1517861"/>
          </a:xfrm>
          <a:prstGeom prst="rect">
            <a:avLst/>
          </a:prstGeom>
        </p:spPr>
        <p:txBody>
          <a:bodyPr lIns="0" tIns="0" rIns="0" bIns="0" rtlCol="0" anchor="t">
            <a:spAutoFit/>
          </a:bodyPr>
          <a:lstStyle/>
          <a:p>
            <a:pPr algn="ctr">
              <a:lnSpc>
                <a:spcPts val="6113"/>
              </a:lnSpc>
            </a:pPr>
            <a:r>
              <a:rPr lang="en-US" sz="4366">
                <a:solidFill>
                  <a:srgbClr val="FFFFFF"/>
                </a:solidFill>
                <a:latin typeface="League Spartan"/>
              </a:rPr>
              <a:t>IŠREIŠKIAMI NEIGINIU:</a:t>
            </a:r>
          </a:p>
          <a:p>
            <a:pPr algn="ctr">
              <a:lnSpc>
                <a:spcPts val="6113"/>
              </a:lnSpc>
            </a:pPr>
            <a:endParaRPr lang="en-US" sz="4366">
              <a:solidFill>
                <a:srgbClr val="FFFFFF"/>
              </a:solidFill>
              <a:latin typeface="League Spartan"/>
            </a:endParaRPr>
          </a:p>
        </p:txBody>
      </p:sp>
      <p:sp>
        <p:nvSpPr>
          <p:cNvPr id="18" name="TextBox 18"/>
          <p:cNvSpPr txBox="1"/>
          <p:nvPr/>
        </p:nvSpPr>
        <p:spPr>
          <a:xfrm>
            <a:off x="9599469" y="7566708"/>
            <a:ext cx="8243134" cy="1283945"/>
          </a:xfrm>
          <a:prstGeom prst="rect">
            <a:avLst/>
          </a:prstGeom>
        </p:spPr>
        <p:txBody>
          <a:bodyPr lIns="0" tIns="0" rIns="0" bIns="0" rtlCol="0" anchor="t">
            <a:spAutoFit/>
          </a:bodyPr>
          <a:lstStyle/>
          <a:p>
            <a:pPr algn="ctr">
              <a:lnSpc>
                <a:spcPts val="3536"/>
              </a:lnSpc>
            </a:pPr>
            <a:r>
              <a:rPr lang="en-US" sz="2525" dirty="0" err="1">
                <a:solidFill>
                  <a:srgbClr val="000000"/>
                </a:solidFill>
                <a:latin typeface="Poppins"/>
              </a:rPr>
              <a:t>Ligų</a:t>
            </a:r>
            <a:r>
              <a:rPr lang="en-US" sz="2525" dirty="0">
                <a:solidFill>
                  <a:srgbClr val="000000"/>
                </a:solidFill>
                <a:latin typeface="Poppins"/>
              </a:rPr>
              <a:t> </a:t>
            </a:r>
            <a:r>
              <a:rPr lang="en-US" sz="2525" dirty="0" err="1">
                <a:solidFill>
                  <a:srgbClr val="000000"/>
                </a:solidFill>
                <a:latin typeface="Poppins"/>
              </a:rPr>
              <a:t>ir</a:t>
            </a:r>
            <a:r>
              <a:rPr lang="en-US" sz="2525" dirty="0">
                <a:solidFill>
                  <a:srgbClr val="000000"/>
                </a:solidFill>
                <a:latin typeface="Poppins"/>
              </a:rPr>
              <a:t> </a:t>
            </a:r>
            <a:r>
              <a:rPr lang="en-US" sz="2525" dirty="0" err="1">
                <a:solidFill>
                  <a:srgbClr val="000000"/>
                </a:solidFill>
                <a:latin typeface="Poppins"/>
              </a:rPr>
              <a:t>negalavimų</a:t>
            </a:r>
            <a:r>
              <a:rPr lang="en-US" sz="2525" dirty="0">
                <a:solidFill>
                  <a:srgbClr val="000000"/>
                </a:solidFill>
                <a:latin typeface="Poppins"/>
              </a:rPr>
              <a:t> </a:t>
            </a:r>
            <a:r>
              <a:rPr lang="en-US" sz="2525" dirty="0" err="1">
                <a:solidFill>
                  <a:srgbClr val="000000"/>
                </a:solidFill>
                <a:latin typeface="Poppins"/>
              </a:rPr>
              <a:t>nebuvimas</a:t>
            </a:r>
            <a:endParaRPr lang="en-US" sz="2525" dirty="0">
              <a:solidFill>
                <a:srgbClr val="000000"/>
              </a:solidFill>
              <a:latin typeface="Poppins"/>
            </a:endParaRPr>
          </a:p>
          <a:p>
            <a:pPr algn="ctr">
              <a:lnSpc>
                <a:spcPts val="3536"/>
              </a:lnSpc>
            </a:pPr>
            <a:r>
              <a:rPr lang="en-US" sz="2525" dirty="0">
                <a:solidFill>
                  <a:srgbClr val="000000"/>
                </a:solidFill>
                <a:latin typeface="Poppins"/>
              </a:rPr>
              <a:t>(</a:t>
            </a:r>
            <a:r>
              <a:rPr lang="en-US" sz="2525" dirty="0" err="1">
                <a:solidFill>
                  <a:srgbClr val="000000"/>
                </a:solidFill>
                <a:latin typeface="Poppins"/>
              </a:rPr>
              <a:t>medicininis</a:t>
            </a:r>
            <a:r>
              <a:rPr lang="en-US" sz="2525" dirty="0">
                <a:solidFill>
                  <a:srgbClr val="000000"/>
                </a:solidFill>
                <a:latin typeface="Poppins"/>
              </a:rPr>
              <a:t> </a:t>
            </a:r>
            <a:r>
              <a:rPr lang="en-US" sz="2525" dirty="0" err="1">
                <a:solidFill>
                  <a:srgbClr val="000000"/>
                </a:solidFill>
                <a:latin typeface="Poppins"/>
              </a:rPr>
              <a:t>sveikatos</a:t>
            </a:r>
            <a:r>
              <a:rPr lang="en-US" sz="2525" dirty="0">
                <a:solidFill>
                  <a:srgbClr val="000000"/>
                </a:solidFill>
                <a:latin typeface="Poppins"/>
              </a:rPr>
              <a:t> </a:t>
            </a:r>
            <a:r>
              <a:rPr lang="en-US" sz="2525" dirty="0" err="1">
                <a:solidFill>
                  <a:srgbClr val="000000"/>
                </a:solidFill>
                <a:latin typeface="Poppins"/>
              </a:rPr>
              <a:t>modelis</a:t>
            </a:r>
            <a:r>
              <a:rPr lang="en-US" sz="2525" dirty="0">
                <a:solidFill>
                  <a:srgbClr val="000000"/>
                </a:solidFill>
                <a:latin typeface="Poppins"/>
              </a:rPr>
              <a:t>)</a:t>
            </a:r>
          </a:p>
          <a:p>
            <a:pPr>
              <a:lnSpc>
                <a:spcPts val="2976"/>
              </a:lnSpc>
              <a:spcBef>
                <a:spcPct val="0"/>
              </a:spcBef>
            </a:pPr>
            <a:endParaRPr lang="en-US" sz="2525" dirty="0">
              <a:solidFill>
                <a:srgbClr val="000000"/>
              </a:solidFill>
              <a:latin typeface="Poppins"/>
            </a:endParaRPr>
          </a:p>
        </p:txBody>
      </p:sp>
      <p:sp>
        <p:nvSpPr>
          <p:cNvPr id="19" name="Freeform 35">
            <a:extLst>
              <a:ext uri="{FF2B5EF4-FFF2-40B4-BE49-F238E27FC236}">
                <a16:creationId xmlns:a16="http://schemas.microsoft.com/office/drawing/2014/main" id="{AF1080A6-3DC0-C480-00E0-7FBB61C4E92D}"/>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20" name="Rectangle 19">
            <a:extLst>
              <a:ext uri="{FF2B5EF4-FFF2-40B4-BE49-F238E27FC236}">
                <a16:creationId xmlns:a16="http://schemas.microsoft.com/office/drawing/2014/main" id="{88616A23-09B8-A35E-BD9F-5FA731AF37C9}"/>
              </a:ext>
            </a:extLst>
          </p:cNvPr>
          <p:cNvSpPr/>
          <p:nvPr/>
        </p:nvSpPr>
        <p:spPr>
          <a:xfrm>
            <a:off x="15676972" y="17700"/>
            <a:ext cx="2611028"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 Įvadas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51578" y="4354607"/>
            <a:ext cx="17784843" cy="5804569"/>
          </a:xfrm>
          <a:custGeom>
            <a:avLst/>
            <a:gdLst/>
            <a:ahLst/>
            <a:cxnLst/>
            <a:rect l="l" t="t" r="r" b="b"/>
            <a:pathLst>
              <a:path w="17784843" h="5804569">
                <a:moveTo>
                  <a:pt x="0" y="0"/>
                </a:moveTo>
                <a:lnTo>
                  <a:pt x="17784844" y="0"/>
                </a:lnTo>
                <a:lnTo>
                  <a:pt x="17784844" y="5804569"/>
                </a:lnTo>
                <a:lnTo>
                  <a:pt x="0" y="5804569"/>
                </a:lnTo>
                <a:lnTo>
                  <a:pt x="0" y="0"/>
                </a:lnTo>
                <a:close/>
              </a:path>
            </a:pathLst>
          </a:custGeom>
          <a:blipFill>
            <a:blip r:embed="rId3"/>
            <a:stretch>
              <a:fillRect/>
            </a:stretch>
          </a:blipFill>
        </p:spPr>
      </p:sp>
      <p:sp>
        <p:nvSpPr>
          <p:cNvPr id="4" name="TextBox 4"/>
          <p:cNvSpPr txBox="1"/>
          <p:nvPr/>
        </p:nvSpPr>
        <p:spPr>
          <a:xfrm>
            <a:off x="0" y="131966"/>
            <a:ext cx="18288000" cy="714015"/>
          </a:xfrm>
          <a:prstGeom prst="rect">
            <a:avLst/>
          </a:prstGeom>
        </p:spPr>
        <p:txBody>
          <a:bodyPr lIns="0" tIns="0" rIns="0" bIns="0" rtlCol="0" anchor="t">
            <a:spAutoFit/>
          </a:bodyPr>
          <a:lstStyle/>
          <a:p>
            <a:pPr algn="ctr">
              <a:lnSpc>
                <a:spcPts val="5794"/>
              </a:lnSpc>
            </a:pPr>
            <a:r>
              <a:rPr lang="en-US" sz="4139">
                <a:solidFill>
                  <a:srgbClr val="303642"/>
                </a:solidFill>
                <a:latin typeface="Lato Bold"/>
              </a:rPr>
              <a:t>SKAITMENINĖ VISUOMENĖ</a:t>
            </a:r>
          </a:p>
        </p:txBody>
      </p:sp>
      <p:sp>
        <p:nvSpPr>
          <p:cNvPr id="5" name="TextBox 5"/>
          <p:cNvSpPr txBox="1"/>
          <p:nvPr/>
        </p:nvSpPr>
        <p:spPr>
          <a:xfrm>
            <a:off x="251578" y="1308084"/>
            <a:ext cx="17784843" cy="1415548"/>
          </a:xfrm>
          <a:prstGeom prst="rect">
            <a:avLst/>
          </a:prstGeom>
        </p:spPr>
        <p:txBody>
          <a:bodyPr lIns="0" tIns="0" rIns="0" bIns="0" rtlCol="0" anchor="t">
            <a:spAutoFit/>
          </a:bodyPr>
          <a:lstStyle/>
          <a:p>
            <a:pPr algn="just">
              <a:lnSpc>
                <a:spcPts val="2827"/>
              </a:lnSpc>
            </a:pPr>
            <a:r>
              <a:rPr lang="en-US" sz="2019">
                <a:solidFill>
                  <a:srgbClr val="303642"/>
                </a:solidFill>
                <a:latin typeface="Poppins"/>
              </a:rPr>
              <a:t>Kiekviena priklausomybė turi savybę, kuri vilioja žmogų ją vartoti ir vartoti, kol ji tampa liga. 2020 m. internetu Lietuvoje naudojosi 83 proc. 16–74 metų amžiaus gyventojų. 74 proc. 16–74 metų amžiaus gyventojų internetu naudojosi kasdien, ne rečiau kaip kartą per savaitę internetu naudojosi 82 proc. 16–74 metų amžiaus gyventojų.  </a:t>
            </a:r>
          </a:p>
          <a:p>
            <a:pPr algn="just">
              <a:lnSpc>
                <a:spcPts val="2827"/>
              </a:lnSpc>
              <a:spcBef>
                <a:spcPct val="0"/>
              </a:spcBef>
            </a:pPr>
            <a:endParaRPr lang="en-US" sz="2019">
              <a:solidFill>
                <a:srgbClr val="303642"/>
              </a:solidFill>
              <a:latin typeface="Poppins"/>
            </a:endParaRPr>
          </a:p>
        </p:txBody>
      </p:sp>
      <p:sp>
        <p:nvSpPr>
          <p:cNvPr id="6" name="TextBox 6"/>
          <p:cNvSpPr txBox="1"/>
          <p:nvPr/>
        </p:nvSpPr>
        <p:spPr>
          <a:xfrm>
            <a:off x="251578" y="2452408"/>
            <a:ext cx="17784843" cy="1415548"/>
          </a:xfrm>
          <a:prstGeom prst="rect">
            <a:avLst/>
          </a:prstGeom>
        </p:spPr>
        <p:txBody>
          <a:bodyPr lIns="0" tIns="0" rIns="0" bIns="0" rtlCol="0" anchor="t">
            <a:spAutoFit/>
          </a:bodyPr>
          <a:lstStyle/>
          <a:p>
            <a:pPr algn="just">
              <a:lnSpc>
                <a:spcPts val="2827"/>
              </a:lnSpc>
            </a:pPr>
            <a:r>
              <a:rPr lang="en-US" sz="2019">
                <a:solidFill>
                  <a:srgbClr val="303642"/>
                </a:solidFill>
                <a:latin typeface="Poppins"/>
              </a:rPr>
              <a:t>Probleminio interneto naudojimo paplitimas pasaulyje siekia apie 11 proc. Tai yra reikšmingai didesnis paplitimas nei kitų elgesio priklausomybių, tokių kaip lošimai (ne internete), sporto priklausomybė, apsipirkinėjimas (ne internetu), kurių paplitimas pasaulyje varijuoja nuo 5 iki 7 proc.</a:t>
            </a:r>
          </a:p>
          <a:p>
            <a:pPr algn="just">
              <a:lnSpc>
                <a:spcPts val="2827"/>
              </a:lnSpc>
              <a:spcBef>
                <a:spcPct val="0"/>
              </a:spcBef>
            </a:pPr>
            <a:endParaRPr lang="en-US" sz="2019">
              <a:solidFill>
                <a:srgbClr val="303642"/>
              </a:solidFill>
              <a:latin typeface="Poppins"/>
            </a:endParaRPr>
          </a:p>
        </p:txBody>
      </p:sp>
      <p:sp>
        <p:nvSpPr>
          <p:cNvPr id="7" name="TextBox 7"/>
          <p:cNvSpPr txBox="1"/>
          <p:nvPr/>
        </p:nvSpPr>
        <p:spPr>
          <a:xfrm>
            <a:off x="251578" y="3630210"/>
            <a:ext cx="17784843" cy="638249"/>
          </a:xfrm>
          <a:prstGeom prst="rect">
            <a:avLst/>
          </a:prstGeom>
        </p:spPr>
        <p:txBody>
          <a:bodyPr lIns="0" tIns="0" rIns="0" bIns="0" rtlCol="0" anchor="t">
            <a:spAutoFit/>
          </a:bodyPr>
          <a:lstStyle/>
          <a:p>
            <a:pPr algn="ctr">
              <a:lnSpc>
                <a:spcPts val="2620"/>
              </a:lnSpc>
            </a:pPr>
            <a:r>
              <a:rPr lang="en-US" sz="1872">
                <a:solidFill>
                  <a:srgbClr val="004AAD"/>
                </a:solidFill>
                <a:latin typeface="League Spartan Bold"/>
              </a:rPr>
              <a:t>ASMENYS LIETUVOJE, KURIE NAUDOJOSI INTERNETU ASMENINIAIS TIKSLAIS | PROC.</a:t>
            </a:r>
          </a:p>
          <a:p>
            <a:pPr algn="ctr">
              <a:lnSpc>
                <a:spcPts val="2620"/>
              </a:lnSpc>
            </a:pPr>
            <a:endParaRPr lang="en-US" sz="1872">
              <a:solidFill>
                <a:srgbClr val="004AAD"/>
              </a:solidFill>
              <a:latin typeface="League Spartan Bold"/>
            </a:endParaRPr>
          </a:p>
        </p:txBody>
      </p:sp>
      <p:sp>
        <p:nvSpPr>
          <p:cNvPr id="8" name="TextBox 8"/>
          <p:cNvSpPr txBox="1"/>
          <p:nvPr/>
        </p:nvSpPr>
        <p:spPr>
          <a:xfrm>
            <a:off x="6276220" y="3915960"/>
            <a:ext cx="4628139" cy="1063123"/>
          </a:xfrm>
          <a:prstGeom prst="rect">
            <a:avLst/>
          </a:prstGeom>
        </p:spPr>
        <p:txBody>
          <a:bodyPr lIns="0" tIns="0" rIns="0" bIns="0" rtlCol="0" anchor="t">
            <a:spAutoFit/>
          </a:bodyPr>
          <a:lstStyle/>
          <a:p>
            <a:pPr algn="just">
              <a:lnSpc>
                <a:spcPts val="2827"/>
              </a:lnSpc>
            </a:pPr>
            <a:r>
              <a:rPr lang="en-US" sz="2019">
                <a:solidFill>
                  <a:srgbClr val="303642"/>
                </a:solidFill>
                <a:latin typeface="Poppins"/>
              </a:rPr>
              <a:t> (16–74 metų amžiaus asmenys)</a:t>
            </a:r>
          </a:p>
          <a:p>
            <a:pPr algn="just">
              <a:lnSpc>
                <a:spcPts val="2827"/>
              </a:lnSpc>
            </a:pPr>
            <a:endParaRPr lang="en-US" sz="2019">
              <a:solidFill>
                <a:srgbClr val="303642"/>
              </a:solidFill>
              <a:latin typeface="Poppins"/>
            </a:endParaRPr>
          </a:p>
          <a:p>
            <a:pPr algn="just">
              <a:lnSpc>
                <a:spcPts val="2827"/>
              </a:lnSpc>
              <a:spcBef>
                <a:spcPct val="0"/>
              </a:spcBef>
            </a:pPr>
            <a:endParaRPr lang="en-US" sz="2019">
              <a:solidFill>
                <a:srgbClr val="303642"/>
              </a:solidFill>
              <a:latin typeface="Poppins"/>
            </a:endParaRPr>
          </a:p>
        </p:txBody>
      </p:sp>
      <p:sp>
        <p:nvSpPr>
          <p:cNvPr id="9" name="Freeform 35">
            <a:extLst>
              <a:ext uri="{FF2B5EF4-FFF2-40B4-BE49-F238E27FC236}">
                <a16:creationId xmlns:a16="http://schemas.microsoft.com/office/drawing/2014/main" id="{82517F77-03B4-787A-EC38-93423B3D3191}"/>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10" name="Rectangle 9">
            <a:extLst>
              <a:ext uri="{FF2B5EF4-FFF2-40B4-BE49-F238E27FC236}">
                <a16:creationId xmlns:a16="http://schemas.microsoft.com/office/drawing/2014/main" id="{FC83C04E-0BE7-861E-3D23-CE74002D08E1}"/>
              </a:ext>
            </a:extLst>
          </p:cNvPr>
          <p:cNvSpPr/>
          <p:nvPr/>
        </p:nvSpPr>
        <p:spPr>
          <a:xfrm>
            <a:off x="13692382" y="0"/>
            <a:ext cx="4587597"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VIII. Psichikos sveikata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grpSp>
        <p:nvGrpSpPr>
          <p:cNvPr id="3" name="Group 3"/>
          <p:cNvGrpSpPr/>
          <p:nvPr/>
        </p:nvGrpSpPr>
        <p:grpSpPr>
          <a:xfrm>
            <a:off x="8465911" y="1448830"/>
            <a:ext cx="2350921" cy="2218036"/>
            <a:chOff x="0" y="0"/>
            <a:chExt cx="619173" cy="584174"/>
          </a:xfrm>
        </p:grpSpPr>
        <p:sp>
          <p:nvSpPr>
            <p:cNvPr id="4" name="Freeform 4"/>
            <p:cNvSpPr/>
            <p:nvPr/>
          </p:nvSpPr>
          <p:spPr>
            <a:xfrm>
              <a:off x="0" y="0"/>
              <a:ext cx="619173" cy="584174"/>
            </a:xfrm>
            <a:custGeom>
              <a:avLst/>
              <a:gdLst/>
              <a:ahLst/>
              <a:cxnLst/>
              <a:rect l="l" t="t" r="r" b="b"/>
              <a:pathLst>
                <a:path w="619173" h="584174">
                  <a:moveTo>
                    <a:pt x="167950" y="0"/>
                  </a:moveTo>
                  <a:lnTo>
                    <a:pt x="451222" y="0"/>
                  </a:lnTo>
                  <a:cubicBezTo>
                    <a:pt x="543979" y="0"/>
                    <a:pt x="619173" y="75194"/>
                    <a:pt x="619173" y="167950"/>
                  </a:cubicBezTo>
                  <a:lnTo>
                    <a:pt x="619173" y="416224"/>
                  </a:lnTo>
                  <a:cubicBezTo>
                    <a:pt x="619173" y="508980"/>
                    <a:pt x="543979" y="584174"/>
                    <a:pt x="451222" y="584174"/>
                  </a:cubicBezTo>
                  <a:lnTo>
                    <a:pt x="167950" y="584174"/>
                  </a:lnTo>
                  <a:cubicBezTo>
                    <a:pt x="75194" y="584174"/>
                    <a:pt x="0" y="508980"/>
                    <a:pt x="0" y="416224"/>
                  </a:cubicBezTo>
                  <a:lnTo>
                    <a:pt x="0" y="167950"/>
                  </a:lnTo>
                  <a:cubicBezTo>
                    <a:pt x="0" y="75194"/>
                    <a:pt x="75194" y="0"/>
                    <a:pt x="167950" y="0"/>
                  </a:cubicBezTo>
                  <a:close/>
                </a:path>
              </a:pathLst>
            </a:custGeom>
            <a:solidFill>
              <a:srgbClr val="004AAD"/>
            </a:solidFill>
          </p:spPr>
        </p:sp>
        <p:sp>
          <p:nvSpPr>
            <p:cNvPr id="5" name="TextBox 5"/>
            <p:cNvSpPr txBox="1"/>
            <p:nvPr/>
          </p:nvSpPr>
          <p:spPr>
            <a:xfrm>
              <a:off x="0" y="-47625"/>
              <a:ext cx="619173" cy="631799"/>
            </a:xfrm>
            <a:prstGeom prst="rect">
              <a:avLst/>
            </a:prstGeom>
          </p:spPr>
          <p:txBody>
            <a:bodyPr lIns="50800" tIns="50800" rIns="50800" bIns="50800" rtlCol="0" anchor="ctr"/>
            <a:lstStyle/>
            <a:p>
              <a:pPr algn="ctr">
                <a:lnSpc>
                  <a:spcPts val="2659"/>
                </a:lnSpc>
              </a:pPr>
              <a:endParaRPr/>
            </a:p>
          </p:txBody>
        </p:sp>
      </p:gr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294841" y="1448830"/>
            <a:ext cx="7453449" cy="4248466"/>
          </a:xfrm>
          <a:prstGeom prst="rect">
            <a:avLst/>
          </a:prstGeom>
        </p:spPr>
      </p:pic>
      <p:sp>
        <p:nvSpPr>
          <p:cNvPr id="8" name="TextBox 8"/>
          <p:cNvSpPr txBox="1"/>
          <p:nvPr/>
        </p:nvSpPr>
        <p:spPr>
          <a:xfrm>
            <a:off x="8061778" y="8644582"/>
            <a:ext cx="2875239" cy="1062965"/>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gera savijauta ir sveikata-nepakeliui su alkoholiu</a:t>
            </a:r>
          </a:p>
        </p:txBody>
      </p:sp>
      <p:sp>
        <p:nvSpPr>
          <p:cNvPr id="9" name="TextBox 9"/>
          <p:cNvSpPr txBox="1"/>
          <p:nvPr/>
        </p:nvSpPr>
        <p:spPr>
          <a:xfrm>
            <a:off x="8394822" y="1831827"/>
            <a:ext cx="2493098" cy="1100665"/>
          </a:xfrm>
          <a:prstGeom prst="rect">
            <a:avLst/>
          </a:prstGeom>
        </p:spPr>
        <p:txBody>
          <a:bodyPr lIns="0" tIns="0" rIns="0" bIns="0" rtlCol="0" anchor="t">
            <a:spAutoFit/>
          </a:bodyPr>
          <a:lstStyle/>
          <a:p>
            <a:pPr algn="ctr">
              <a:lnSpc>
                <a:spcPts val="4433"/>
              </a:lnSpc>
            </a:pPr>
            <a:endParaRPr/>
          </a:p>
          <a:p>
            <a:pPr algn="ctr">
              <a:lnSpc>
                <a:spcPts val="4433"/>
              </a:lnSpc>
            </a:pPr>
            <a:r>
              <a:rPr lang="en-US" sz="3166">
                <a:solidFill>
                  <a:srgbClr val="FFFFFF"/>
                </a:solidFill>
                <a:latin typeface="League Spartan Bold"/>
              </a:rPr>
              <a:t>ĮKVĖPK</a:t>
            </a:r>
          </a:p>
        </p:txBody>
      </p:sp>
      <p:sp>
        <p:nvSpPr>
          <p:cNvPr id="10" name="TextBox 10"/>
          <p:cNvSpPr txBox="1"/>
          <p:nvPr/>
        </p:nvSpPr>
        <p:spPr>
          <a:xfrm>
            <a:off x="8228300" y="3951666"/>
            <a:ext cx="2875239" cy="1062965"/>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šviežias oras būtina smegenims ir kiekvienai kino ląstelei</a:t>
            </a:r>
          </a:p>
        </p:txBody>
      </p:sp>
      <p:sp>
        <p:nvSpPr>
          <p:cNvPr id="11" name="TextBox 11"/>
          <p:cNvSpPr txBox="1"/>
          <p:nvPr/>
        </p:nvSpPr>
        <p:spPr>
          <a:xfrm>
            <a:off x="15242195" y="3951666"/>
            <a:ext cx="2421119" cy="1062965"/>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prisimink savo pomėgius ir skirk jiems laiko</a:t>
            </a:r>
          </a:p>
        </p:txBody>
      </p:sp>
      <p:grpSp>
        <p:nvGrpSpPr>
          <p:cNvPr id="12" name="Group 12"/>
          <p:cNvGrpSpPr/>
          <p:nvPr/>
        </p:nvGrpSpPr>
        <p:grpSpPr>
          <a:xfrm>
            <a:off x="11860385" y="1518697"/>
            <a:ext cx="2572870" cy="3133634"/>
            <a:chOff x="0" y="0"/>
            <a:chExt cx="3430494" cy="4178179"/>
          </a:xfrm>
        </p:grpSpPr>
        <p:sp>
          <p:nvSpPr>
            <p:cNvPr id="13" name="TextBox 13"/>
            <p:cNvSpPr txBox="1"/>
            <p:nvPr/>
          </p:nvSpPr>
          <p:spPr>
            <a:xfrm>
              <a:off x="0" y="3249842"/>
              <a:ext cx="3430494" cy="928337"/>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sportas išjudina ir kūną ir nuotaiką</a:t>
              </a:r>
            </a:p>
          </p:txBody>
        </p:sp>
        <p:grpSp>
          <p:nvGrpSpPr>
            <p:cNvPr id="14" name="Group 14"/>
            <p:cNvGrpSpPr/>
            <p:nvPr/>
          </p:nvGrpSpPr>
          <p:grpSpPr>
            <a:xfrm>
              <a:off x="0" y="0"/>
              <a:ext cx="3108918" cy="2851058"/>
              <a:chOff x="0" y="0"/>
              <a:chExt cx="614107" cy="563172"/>
            </a:xfrm>
          </p:grpSpPr>
          <p:sp>
            <p:nvSpPr>
              <p:cNvPr id="15" name="Freeform 15"/>
              <p:cNvSpPr/>
              <p:nvPr/>
            </p:nvSpPr>
            <p:spPr>
              <a:xfrm>
                <a:off x="0" y="0"/>
                <a:ext cx="614107" cy="563172"/>
              </a:xfrm>
              <a:custGeom>
                <a:avLst/>
                <a:gdLst/>
                <a:ahLst/>
                <a:cxnLst/>
                <a:rect l="l" t="t" r="r" b="b"/>
                <a:pathLst>
                  <a:path w="614107" h="563172">
                    <a:moveTo>
                      <a:pt x="169336" y="0"/>
                    </a:moveTo>
                    <a:lnTo>
                      <a:pt x="444772" y="0"/>
                    </a:lnTo>
                    <a:cubicBezTo>
                      <a:pt x="538293" y="0"/>
                      <a:pt x="614107" y="75814"/>
                      <a:pt x="614107" y="169336"/>
                    </a:cubicBezTo>
                    <a:lnTo>
                      <a:pt x="614107" y="393836"/>
                    </a:lnTo>
                    <a:cubicBezTo>
                      <a:pt x="614107" y="487358"/>
                      <a:pt x="538293" y="563172"/>
                      <a:pt x="444772" y="563172"/>
                    </a:cubicBezTo>
                    <a:lnTo>
                      <a:pt x="169336" y="563172"/>
                    </a:lnTo>
                    <a:cubicBezTo>
                      <a:pt x="75814" y="563172"/>
                      <a:pt x="0" y="487358"/>
                      <a:pt x="0" y="393836"/>
                    </a:cubicBezTo>
                    <a:lnTo>
                      <a:pt x="0" y="169336"/>
                    </a:lnTo>
                    <a:cubicBezTo>
                      <a:pt x="0" y="75814"/>
                      <a:pt x="75814" y="0"/>
                      <a:pt x="169336" y="0"/>
                    </a:cubicBezTo>
                    <a:close/>
                  </a:path>
                </a:pathLst>
              </a:custGeom>
              <a:solidFill>
                <a:srgbClr val="004AAD"/>
              </a:solidFill>
            </p:spPr>
          </p:sp>
          <p:sp>
            <p:nvSpPr>
              <p:cNvPr id="16" name="TextBox 16"/>
              <p:cNvSpPr txBox="1"/>
              <p:nvPr/>
            </p:nvSpPr>
            <p:spPr>
              <a:xfrm>
                <a:off x="0" y="-47625"/>
                <a:ext cx="614107" cy="610797"/>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56759" y="1132464"/>
              <a:ext cx="2995401" cy="699203"/>
            </a:xfrm>
            <a:prstGeom prst="rect">
              <a:avLst/>
            </a:prstGeom>
          </p:spPr>
          <p:txBody>
            <a:bodyPr lIns="0" tIns="0" rIns="0" bIns="0" rtlCol="0" anchor="t">
              <a:spAutoFit/>
            </a:bodyPr>
            <a:lstStyle/>
            <a:p>
              <a:pPr algn="ctr">
                <a:lnSpc>
                  <a:spcPts val="4433"/>
                </a:lnSpc>
              </a:pPr>
              <a:r>
                <a:rPr lang="en-US" sz="3166">
                  <a:solidFill>
                    <a:srgbClr val="FFFFFF"/>
                  </a:solidFill>
                  <a:latin typeface="League Spartan"/>
                </a:rPr>
                <a:t>JUDĖK</a:t>
              </a:r>
            </a:p>
          </p:txBody>
        </p:sp>
      </p:grpSp>
      <p:grpSp>
        <p:nvGrpSpPr>
          <p:cNvPr id="18" name="Group 18"/>
          <p:cNvGrpSpPr/>
          <p:nvPr/>
        </p:nvGrpSpPr>
        <p:grpSpPr>
          <a:xfrm>
            <a:off x="8228300" y="5997781"/>
            <a:ext cx="2350921" cy="2218036"/>
            <a:chOff x="0" y="0"/>
            <a:chExt cx="619173" cy="584174"/>
          </a:xfrm>
        </p:grpSpPr>
        <p:sp>
          <p:nvSpPr>
            <p:cNvPr id="19" name="Freeform 19"/>
            <p:cNvSpPr/>
            <p:nvPr/>
          </p:nvSpPr>
          <p:spPr>
            <a:xfrm>
              <a:off x="0" y="0"/>
              <a:ext cx="619173" cy="584174"/>
            </a:xfrm>
            <a:custGeom>
              <a:avLst/>
              <a:gdLst/>
              <a:ahLst/>
              <a:cxnLst/>
              <a:rect l="l" t="t" r="r" b="b"/>
              <a:pathLst>
                <a:path w="619173" h="584174">
                  <a:moveTo>
                    <a:pt x="167950" y="0"/>
                  </a:moveTo>
                  <a:lnTo>
                    <a:pt x="451222" y="0"/>
                  </a:lnTo>
                  <a:cubicBezTo>
                    <a:pt x="543979" y="0"/>
                    <a:pt x="619173" y="75194"/>
                    <a:pt x="619173" y="167950"/>
                  </a:cubicBezTo>
                  <a:lnTo>
                    <a:pt x="619173" y="416224"/>
                  </a:lnTo>
                  <a:cubicBezTo>
                    <a:pt x="619173" y="508980"/>
                    <a:pt x="543979" y="584174"/>
                    <a:pt x="451222" y="584174"/>
                  </a:cubicBezTo>
                  <a:lnTo>
                    <a:pt x="167950" y="584174"/>
                  </a:lnTo>
                  <a:cubicBezTo>
                    <a:pt x="75194" y="584174"/>
                    <a:pt x="0" y="508980"/>
                    <a:pt x="0" y="416224"/>
                  </a:cubicBezTo>
                  <a:lnTo>
                    <a:pt x="0" y="167950"/>
                  </a:lnTo>
                  <a:cubicBezTo>
                    <a:pt x="0" y="75194"/>
                    <a:pt x="75194" y="0"/>
                    <a:pt x="167950" y="0"/>
                  </a:cubicBezTo>
                  <a:close/>
                </a:path>
              </a:pathLst>
            </a:custGeom>
            <a:solidFill>
              <a:srgbClr val="004AAD"/>
            </a:solidFill>
          </p:spPr>
        </p:sp>
        <p:sp>
          <p:nvSpPr>
            <p:cNvPr id="20" name="TextBox 20"/>
            <p:cNvSpPr txBox="1"/>
            <p:nvPr/>
          </p:nvSpPr>
          <p:spPr>
            <a:xfrm>
              <a:off x="0" y="-47625"/>
              <a:ext cx="619173" cy="631799"/>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8156615" y="6527892"/>
            <a:ext cx="2493098" cy="1100665"/>
          </a:xfrm>
          <a:prstGeom prst="rect">
            <a:avLst/>
          </a:prstGeom>
        </p:spPr>
        <p:txBody>
          <a:bodyPr lIns="0" tIns="0" rIns="0" bIns="0" rtlCol="0" anchor="t">
            <a:spAutoFit/>
          </a:bodyPr>
          <a:lstStyle/>
          <a:p>
            <a:pPr algn="ctr">
              <a:lnSpc>
                <a:spcPts val="4433"/>
              </a:lnSpc>
            </a:pPr>
            <a:r>
              <a:rPr lang="en-US" sz="3166">
                <a:solidFill>
                  <a:srgbClr val="FFFFFF"/>
                </a:solidFill>
                <a:latin typeface="League Spartan"/>
              </a:rPr>
              <a:t>IŠLIK BLAIVUS</a:t>
            </a:r>
          </a:p>
        </p:txBody>
      </p:sp>
      <p:grpSp>
        <p:nvGrpSpPr>
          <p:cNvPr id="22" name="Group 22"/>
          <p:cNvGrpSpPr/>
          <p:nvPr/>
        </p:nvGrpSpPr>
        <p:grpSpPr>
          <a:xfrm>
            <a:off x="11654251" y="5997781"/>
            <a:ext cx="2350921" cy="2218036"/>
            <a:chOff x="0" y="0"/>
            <a:chExt cx="619173" cy="584174"/>
          </a:xfrm>
        </p:grpSpPr>
        <p:sp>
          <p:nvSpPr>
            <p:cNvPr id="23" name="Freeform 23"/>
            <p:cNvSpPr/>
            <p:nvPr/>
          </p:nvSpPr>
          <p:spPr>
            <a:xfrm>
              <a:off x="0" y="0"/>
              <a:ext cx="619173" cy="584174"/>
            </a:xfrm>
            <a:custGeom>
              <a:avLst/>
              <a:gdLst/>
              <a:ahLst/>
              <a:cxnLst/>
              <a:rect l="l" t="t" r="r" b="b"/>
              <a:pathLst>
                <a:path w="619173" h="584174">
                  <a:moveTo>
                    <a:pt x="167950" y="0"/>
                  </a:moveTo>
                  <a:lnTo>
                    <a:pt x="451222" y="0"/>
                  </a:lnTo>
                  <a:cubicBezTo>
                    <a:pt x="543979" y="0"/>
                    <a:pt x="619173" y="75194"/>
                    <a:pt x="619173" y="167950"/>
                  </a:cubicBezTo>
                  <a:lnTo>
                    <a:pt x="619173" y="416224"/>
                  </a:lnTo>
                  <a:cubicBezTo>
                    <a:pt x="619173" y="508980"/>
                    <a:pt x="543979" y="584174"/>
                    <a:pt x="451222" y="584174"/>
                  </a:cubicBezTo>
                  <a:lnTo>
                    <a:pt x="167950" y="584174"/>
                  </a:lnTo>
                  <a:cubicBezTo>
                    <a:pt x="75194" y="584174"/>
                    <a:pt x="0" y="508980"/>
                    <a:pt x="0" y="416224"/>
                  </a:cubicBezTo>
                  <a:lnTo>
                    <a:pt x="0" y="167950"/>
                  </a:lnTo>
                  <a:cubicBezTo>
                    <a:pt x="0" y="75194"/>
                    <a:pt x="75194" y="0"/>
                    <a:pt x="167950" y="0"/>
                  </a:cubicBezTo>
                  <a:close/>
                </a:path>
              </a:pathLst>
            </a:custGeom>
            <a:solidFill>
              <a:srgbClr val="004AAD"/>
            </a:solidFill>
          </p:spPr>
        </p:sp>
        <p:sp>
          <p:nvSpPr>
            <p:cNvPr id="24" name="TextBox 24"/>
            <p:cNvSpPr txBox="1"/>
            <p:nvPr/>
          </p:nvSpPr>
          <p:spPr>
            <a:xfrm>
              <a:off x="0" y="-47625"/>
              <a:ext cx="619173" cy="631799"/>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1583163" y="6570307"/>
            <a:ext cx="2493098" cy="1100665"/>
          </a:xfrm>
          <a:prstGeom prst="rect">
            <a:avLst/>
          </a:prstGeom>
        </p:spPr>
        <p:txBody>
          <a:bodyPr lIns="0" tIns="0" rIns="0" bIns="0" rtlCol="0" anchor="t">
            <a:spAutoFit/>
          </a:bodyPr>
          <a:lstStyle/>
          <a:p>
            <a:pPr algn="ctr">
              <a:lnSpc>
                <a:spcPts val="4433"/>
              </a:lnSpc>
            </a:pPr>
            <a:r>
              <a:rPr lang="en-US" sz="3166">
                <a:solidFill>
                  <a:srgbClr val="FFFFFF"/>
                </a:solidFill>
                <a:latin typeface="League Spartan"/>
              </a:rPr>
              <a:t>PRISIMINK DRAUGUS</a:t>
            </a:r>
          </a:p>
        </p:txBody>
      </p:sp>
      <p:grpSp>
        <p:nvGrpSpPr>
          <p:cNvPr id="26" name="Group 26"/>
          <p:cNvGrpSpPr/>
          <p:nvPr/>
        </p:nvGrpSpPr>
        <p:grpSpPr>
          <a:xfrm>
            <a:off x="15080202" y="5997781"/>
            <a:ext cx="2350921" cy="2218036"/>
            <a:chOff x="0" y="0"/>
            <a:chExt cx="619173" cy="584174"/>
          </a:xfrm>
        </p:grpSpPr>
        <p:sp>
          <p:nvSpPr>
            <p:cNvPr id="27" name="Freeform 27"/>
            <p:cNvSpPr/>
            <p:nvPr/>
          </p:nvSpPr>
          <p:spPr>
            <a:xfrm>
              <a:off x="0" y="0"/>
              <a:ext cx="619173" cy="584174"/>
            </a:xfrm>
            <a:custGeom>
              <a:avLst/>
              <a:gdLst/>
              <a:ahLst/>
              <a:cxnLst/>
              <a:rect l="l" t="t" r="r" b="b"/>
              <a:pathLst>
                <a:path w="619173" h="584174">
                  <a:moveTo>
                    <a:pt x="167950" y="0"/>
                  </a:moveTo>
                  <a:lnTo>
                    <a:pt x="451222" y="0"/>
                  </a:lnTo>
                  <a:cubicBezTo>
                    <a:pt x="543979" y="0"/>
                    <a:pt x="619173" y="75194"/>
                    <a:pt x="619173" y="167950"/>
                  </a:cubicBezTo>
                  <a:lnTo>
                    <a:pt x="619173" y="416224"/>
                  </a:lnTo>
                  <a:cubicBezTo>
                    <a:pt x="619173" y="508980"/>
                    <a:pt x="543979" y="584174"/>
                    <a:pt x="451222" y="584174"/>
                  </a:cubicBezTo>
                  <a:lnTo>
                    <a:pt x="167950" y="584174"/>
                  </a:lnTo>
                  <a:cubicBezTo>
                    <a:pt x="75194" y="584174"/>
                    <a:pt x="0" y="508980"/>
                    <a:pt x="0" y="416224"/>
                  </a:cubicBezTo>
                  <a:lnTo>
                    <a:pt x="0" y="167950"/>
                  </a:lnTo>
                  <a:cubicBezTo>
                    <a:pt x="0" y="75194"/>
                    <a:pt x="75194" y="0"/>
                    <a:pt x="167950" y="0"/>
                  </a:cubicBezTo>
                  <a:close/>
                </a:path>
              </a:pathLst>
            </a:custGeom>
            <a:solidFill>
              <a:srgbClr val="004AAD"/>
            </a:solidFill>
          </p:spPr>
        </p:sp>
        <p:sp>
          <p:nvSpPr>
            <p:cNvPr id="28" name="TextBox 28"/>
            <p:cNvSpPr txBox="1"/>
            <p:nvPr/>
          </p:nvSpPr>
          <p:spPr>
            <a:xfrm>
              <a:off x="0" y="-47625"/>
              <a:ext cx="619173" cy="631799"/>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5009114" y="6851294"/>
            <a:ext cx="2493098" cy="538690"/>
          </a:xfrm>
          <a:prstGeom prst="rect">
            <a:avLst/>
          </a:prstGeom>
        </p:spPr>
        <p:txBody>
          <a:bodyPr lIns="0" tIns="0" rIns="0" bIns="0" rtlCol="0" anchor="t">
            <a:spAutoFit/>
          </a:bodyPr>
          <a:lstStyle/>
          <a:p>
            <a:pPr algn="ctr">
              <a:lnSpc>
                <a:spcPts val="4433"/>
              </a:lnSpc>
            </a:pPr>
            <a:r>
              <a:rPr lang="en-US" sz="3166">
                <a:solidFill>
                  <a:srgbClr val="FFFFFF"/>
                </a:solidFill>
                <a:latin typeface="League Spartan"/>
              </a:rPr>
              <a:t>PAILSĖK</a:t>
            </a:r>
          </a:p>
        </p:txBody>
      </p:sp>
      <p:sp>
        <p:nvSpPr>
          <p:cNvPr id="30" name="TextBox 30"/>
          <p:cNvSpPr txBox="1"/>
          <p:nvPr/>
        </p:nvSpPr>
        <p:spPr>
          <a:xfrm>
            <a:off x="11391495" y="8584387"/>
            <a:ext cx="2875239" cy="710540"/>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bendravimas nugali vienišumą</a:t>
            </a:r>
          </a:p>
        </p:txBody>
      </p:sp>
      <p:sp>
        <p:nvSpPr>
          <p:cNvPr id="31" name="TextBox 31"/>
          <p:cNvSpPr txBox="1"/>
          <p:nvPr/>
        </p:nvSpPr>
        <p:spPr>
          <a:xfrm>
            <a:off x="14721212" y="8524191"/>
            <a:ext cx="2875239" cy="710540"/>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8-9 valandos miego daro stebuklus</a:t>
            </a:r>
          </a:p>
        </p:txBody>
      </p:sp>
      <p:grpSp>
        <p:nvGrpSpPr>
          <p:cNvPr id="32" name="Group 32"/>
          <p:cNvGrpSpPr/>
          <p:nvPr/>
        </p:nvGrpSpPr>
        <p:grpSpPr>
          <a:xfrm>
            <a:off x="237610" y="6040196"/>
            <a:ext cx="2350921" cy="2218036"/>
            <a:chOff x="0" y="0"/>
            <a:chExt cx="619173" cy="584174"/>
          </a:xfrm>
        </p:grpSpPr>
        <p:sp>
          <p:nvSpPr>
            <p:cNvPr id="33" name="Freeform 33"/>
            <p:cNvSpPr/>
            <p:nvPr/>
          </p:nvSpPr>
          <p:spPr>
            <a:xfrm>
              <a:off x="0" y="0"/>
              <a:ext cx="619173" cy="584174"/>
            </a:xfrm>
            <a:custGeom>
              <a:avLst/>
              <a:gdLst/>
              <a:ahLst/>
              <a:cxnLst/>
              <a:rect l="l" t="t" r="r" b="b"/>
              <a:pathLst>
                <a:path w="619173" h="584174">
                  <a:moveTo>
                    <a:pt x="167950" y="0"/>
                  </a:moveTo>
                  <a:lnTo>
                    <a:pt x="451222" y="0"/>
                  </a:lnTo>
                  <a:cubicBezTo>
                    <a:pt x="543979" y="0"/>
                    <a:pt x="619173" y="75194"/>
                    <a:pt x="619173" y="167950"/>
                  </a:cubicBezTo>
                  <a:lnTo>
                    <a:pt x="619173" y="416224"/>
                  </a:lnTo>
                  <a:cubicBezTo>
                    <a:pt x="619173" y="508980"/>
                    <a:pt x="543979" y="584174"/>
                    <a:pt x="451222" y="584174"/>
                  </a:cubicBezTo>
                  <a:lnTo>
                    <a:pt x="167950" y="584174"/>
                  </a:lnTo>
                  <a:cubicBezTo>
                    <a:pt x="75194" y="584174"/>
                    <a:pt x="0" y="508980"/>
                    <a:pt x="0" y="416224"/>
                  </a:cubicBezTo>
                  <a:lnTo>
                    <a:pt x="0" y="167950"/>
                  </a:lnTo>
                  <a:cubicBezTo>
                    <a:pt x="0" y="75194"/>
                    <a:pt x="75194" y="0"/>
                    <a:pt x="167950" y="0"/>
                  </a:cubicBezTo>
                  <a:close/>
                </a:path>
              </a:pathLst>
            </a:custGeom>
            <a:solidFill>
              <a:srgbClr val="004AAD"/>
            </a:solidFill>
          </p:spPr>
        </p:sp>
        <p:sp>
          <p:nvSpPr>
            <p:cNvPr id="34" name="TextBox 34"/>
            <p:cNvSpPr txBox="1"/>
            <p:nvPr/>
          </p:nvSpPr>
          <p:spPr>
            <a:xfrm>
              <a:off x="0" y="-47625"/>
              <a:ext cx="619173" cy="631799"/>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166522" y="6942753"/>
            <a:ext cx="2493098" cy="538690"/>
          </a:xfrm>
          <a:prstGeom prst="rect">
            <a:avLst/>
          </a:prstGeom>
        </p:spPr>
        <p:txBody>
          <a:bodyPr lIns="0" tIns="0" rIns="0" bIns="0" rtlCol="0" anchor="t">
            <a:spAutoFit/>
          </a:bodyPr>
          <a:lstStyle/>
          <a:p>
            <a:pPr algn="ctr">
              <a:lnSpc>
                <a:spcPts val="4433"/>
              </a:lnSpc>
            </a:pPr>
            <a:r>
              <a:rPr lang="en-US" sz="3166">
                <a:solidFill>
                  <a:srgbClr val="FFFFFF"/>
                </a:solidFill>
                <a:latin typeface="League Spartan"/>
              </a:rPr>
              <a:t>KALBĖKIS</a:t>
            </a:r>
          </a:p>
        </p:txBody>
      </p:sp>
      <p:sp>
        <p:nvSpPr>
          <p:cNvPr id="36" name="TextBox 36"/>
          <p:cNvSpPr txBox="1"/>
          <p:nvPr/>
        </p:nvSpPr>
        <p:spPr>
          <a:xfrm>
            <a:off x="0" y="8543032"/>
            <a:ext cx="2875239" cy="1062965"/>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problemos atrodo ne tokios didelės, kai pasikalbi su kitu</a:t>
            </a:r>
          </a:p>
        </p:txBody>
      </p:sp>
      <p:grpSp>
        <p:nvGrpSpPr>
          <p:cNvPr id="37" name="Group 37"/>
          <p:cNvGrpSpPr/>
          <p:nvPr/>
        </p:nvGrpSpPr>
        <p:grpSpPr>
          <a:xfrm>
            <a:off x="4442954" y="6040196"/>
            <a:ext cx="2350921" cy="2218036"/>
            <a:chOff x="0" y="0"/>
            <a:chExt cx="619173" cy="584174"/>
          </a:xfrm>
        </p:grpSpPr>
        <p:sp>
          <p:nvSpPr>
            <p:cNvPr id="38" name="Freeform 38"/>
            <p:cNvSpPr/>
            <p:nvPr/>
          </p:nvSpPr>
          <p:spPr>
            <a:xfrm>
              <a:off x="0" y="0"/>
              <a:ext cx="619173" cy="584174"/>
            </a:xfrm>
            <a:custGeom>
              <a:avLst/>
              <a:gdLst/>
              <a:ahLst/>
              <a:cxnLst/>
              <a:rect l="l" t="t" r="r" b="b"/>
              <a:pathLst>
                <a:path w="619173" h="584174">
                  <a:moveTo>
                    <a:pt x="167950" y="0"/>
                  </a:moveTo>
                  <a:lnTo>
                    <a:pt x="451222" y="0"/>
                  </a:lnTo>
                  <a:cubicBezTo>
                    <a:pt x="543979" y="0"/>
                    <a:pt x="619173" y="75194"/>
                    <a:pt x="619173" y="167950"/>
                  </a:cubicBezTo>
                  <a:lnTo>
                    <a:pt x="619173" y="416224"/>
                  </a:lnTo>
                  <a:cubicBezTo>
                    <a:pt x="619173" y="508980"/>
                    <a:pt x="543979" y="584174"/>
                    <a:pt x="451222" y="584174"/>
                  </a:cubicBezTo>
                  <a:lnTo>
                    <a:pt x="167950" y="584174"/>
                  </a:lnTo>
                  <a:cubicBezTo>
                    <a:pt x="75194" y="584174"/>
                    <a:pt x="0" y="508980"/>
                    <a:pt x="0" y="416224"/>
                  </a:cubicBezTo>
                  <a:lnTo>
                    <a:pt x="0" y="167950"/>
                  </a:lnTo>
                  <a:cubicBezTo>
                    <a:pt x="0" y="75194"/>
                    <a:pt x="75194" y="0"/>
                    <a:pt x="167950" y="0"/>
                  </a:cubicBezTo>
                  <a:close/>
                </a:path>
              </a:pathLst>
            </a:custGeom>
            <a:solidFill>
              <a:srgbClr val="004AAD"/>
            </a:solidFill>
          </p:spPr>
        </p:sp>
        <p:sp>
          <p:nvSpPr>
            <p:cNvPr id="39" name="TextBox 39"/>
            <p:cNvSpPr txBox="1"/>
            <p:nvPr/>
          </p:nvSpPr>
          <p:spPr>
            <a:xfrm>
              <a:off x="0" y="-47625"/>
              <a:ext cx="619173" cy="631799"/>
            </a:xfrm>
            <a:prstGeom prst="rect">
              <a:avLst/>
            </a:prstGeom>
          </p:spPr>
          <p:txBody>
            <a:bodyPr lIns="50800" tIns="50800" rIns="50800" bIns="50800" rtlCol="0" anchor="ctr"/>
            <a:lstStyle/>
            <a:p>
              <a:pPr algn="ctr">
                <a:lnSpc>
                  <a:spcPts val="2659"/>
                </a:lnSpc>
              </a:pPr>
              <a:endParaRPr/>
            </a:p>
          </p:txBody>
        </p:sp>
      </p:grpSp>
      <p:sp>
        <p:nvSpPr>
          <p:cNvPr id="40" name="TextBox 40"/>
          <p:cNvSpPr txBox="1"/>
          <p:nvPr/>
        </p:nvSpPr>
        <p:spPr>
          <a:xfrm>
            <a:off x="4371865" y="6661765"/>
            <a:ext cx="2493098" cy="1100665"/>
          </a:xfrm>
          <a:prstGeom prst="rect">
            <a:avLst/>
          </a:prstGeom>
        </p:spPr>
        <p:txBody>
          <a:bodyPr lIns="0" tIns="0" rIns="0" bIns="0" rtlCol="0" anchor="t">
            <a:spAutoFit/>
          </a:bodyPr>
          <a:lstStyle/>
          <a:p>
            <a:pPr algn="ctr">
              <a:lnSpc>
                <a:spcPts val="4433"/>
              </a:lnSpc>
            </a:pPr>
            <a:r>
              <a:rPr lang="en-US" sz="3166">
                <a:solidFill>
                  <a:srgbClr val="FFFFFF"/>
                </a:solidFill>
                <a:latin typeface="League Spartan"/>
              </a:rPr>
              <a:t>MAITINKIS SVEIKIAU</a:t>
            </a:r>
          </a:p>
        </p:txBody>
      </p:sp>
      <p:sp>
        <p:nvSpPr>
          <p:cNvPr id="41" name="TextBox 41"/>
          <p:cNvSpPr txBox="1"/>
          <p:nvPr/>
        </p:nvSpPr>
        <p:spPr>
          <a:xfrm>
            <a:off x="4205343" y="8543032"/>
            <a:ext cx="2875239" cy="1062965"/>
          </a:xfrm>
          <a:prstGeom prst="rect">
            <a:avLst/>
          </a:prstGeom>
        </p:spPr>
        <p:txBody>
          <a:bodyPr lIns="0" tIns="0" rIns="0" bIns="0" rtlCol="0" anchor="t">
            <a:spAutoFit/>
          </a:bodyPr>
          <a:lstStyle/>
          <a:p>
            <a:pPr algn="ctr">
              <a:lnSpc>
                <a:spcPts val="2836"/>
              </a:lnSpc>
              <a:spcBef>
                <a:spcPct val="0"/>
              </a:spcBef>
            </a:pPr>
            <a:r>
              <a:rPr lang="en-US" sz="2025">
                <a:solidFill>
                  <a:srgbClr val="000000"/>
                </a:solidFill>
                <a:latin typeface="Poppins"/>
              </a:rPr>
              <a:t>pilnavertis maistas gali padėti jaustus geriau</a:t>
            </a:r>
          </a:p>
        </p:txBody>
      </p:sp>
      <p:grpSp>
        <p:nvGrpSpPr>
          <p:cNvPr id="42" name="Group 42"/>
          <p:cNvGrpSpPr/>
          <p:nvPr/>
        </p:nvGrpSpPr>
        <p:grpSpPr>
          <a:xfrm>
            <a:off x="15174440" y="1518697"/>
            <a:ext cx="2350921" cy="2218036"/>
            <a:chOff x="0" y="0"/>
            <a:chExt cx="619173" cy="584174"/>
          </a:xfrm>
        </p:grpSpPr>
        <p:sp>
          <p:nvSpPr>
            <p:cNvPr id="43" name="Freeform 43"/>
            <p:cNvSpPr/>
            <p:nvPr/>
          </p:nvSpPr>
          <p:spPr>
            <a:xfrm>
              <a:off x="0" y="0"/>
              <a:ext cx="619173" cy="584174"/>
            </a:xfrm>
            <a:custGeom>
              <a:avLst/>
              <a:gdLst/>
              <a:ahLst/>
              <a:cxnLst/>
              <a:rect l="l" t="t" r="r" b="b"/>
              <a:pathLst>
                <a:path w="619173" h="584174">
                  <a:moveTo>
                    <a:pt x="167950" y="0"/>
                  </a:moveTo>
                  <a:lnTo>
                    <a:pt x="451222" y="0"/>
                  </a:lnTo>
                  <a:cubicBezTo>
                    <a:pt x="543979" y="0"/>
                    <a:pt x="619173" y="75194"/>
                    <a:pt x="619173" y="167950"/>
                  </a:cubicBezTo>
                  <a:lnTo>
                    <a:pt x="619173" y="416224"/>
                  </a:lnTo>
                  <a:cubicBezTo>
                    <a:pt x="619173" y="508980"/>
                    <a:pt x="543979" y="584174"/>
                    <a:pt x="451222" y="584174"/>
                  </a:cubicBezTo>
                  <a:lnTo>
                    <a:pt x="167950" y="584174"/>
                  </a:lnTo>
                  <a:cubicBezTo>
                    <a:pt x="75194" y="584174"/>
                    <a:pt x="0" y="508980"/>
                    <a:pt x="0" y="416224"/>
                  </a:cubicBezTo>
                  <a:lnTo>
                    <a:pt x="0" y="167950"/>
                  </a:lnTo>
                  <a:cubicBezTo>
                    <a:pt x="0" y="75194"/>
                    <a:pt x="75194" y="0"/>
                    <a:pt x="167950" y="0"/>
                  </a:cubicBezTo>
                  <a:close/>
                </a:path>
              </a:pathLst>
            </a:custGeom>
            <a:solidFill>
              <a:srgbClr val="004AAD"/>
            </a:solidFill>
          </p:spPr>
        </p:sp>
        <p:sp>
          <p:nvSpPr>
            <p:cNvPr id="44" name="TextBox 44"/>
            <p:cNvSpPr txBox="1"/>
            <p:nvPr/>
          </p:nvSpPr>
          <p:spPr>
            <a:xfrm>
              <a:off x="0" y="-47625"/>
              <a:ext cx="619173" cy="631799"/>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15103352" y="2353584"/>
            <a:ext cx="2493098" cy="538690"/>
          </a:xfrm>
          <a:prstGeom prst="rect">
            <a:avLst/>
          </a:prstGeom>
        </p:spPr>
        <p:txBody>
          <a:bodyPr lIns="0" tIns="0" rIns="0" bIns="0" rtlCol="0" anchor="t">
            <a:spAutoFit/>
          </a:bodyPr>
          <a:lstStyle/>
          <a:p>
            <a:pPr algn="ctr">
              <a:lnSpc>
                <a:spcPts val="4433"/>
              </a:lnSpc>
            </a:pPr>
            <a:r>
              <a:rPr lang="en-US" sz="3166">
                <a:solidFill>
                  <a:srgbClr val="FFFFFF"/>
                </a:solidFill>
                <a:latin typeface="League Spartan"/>
              </a:rPr>
              <a:t>VEIK</a:t>
            </a:r>
          </a:p>
        </p:txBody>
      </p:sp>
      <p:sp>
        <p:nvSpPr>
          <p:cNvPr id="46" name="Freeform 35">
            <a:extLst>
              <a:ext uri="{FF2B5EF4-FFF2-40B4-BE49-F238E27FC236}">
                <a16:creationId xmlns:a16="http://schemas.microsoft.com/office/drawing/2014/main" id="{77B07AEA-81D9-7DE4-503F-ACBDC3E4A789}"/>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6"/>
            <a:stretch>
              <a:fillRect/>
            </a:stretch>
          </a:blipFill>
        </p:spPr>
        <p:txBody>
          <a:bodyPr/>
          <a:lstStyle/>
          <a:p>
            <a:endParaRPr lang="lt-LT"/>
          </a:p>
        </p:txBody>
      </p:sp>
      <p:sp>
        <p:nvSpPr>
          <p:cNvPr id="47" name="Rectangle 46">
            <a:extLst>
              <a:ext uri="{FF2B5EF4-FFF2-40B4-BE49-F238E27FC236}">
                <a16:creationId xmlns:a16="http://schemas.microsoft.com/office/drawing/2014/main" id="{F015E289-0F4C-0216-2E1E-1E2B82382EB5}"/>
              </a:ext>
            </a:extLst>
          </p:cNvPr>
          <p:cNvSpPr/>
          <p:nvPr/>
        </p:nvSpPr>
        <p:spPr>
          <a:xfrm>
            <a:off x="4800600" y="262775"/>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VIII. Psichikos sveikata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 y="1104900"/>
            <a:ext cx="17702131" cy="6934200"/>
          </a:xfrm>
          <a:prstGeom prst="rect">
            <a:avLst/>
          </a:prstGeom>
        </p:spPr>
      </p:pic>
      <p:sp>
        <p:nvSpPr>
          <p:cNvPr id="8" name="TextBox 7"/>
          <p:cNvSpPr txBox="1"/>
          <p:nvPr/>
        </p:nvSpPr>
        <p:spPr>
          <a:xfrm>
            <a:off x="3581400" y="8572500"/>
            <a:ext cx="2292422" cy="369332"/>
          </a:xfrm>
          <a:prstGeom prst="rect">
            <a:avLst/>
          </a:prstGeom>
          <a:noFill/>
        </p:spPr>
        <p:txBody>
          <a:bodyPr wrap="none" rtlCol="0">
            <a:spAutoFit/>
          </a:bodyPr>
          <a:lstStyle/>
          <a:p>
            <a:r>
              <a:rPr lang="en-US" dirty="0"/>
              <a:t>https://osp.stat.gov.lt/</a:t>
            </a:r>
          </a:p>
        </p:txBody>
      </p:sp>
      <p:sp>
        <p:nvSpPr>
          <p:cNvPr id="2" name="Freeform 35">
            <a:extLst>
              <a:ext uri="{FF2B5EF4-FFF2-40B4-BE49-F238E27FC236}">
                <a16:creationId xmlns:a16="http://schemas.microsoft.com/office/drawing/2014/main" id="{34C39955-BEE2-D007-9669-50E13C4282A4}"/>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3" name="Rectangle 2">
            <a:extLst>
              <a:ext uri="{FF2B5EF4-FFF2-40B4-BE49-F238E27FC236}">
                <a16:creationId xmlns:a16="http://schemas.microsoft.com/office/drawing/2014/main" id="{06AF519F-61C1-9ED7-236F-5015B2C6D779}"/>
              </a:ext>
            </a:extLst>
          </p:cNvPr>
          <p:cNvSpPr/>
          <p:nvPr/>
        </p:nvSpPr>
        <p:spPr>
          <a:xfrm>
            <a:off x="4419600" y="24833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IX. Išlaidos sveikatai</a:t>
            </a:r>
          </a:p>
        </p:txBody>
      </p:sp>
    </p:spTree>
    <p:extLst>
      <p:ext uri="{BB962C8B-B14F-4D97-AF65-F5344CB8AC3E}">
        <p14:creationId xmlns:p14="http://schemas.microsoft.com/office/powerpoint/2010/main" val="3971242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02" y="1485900"/>
            <a:ext cx="17354439" cy="7162799"/>
          </a:xfrm>
          <a:prstGeom prst="rect">
            <a:avLst/>
          </a:prstGeom>
        </p:spPr>
      </p:pic>
      <p:sp>
        <p:nvSpPr>
          <p:cNvPr id="2" name="Freeform 35">
            <a:extLst>
              <a:ext uri="{FF2B5EF4-FFF2-40B4-BE49-F238E27FC236}">
                <a16:creationId xmlns:a16="http://schemas.microsoft.com/office/drawing/2014/main" id="{FCB926BA-E000-6028-4AFA-7272191BF7C9}"/>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6" name="Rectangle 5">
            <a:extLst>
              <a:ext uri="{FF2B5EF4-FFF2-40B4-BE49-F238E27FC236}">
                <a16:creationId xmlns:a16="http://schemas.microsoft.com/office/drawing/2014/main" id="{1C13E9E1-4148-93F6-50B0-3BE98053DEA3}"/>
              </a:ext>
            </a:extLst>
          </p:cNvPr>
          <p:cNvSpPr/>
          <p:nvPr/>
        </p:nvSpPr>
        <p:spPr>
          <a:xfrm>
            <a:off x="4419600" y="24833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IX. Išlaidos sveikatai</a:t>
            </a:r>
          </a:p>
        </p:txBody>
      </p:sp>
    </p:spTree>
    <p:extLst>
      <p:ext uri="{BB962C8B-B14F-4D97-AF65-F5344CB8AC3E}">
        <p14:creationId xmlns:p14="http://schemas.microsoft.com/office/powerpoint/2010/main" val="1376030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7F2C980C-3715-CF71-26C6-48F3A3788417}"/>
              </a:ext>
            </a:extLst>
          </p:cNvPr>
          <p:cNvSpPr>
            <a:spLocks noGrp="1"/>
          </p:cNvSpPr>
          <p:nvPr>
            <p:ph type="sldNum" sz="quarter" idx="12"/>
          </p:nvPr>
        </p:nvSpPr>
        <p:spPr/>
        <p:txBody>
          <a:bodyPr/>
          <a:lstStyle/>
          <a:p>
            <a:fld id="{ACC596D8-3015-446C-8599-7C721991F96A}" type="slidenum">
              <a:rPr lang="lt-LT" smtClean="0"/>
              <a:t>44</a:t>
            </a:fld>
            <a:endParaRPr lang="lt-LT"/>
          </a:p>
        </p:txBody>
      </p:sp>
      <p:graphicFrame>
        <p:nvGraphicFramePr>
          <p:cNvPr id="3" name="Lentelė 2">
            <a:extLst>
              <a:ext uri="{FF2B5EF4-FFF2-40B4-BE49-F238E27FC236}">
                <a16:creationId xmlns:a16="http://schemas.microsoft.com/office/drawing/2014/main" id="{AD8737A6-C738-118F-988E-281D9E4FD5FF}"/>
              </a:ext>
            </a:extLst>
          </p:cNvPr>
          <p:cNvGraphicFramePr>
            <a:graphicFrameLocks noGrp="1"/>
          </p:cNvGraphicFramePr>
          <p:nvPr/>
        </p:nvGraphicFramePr>
        <p:xfrm>
          <a:off x="1477355" y="1131329"/>
          <a:ext cx="15403878" cy="8536995"/>
        </p:xfrm>
        <a:graphic>
          <a:graphicData uri="http://schemas.openxmlformats.org/drawingml/2006/table">
            <a:tbl>
              <a:tblPr firstRow="1" firstCol="1" bandRow="1">
                <a:tableStyleId>{69CF1AB2-1976-4502-BF36-3FF5EA218861}</a:tableStyleId>
              </a:tblPr>
              <a:tblGrid>
                <a:gridCol w="4335212">
                  <a:extLst>
                    <a:ext uri="{9D8B030D-6E8A-4147-A177-3AD203B41FA5}">
                      <a16:colId xmlns:a16="http://schemas.microsoft.com/office/drawing/2014/main" val="2425514359"/>
                    </a:ext>
                  </a:extLst>
                </a:gridCol>
                <a:gridCol w="5773895">
                  <a:extLst>
                    <a:ext uri="{9D8B030D-6E8A-4147-A177-3AD203B41FA5}">
                      <a16:colId xmlns:a16="http://schemas.microsoft.com/office/drawing/2014/main" val="2288128969"/>
                    </a:ext>
                  </a:extLst>
                </a:gridCol>
                <a:gridCol w="5294771">
                  <a:extLst>
                    <a:ext uri="{9D8B030D-6E8A-4147-A177-3AD203B41FA5}">
                      <a16:colId xmlns:a16="http://schemas.microsoft.com/office/drawing/2014/main" val="1872739084"/>
                    </a:ext>
                  </a:extLst>
                </a:gridCol>
              </a:tblGrid>
              <a:tr h="1075914">
                <a:tc>
                  <a:txBody>
                    <a:bodyPr/>
                    <a:lstStyle/>
                    <a:p>
                      <a:pPr algn="ctr"/>
                      <a:r>
                        <a:rPr lang="lt-LT" sz="2700" dirty="0">
                          <a:effectLst/>
                          <a:latin typeface="Times New Roman" panose="02020603050405020304" pitchFamily="18" charset="0"/>
                          <a:cs typeface="Times New Roman" panose="02020603050405020304" pitchFamily="18" charset="0"/>
                        </a:rPr>
                        <a:t>Šalis</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nchor="ctr"/>
                </a:tc>
                <a:tc>
                  <a:txBody>
                    <a:bodyPr/>
                    <a:lstStyle/>
                    <a:p>
                      <a:pPr algn="ctr"/>
                      <a:r>
                        <a:rPr lang="lt-LT" sz="2700" dirty="0">
                          <a:effectLst/>
                          <a:latin typeface="Times New Roman" panose="02020603050405020304" pitchFamily="18" charset="0"/>
                          <a:cs typeface="Times New Roman" panose="02020603050405020304" pitchFamily="18" charset="0"/>
                        </a:rPr>
                        <a:t>Vienam gyventojui tenkančios išlaidos </a:t>
                      </a:r>
                      <a:r>
                        <a:rPr lang="lt-LT" sz="2700">
                          <a:effectLst/>
                          <a:latin typeface="Times New Roman" panose="02020603050405020304" pitchFamily="18" charset="0"/>
                          <a:cs typeface="Times New Roman" panose="02020603050405020304" pitchFamily="18" charset="0"/>
                        </a:rPr>
                        <a:t>sveikatai (USD, </a:t>
                      </a:r>
                      <a:r>
                        <a:rPr lang="lt-LT" sz="2700" dirty="0">
                          <a:effectLst/>
                          <a:latin typeface="Times New Roman" panose="02020603050405020304" pitchFamily="18" charset="0"/>
                          <a:cs typeface="Times New Roman" panose="02020603050405020304" pitchFamily="18" charset="0"/>
                        </a:rPr>
                        <a:t>2019)</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nchor="ctr"/>
                </a:tc>
                <a:tc>
                  <a:txBody>
                    <a:bodyPr/>
                    <a:lstStyle/>
                    <a:p>
                      <a:pPr algn="ctr"/>
                      <a:r>
                        <a:rPr lang="lt-LT" sz="2700" dirty="0">
                          <a:effectLst/>
                          <a:latin typeface="Times New Roman" panose="02020603050405020304" pitchFamily="18" charset="0"/>
                          <a:cs typeface="Times New Roman" panose="02020603050405020304" pitchFamily="18" charset="0"/>
                        </a:rPr>
                        <a:t>Vidutinė numatoma viso gyvenimo trukmė (metais, 2020)</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nchor="ctr"/>
                </a:tc>
                <a:extLst>
                  <a:ext uri="{0D108BD9-81ED-4DB2-BD59-A6C34878D82A}">
                    <a16:rowId xmlns:a16="http://schemas.microsoft.com/office/drawing/2014/main" val="184730978"/>
                  </a:ext>
                </a:extLst>
              </a:tr>
              <a:tr h="822960">
                <a:tc>
                  <a:txBody>
                    <a:bodyPr/>
                    <a:lstStyle/>
                    <a:p>
                      <a:r>
                        <a:rPr lang="lt-LT" sz="2700" dirty="0">
                          <a:solidFill>
                            <a:schemeClr val="tx1"/>
                          </a:solidFill>
                          <a:effectLst/>
                          <a:latin typeface="Times New Roman" panose="02020603050405020304" pitchFamily="18" charset="0"/>
                          <a:cs typeface="Times New Roman" panose="02020603050405020304" pitchFamily="18" charset="0"/>
                        </a:rPr>
                        <a:t>Jungtinės Amerikos Valstijos</a:t>
                      </a:r>
                      <a:endParaRPr lang="lt-LT"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10,921</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77</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extLst>
                  <a:ext uri="{0D108BD9-81ED-4DB2-BD59-A6C34878D82A}">
                    <a16:rowId xmlns:a16="http://schemas.microsoft.com/office/drawing/2014/main" val="3211140368"/>
                  </a:ext>
                </a:extLst>
              </a:tr>
              <a:tr h="427755">
                <a:tc>
                  <a:txBody>
                    <a:bodyPr/>
                    <a:lstStyle/>
                    <a:p>
                      <a:pPr algn="just"/>
                      <a:r>
                        <a:rPr lang="lt-LT" sz="2700" dirty="0">
                          <a:effectLst/>
                          <a:latin typeface="Times New Roman" panose="02020603050405020304" pitchFamily="18" charset="0"/>
                          <a:cs typeface="Times New Roman" panose="02020603050405020304" pitchFamily="18" charset="0"/>
                        </a:rPr>
                        <a:t>Šveicarija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9,666</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83</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extLst>
                  <a:ext uri="{0D108BD9-81ED-4DB2-BD59-A6C34878D82A}">
                    <a16:rowId xmlns:a16="http://schemas.microsoft.com/office/drawing/2014/main" val="1499820331"/>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Norvegija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8,007</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83</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extLst>
                  <a:ext uri="{0D108BD9-81ED-4DB2-BD59-A6C34878D82A}">
                    <a16:rowId xmlns:a16="http://schemas.microsoft.com/office/drawing/2014/main" val="839898447"/>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Islandija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6,275</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83</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extLst>
                  <a:ext uri="{0D108BD9-81ED-4DB2-BD59-A6C34878D82A}">
                    <a16:rowId xmlns:a16="http://schemas.microsoft.com/office/drawing/2014/main" val="2112400472"/>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Danija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6,003</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82</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extLst>
                  <a:ext uri="{0D108BD9-81ED-4DB2-BD59-A6C34878D82A}">
                    <a16:rowId xmlns:a16="http://schemas.microsoft.com/office/drawing/2014/main" val="686026921"/>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Švedija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5,671</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82</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extLst>
                  <a:ext uri="{0D108BD9-81ED-4DB2-BD59-A6C34878D82A}">
                    <a16:rowId xmlns:a16="http://schemas.microsoft.com/office/drawing/2014/main" val="1395020897"/>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Japonija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dirty="0">
                          <a:effectLst/>
                          <a:latin typeface="Times New Roman" panose="02020603050405020304" pitchFamily="18" charset="0"/>
                          <a:cs typeface="Times New Roman" panose="02020603050405020304" pitchFamily="18" charset="0"/>
                        </a:rPr>
                        <a:t>4,360</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tc>
                  <a:txBody>
                    <a:bodyPr/>
                    <a:lstStyle/>
                    <a:p>
                      <a:pPr algn="just"/>
                      <a:r>
                        <a:rPr lang="lt-LT" sz="2700" dirty="0">
                          <a:effectLst/>
                          <a:latin typeface="Times New Roman" panose="02020603050405020304" pitchFamily="18" charset="0"/>
                          <a:cs typeface="Times New Roman" panose="02020603050405020304" pitchFamily="18" charset="0"/>
                        </a:rPr>
                        <a:t>85</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accent1">
                        <a:lumMod val="20000"/>
                        <a:lumOff val="80000"/>
                      </a:schemeClr>
                    </a:solidFill>
                  </a:tcPr>
                </a:tc>
                <a:extLst>
                  <a:ext uri="{0D108BD9-81ED-4DB2-BD59-A6C34878D82A}">
                    <a16:rowId xmlns:a16="http://schemas.microsoft.com/office/drawing/2014/main" val="2606098598"/>
                  </a:ext>
                </a:extLst>
              </a:tr>
              <a:tr h="427755">
                <a:tc>
                  <a:txBody>
                    <a:bodyPr/>
                    <a:lstStyle/>
                    <a:p>
                      <a:pPr algn="just"/>
                      <a:r>
                        <a:rPr lang="lt-LT" sz="2700" dirty="0">
                          <a:effectLst/>
                          <a:latin typeface="Times New Roman" panose="02020603050405020304" pitchFamily="18" charset="0"/>
                          <a:cs typeface="Times New Roman" panose="02020603050405020304" pitchFamily="18" charset="0"/>
                        </a:rPr>
                        <a:t>Malta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dirty="0">
                          <a:effectLst/>
                          <a:latin typeface="Times New Roman" panose="02020603050405020304" pitchFamily="18" charset="0"/>
                          <a:cs typeface="Times New Roman" panose="02020603050405020304" pitchFamily="18" charset="0"/>
                        </a:rPr>
                        <a:t>2,532</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83</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extLst>
                  <a:ext uri="{0D108BD9-81ED-4DB2-BD59-A6C34878D82A}">
                    <a16:rowId xmlns:a16="http://schemas.microsoft.com/office/drawing/2014/main" val="1604477175"/>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Estija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1,599</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78</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extLst>
                  <a:ext uri="{0D108BD9-81ED-4DB2-BD59-A6C34878D82A}">
                    <a16:rowId xmlns:a16="http://schemas.microsoft.com/office/drawing/2014/main" val="602745545"/>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Lietuva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1,370</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75</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extLst>
                  <a:ext uri="{0D108BD9-81ED-4DB2-BD59-A6C34878D82A}">
                    <a16:rowId xmlns:a16="http://schemas.microsoft.com/office/drawing/2014/main" val="2114477533"/>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Latvija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1,167</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75</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extLst>
                  <a:ext uri="{0D108BD9-81ED-4DB2-BD59-A6C34878D82A}">
                    <a16:rowId xmlns:a16="http://schemas.microsoft.com/office/drawing/2014/main" val="3100583341"/>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Lenkija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dirty="0">
                          <a:effectLst/>
                          <a:latin typeface="Times New Roman" panose="02020603050405020304" pitchFamily="18" charset="0"/>
                          <a:cs typeface="Times New Roman" panose="02020603050405020304" pitchFamily="18" charset="0"/>
                        </a:rPr>
                        <a:t>1,014</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tc>
                  <a:txBody>
                    <a:bodyPr/>
                    <a:lstStyle/>
                    <a:p>
                      <a:pPr algn="just"/>
                      <a:r>
                        <a:rPr lang="lt-LT" sz="2700" dirty="0">
                          <a:effectLst/>
                          <a:latin typeface="Times New Roman" panose="02020603050405020304" pitchFamily="18" charset="0"/>
                          <a:cs typeface="Times New Roman" panose="02020603050405020304" pitchFamily="18" charset="0"/>
                        </a:rPr>
                        <a:t>77</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40000"/>
                        <a:lumOff val="60000"/>
                      </a:schemeClr>
                    </a:solidFill>
                  </a:tcPr>
                </a:tc>
                <a:extLst>
                  <a:ext uri="{0D108BD9-81ED-4DB2-BD59-A6C34878D82A}">
                    <a16:rowId xmlns:a16="http://schemas.microsoft.com/office/drawing/2014/main" val="3467969370"/>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Uganda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32</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64</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extLst>
                  <a:ext uri="{0D108BD9-81ED-4DB2-BD59-A6C34878D82A}">
                    <a16:rowId xmlns:a16="http://schemas.microsoft.com/office/drawing/2014/main" val="839521673"/>
                  </a:ext>
                </a:extLst>
              </a:tr>
              <a:tr h="427755">
                <a:tc>
                  <a:txBody>
                    <a:bodyPr/>
                    <a:lstStyle/>
                    <a:p>
                      <a:pPr algn="just"/>
                      <a:r>
                        <a:rPr lang="lt-LT" sz="2700" dirty="0">
                          <a:effectLst/>
                          <a:latin typeface="Times New Roman" panose="02020603050405020304" pitchFamily="18" charset="0"/>
                          <a:cs typeface="Times New Roman" panose="02020603050405020304" pitchFamily="18" charset="0"/>
                        </a:rPr>
                        <a:t>Kamerūnas</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54</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60</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extLst>
                  <a:ext uri="{0D108BD9-81ED-4DB2-BD59-A6C34878D82A}">
                    <a16:rowId xmlns:a16="http://schemas.microsoft.com/office/drawing/2014/main" val="2315034781"/>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Nigerija</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71</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a:effectLst/>
                          <a:latin typeface="Times New Roman" panose="02020603050405020304" pitchFamily="18" charset="0"/>
                          <a:cs typeface="Times New Roman" panose="02020603050405020304" pitchFamily="18" charset="0"/>
                        </a:rPr>
                        <a:t>55</a:t>
                      </a:r>
                      <a:endParaRPr lang="lt-LT"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extLst>
                  <a:ext uri="{0D108BD9-81ED-4DB2-BD59-A6C34878D82A}">
                    <a16:rowId xmlns:a16="http://schemas.microsoft.com/office/drawing/2014/main" val="317267656"/>
                  </a:ext>
                </a:extLst>
              </a:tr>
              <a:tr h="446238">
                <a:tc>
                  <a:txBody>
                    <a:bodyPr/>
                    <a:lstStyle/>
                    <a:p>
                      <a:pPr algn="just"/>
                      <a:r>
                        <a:rPr lang="lt-LT" sz="2700" dirty="0">
                          <a:effectLst/>
                          <a:latin typeface="Times New Roman" panose="02020603050405020304" pitchFamily="18" charset="0"/>
                          <a:cs typeface="Times New Roman" panose="02020603050405020304" pitchFamily="18" charset="0"/>
                        </a:rPr>
                        <a:t>Čadas</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dirty="0">
                          <a:effectLst/>
                          <a:latin typeface="Times New Roman" panose="02020603050405020304" pitchFamily="18" charset="0"/>
                          <a:cs typeface="Times New Roman" panose="02020603050405020304" pitchFamily="18" charset="0"/>
                        </a:rPr>
                        <a:t>30</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tc>
                  <a:txBody>
                    <a:bodyPr/>
                    <a:lstStyle/>
                    <a:p>
                      <a:pPr algn="just"/>
                      <a:r>
                        <a:rPr lang="lt-LT" sz="2700" dirty="0">
                          <a:effectLst/>
                          <a:latin typeface="Times New Roman" panose="02020603050405020304" pitchFamily="18" charset="0"/>
                          <a:cs typeface="Times New Roman" panose="02020603050405020304" pitchFamily="18" charset="0"/>
                        </a:rPr>
                        <a:t>55</a:t>
                      </a:r>
                      <a:endParaRPr lang="lt-LT"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804" marR="143804" marT="0" marB="0">
                    <a:solidFill>
                      <a:schemeClr val="tx2">
                        <a:lumMod val="60000"/>
                        <a:lumOff val="40000"/>
                      </a:schemeClr>
                    </a:solidFill>
                  </a:tcPr>
                </a:tc>
                <a:extLst>
                  <a:ext uri="{0D108BD9-81ED-4DB2-BD59-A6C34878D82A}">
                    <a16:rowId xmlns:a16="http://schemas.microsoft.com/office/drawing/2014/main" val="2078528941"/>
                  </a:ext>
                </a:extLst>
              </a:tr>
            </a:tbl>
          </a:graphicData>
        </a:graphic>
      </p:graphicFrame>
      <p:sp>
        <p:nvSpPr>
          <p:cNvPr id="5" name="TextBox 4">
            <a:extLst>
              <a:ext uri="{FF2B5EF4-FFF2-40B4-BE49-F238E27FC236}">
                <a16:creationId xmlns:a16="http://schemas.microsoft.com/office/drawing/2014/main" id="{8D56BEC6-9D8D-AEAD-8F42-B18DC5443864}"/>
              </a:ext>
            </a:extLst>
          </p:cNvPr>
          <p:cNvSpPr txBox="1"/>
          <p:nvPr/>
        </p:nvSpPr>
        <p:spPr>
          <a:xfrm>
            <a:off x="431492" y="574827"/>
            <a:ext cx="13309356" cy="523220"/>
          </a:xfrm>
          <a:prstGeom prst="rect">
            <a:avLst/>
          </a:prstGeom>
          <a:noFill/>
        </p:spPr>
        <p:txBody>
          <a:bodyPr wrap="square" rtlCol="0">
            <a:spAutoFit/>
          </a:bodyPr>
          <a:lstStyle/>
          <a:p>
            <a:pPr indent="685800" algn="just"/>
            <a:r>
              <a:rPr lang="lt-LT" sz="2800" b="1" dirty="0">
                <a:latin typeface="Times New Roman" panose="02020603050405020304" pitchFamily="18" charset="0"/>
                <a:ea typeface="Times New Roman" panose="02020603050405020304" pitchFamily="18" charset="0"/>
              </a:rPr>
              <a:t>Daugiau išlaidų sveikatai – ilgesnė gyvenimo trukmė?</a:t>
            </a:r>
            <a:endParaRPr lang="lt-LT" sz="28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3FE17AD5-840D-A379-4F14-FEBC3FBED389}"/>
              </a:ext>
            </a:extLst>
          </p:cNvPr>
          <p:cNvSpPr txBox="1"/>
          <p:nvPr/>
        </p:nvSpPr>
        <p:spPr>
          <a:xfrm>
            <a:off x="0" y="9862325"/>
            <a:ext cx="10445262" cy="300082"/>
          </a:xfrm>
          <a:prstGeom prst="rect">
            <a:avLst/>
          </a:prstGeom>
          <a:noFill/>
        </p:spPr>
        <p:txBody>
          <a:bodyPr wrap="square" rtlCol="0">
            <a:spAutoFit/>
          </a:bodyPr>
          <a:lstStyle/>
          <a:p>
            <a:r>
              <a:rPr lang="en-US" sz="1350" dirty="0" err="1">
                <a:latin typeface="Times New Roman" panose="02020603050405020304" pitchFamily="18" charset="0"/>
                <a:cs typeface="Times New Roman" panose="02020603050405020304" pitchFamily="18" charset="0"/>
              </a:rPr>
              <a:t>Šaltinis</a:t>
            </a:r>
            <a:r>
              <a:rPr lang="en-US" sz="1350" dirty="0">
                <a:latin typeface="Times New Roman" panose="02020603050405020304" pitchFamily="18" charset="0"/>
                <a:cs typeface="Times New Roman" panose="02020603050405020304" pitchFamily="18" charset="0"/>
              </a:rPr>
              <a:t>: </a:t>
            </a:r>
            <a:r>
              <a:rPr lang="lt-LT" sz="1350" dirty="0">
                <a:latin typeface="Times New Roman" panose="02020603050405020304" pitchFamily="18" charset="0"/>
                <a:cs typeface="Times New Roman" panose="02020603050405020304" pitchFamily="18" charset="0"/>
              </a:rPr>
              <a:t>Sudaryta NST remiantis </a:t>
            </a:r>
            <a:r>
              <a:rPr lang="en-US" sz="1350" dirty="0">
                <a:latin typeface="Times New Roman" panose="02020603050405020304" pitchFamily="18" charset="0"/>
                <a:cs typeface="Times New Roman" panose="02020603050405020304" pitchFamily="18" charset="0"/>
              </a:rPr>
              <a:t>World Bank Global Health Expenditure Database 2019</a:t>
            </a:r>
            <a:endParaRPr lang="lt-LT" sz="1350" dirty="0">
              <a:latin typeface="Times New Roman" panose="02020603050405020304" pitchFamily="18" charset="0"/>
              <a:cs typeface="Times New Roman" panose="02020603050405020304" pitchFamily="18" charset="0"/>
            </a:endParaRPr>
          </a:p>
        </p:txBody>
      </p:sp>
      <p:sp>
        <p:nvSpPr>
          <p:cNvPr id="7" name="Freeform 35">
            <a:extLst>
              <a:ext uri="{FF2B5EF4-FFF2-40B4-BE49-F238E27FC236}">
                <a16:creationId xmlns:a16="http://schemas.microsoft.com/office/drawing/2014/main" id="{D7CD7D61-60C2-E651-FCA0-9DD2F38BF8E4}"/>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2"/>
            <a:stretch>
              <a:fillRect/>
            </a:stretch>
          </a:blipFill>
        </p:spPr>
        <p:txBody>
          <a:bodyPr/>
          <a:lstStyle/>
          <a:p>
            <a:endParaRPr lang="lt-LT"/>
          </a:p>
        </p:txBody>
      </p:sp>
      <p:sp>
        <p:nvSpPr>
          <p:cNvPr id="8" name="Rectangle 7">
            <a:extLst>
              <a:ext uri="{FF2B5EF4-FFF2-40B4-BE49-F238E27FC236}">
                <a16:creationId xmlns:a16="http://schemas.microsoft.com/office/drawing/2014/main" id="{A0D853FA-4B28-3689-7E18-A4B8E777CEE1}"/>
              </a:ext>
            </a:extLst>
          </p:cNvPr>
          <p:cNvSpPr/>
          <p:nvPr/>
        </p:nvSpPr>
        <p:spPr>
          <a:xfrm>
            <a:off x="9346988" y="4564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IX. Išlaidos sveikatai</a:t>
            </a:r>
          </a:p>
        </p:txBody>
      </p:sp>
    </p:spTree>
    <p:extLst>
      <p:ext uri="{BB962C8B-B14F-4D97-AF65-F5344CB8AC3E}">
        <p14:creationId xmlns:p14="http://schemas.microsoft.com/office/powerpoint/2010/main" val="116473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618" t="2735" b="-2735"/>
          <a:stretch>
            <a:fillRect/>
          </a:stretch>
        </p:blipFill>
        <p:spPr>
          <a:xfrm>
            <a:off x="3352800" y="1638300"/>
            <a:ext cx="12258675" cy="5572125"/>
          </a:xfrm>
          <a:prstGeom prst="rect">
            <a:avLst/>
          </a:prstGeom>
        </p:spPr>
      </p:pic>
      <p:sp>
        <p:nvSpPr>
          <p:cNvPr id="3" name="TextBox 2"/>
          <p:cNvSpPr txBox="1"/>
          <p:nvPr/>
        </p:nvSpPr>
        <p:spPr>
          <a:xfrm>
            <a:off x="10972800" y="9105900"/>
            <a:ext cx="3038011" cy="369332"/>
          </a:xfrm>
          <a:prstGeom prst="rect">
            <a:avLst/>
          </a:prstGeom>
          <a:noFill/>
        </p:spPr>
        <p:txBody>
          <a:bodyPr wrap="none" rtlCol="0">
            <a:spAutoFit/>
          </a:bodyPr>
          <a:lstStyle/>
          <a:p>
            <a:r>
              <a:rPr lang="en-US" dirty="0"/>
              <a:t>https://osp.stat.gov.lt/sveikata</a:t>
            </a:r>
          </a:p>
        </p:txBody>
      </p:sp>
      <p:sp>
        <p:nvSpPr>
          <p:cNvPr id="4" name="Freeform 35">
            <a:extLst>
              <a:ext uri="{FF2B5EF4-FFF2-40B4-BE49-F238E27FC236}">
                <a16:creationId xmlns:a16="http://schemas.microsoft.com/office/drawing/2014/main" id="{CF092BEF-2353-A304-3D3B-12407C40CBD5}"/>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76D965CA-7F44-8830-A958-DC823C4D58B9}"/>
              </a:ext>
            </a:extLst>
          </p:cNvPr>
          <p:cNvSpPr/>
          <p:nvPr/>
        </p:nvSpPr>
        <p:spPr>
          <a:xfrm>
            <a:off x="9346988" y="47855"/>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IX. Išlaidos sveikatai</a:t>
            </a:r>
          </a:p>
        </p:txBody>
      </p:sp>
    </p:spTree>
    <p:extLst>
      <p:ext uri="{BB962C8B-B14F-4D97-AF65-F5344CB8AC3E}">
        <p14:creationId xmlns:p14="http://schemas.microsoft.com/office/powerpoint/2010/main" val="2945200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1790700"/>
            <a:ext cx="14604063" cy="707886"/>
          </a:xfrm>
          <a:prstGeom prst="rect">
            <a:avLst/>
          </a:prstGeom>
          <a:noFill/>
        </p:spPr>
        <p:txBody>
          <a:bodyPr wrap="none" rtlCol="0">
            <a:spAutoFit/>
          </a:bodyPr>
          <a:lstStyle/>
          <a:p>
            <a:r>
              <a:rPr lang="lt-LT" sz="4000" dirty="0"/>
              <a:t>Ar personalizuota medicina gali sumažinti kraujotakos ligas Lietuvoje?</a:t>
            </a:r>
            <a:endParaRPr lang="en-US" sz="4000" dirty="0"/>
          </a:p>
        </p:txBody>
      </p:sp>
      <p:sp>
        <p:nvSpPr>
          <p:cNvPr id="4" name="TextBox 3"/>
          <p:cNvSpPr txBox="1"/>
          <p:nvPr/>
        </p:nvSpPr>
        <p:spPr>
          <a:xfrm>
            <a:off x="2590800" y="3771900"/>
            <a:ext cx="184731" cy="369332"/>
          </a:xfrm>
          <a:prstGeom prst="rect">
            <a:avLst/>
          </a:prstGeom>
          <a:noFill/>
        </p:spPr>
        <p:txBody>
          <a:bodyPr wrap="none" rtlCol="0">
            <a:spAutoFit/>
          </a:bodyPr>
          <a:lstStyle/>
          <a:p>
            <a:endParaRPr lang="en-US" dirty="0"/>
          </a:p>
        </p:txBody>
      </p:sp>
      <p:sp>
        <p:nvSpPr>
          <p:cNvPr id="5"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526622"/>
            <a:ext cx="9372600" cy="7010400"/>
          </a:xfrm>
          <a:prstGeom prst="rect">
            <a:avLst/>
          </a:prstGeom>
        </p:spPr>
      </p:pic>
      <p:sp>
        <p:nvSpPr>
          <p:cNvPr id="6" name="Freeform 35">
            <a:extLst>
              <a:ext uri="{FF2B5EF4-FFF2-40B4-BE49-F238E27FC236}">
                <a16:creationId xmlns:a16="http://schemas.microsoft.com/office/drawing/2014/main" id="{3582DA15-C538-5C86-F2C8-5D9B34804EF6}"/>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8" name="Rectangle 7">
            <a:extLst>
              <a:ext uri="{FF2B5EF4-FFF2-40B4-BE49-F238E27FC236}">
                <a16:creationId xmlns:a16="http://schemas.microsoft.com/office/drawing/2014/main" id="{4AE2F154-06BA-9014-1E01-DC2571D67B27}"/>
              </a:ext>
            </a:extLst>
          </p:cNvPr>
          <p:cNvSpPr/>
          <p:nvPr/>
        </p:nvSpPr>
        <p:spPr>
          <a:xfrm>
            <a:off x="4419600" y="24833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X. Personalizuota medicina</a:t>
            </a:r>
          </a:p>
        </p:txBody>
      </p:sp>
    </p:spTree>
    <p:extLst>
      <p:ext uri="{BB962C8B-B14F-4D97-AF65-F5344CB8AC3E}">
        <p14:creationId xmlns:p14="http://schemas.microsoft.com/office/powerpoint/2010/main" val="3244711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75484" y="1333500"/>
            <a:ext cx="14478000" cy="8956298"/>
          </a:xfrm>
          <a:prstGeom prst="rect">
            <a:avLst/>
          </a:prstGeom>
        </p:spPr>
        <p:txBody>
          <a:bodyPr wrap="square">
            <a:spAutoFit/>
          </a:bodyPr>
          <a:lstStyle/>
          <a:p>
            <a:pPr lvl="0" eaLnBrk="0" fontAlgn="base" hangingPunct="0">
              <a:spcBef>
                <a:spcPct val="0"/>
              </a:spcBef>
              <a:spcAft>
                <a:spcPct val="0"/>
              </a:spcAft>
              <a:buFontTx/>
              <a:buChar char="•"/>
            </a:pPr>
            <a:r>
              <a:rPr lang="en-US" altLang="en-US" sz="3600" b="1" dirty="0" err="1">
                <a:latin typeface="Arial" panose="020B0604020202020204" pitchFamily="34" charset="0"/>
              </a:rPr>
              <a:t>Ankstyva</a:t>
            </a:r>
            <a:r>
              <a:rPr lang="en-US" altLang="en-US" sz="3600" b="1" dirty="0">
                <a:latin typeface="Arial" panose="020B0604020202020204" pitchFamily="34" charset="0"/>
              </a:rPr>
              <a:t> </a:t>
            </a:r>
            <a:r>
              <a:rPr lang="en-US" altLang="en-US" sz="3600" b="1" dirty="0" err="1">
                <a:latin typeface="Arial" panose="020B0604020202020204" pitchFamily="34" charset="0"/>
              </a:rPr>
              <a:t>diagnostika</a:t>
            </a:r>
            <a:r>
              <a:rPr lang="en-US" altLang="en-US" sz="3600" dirty="0">
                <a:latin typeface="Arial" panose="020B0604020202020204" pitchFamily="34" charset="0"/>
              </a:rPr>
              <a:t> – </a:t>
            </a:r>
            <a:r>
              <a:rPr lang="en-US" altLang="en-US" sz="3600" dirty="0" err="1">
                <a:latin typeface="Arial" panose="020B0604020202020204" pitchFamily="34" charset="0"/>
              </a:rPr>
              <a:t>genetiniai</a:t>
            </a:r>
            <a:r>
              <a:rPr lang="en-US" altLang="en-US" sz="3600" dirty="0">
                <a:latin typeface="Arial" panose="020B0604020202020204" pitchFamily="34" charset="0"/>
              </a:rPr>
              <a:t> </a:t>
            </a:r>
            <a:r>
              <a:rPr lang="en-US" altLang="en-US" sz="3600" dirty="0" err="1">
                <a:latin typeface="Arial" panose="020B0604020202020204" pitchFamily="34" charset="0"/>
              </a:rPr>
              <a:t>tyrimai</a:t>
            </a:r>
            <a:r>
              <a:rPr lang="en-US" altLang="en-US" sz="3600" dirty="0">
                <a:latin typeface="Arial" panose="020B0604020202020204" pitchFamily="34" charset="0"/>
              </a:rPr>
              <a:t> </a:t>
            </a:r>
            <a:r>
              <a:rPr lang="en-US" altLang="en-US" sz="3600" dirty="0" err="1">
                <a:latin typeface="Arial" panose="020B0604020202020204" pitchFamily="34" charset="0"/>
              </a:rPr>
              <a:t>ir</a:t>
            </a:r>
            <a:r>
              <a:rPr lang="en-US" altLang="en-US" sz="3600" dirty="0">
                <a:latin typeface="Arial" panose="020B0604020202020204" pitchFamily="34" charset="0"/>
              </a:rPr>
              <a:t> </a:t>
            </a:r>
            <a:r>
              <a:rPr lang="en-US" altLang="en-US" sz="3600" dirty="0" err="1">
                <a:latin typeface="Arial" panose="020B0604020202020204" pitchFamily="34" charset="0"/>
              </a:rPr>
              <a:t>biomarkerių</a:t>
            </a:r>
            <a:r>
              <a:rPr lang="en-US" altLang="en-US" sz="3600" dirty="0">
                <a:latin typeface="Arial" panose="020B0604020202020204" pitchFamily="34" charset="0"/>
              </a:rPr>
              <a:t> </a:t>
            </a:r>
            <a:r>
              <a:rPr lang="en-US" altLang="en-US" sz="3600" dirty="0" err="1">
                <a:latin typeface="Arial" panose="020B0604020202020204" pitchFamily="34" charset="0"/>
              </a:rPr>
              <a:t>analizė</a:t>
            </a:r>
            <a:r>
              <a:rPr lang="en-US" altLang="en-US" sz="3600" dirty="0">
                <a:latin typeface="Arial" panose="020B0604020202020204" pitchFamily="34" charset="0"/>
              </a:rPr>
              <a:t> </a:t>
            </a:r>
            <a:r>
              <a:rPr lang="en-US" altLang="en-US" sz="3600" dirty="0" err="1">
                <a:latin typeface="Arial" panose="020B0604020202020204" pitchFamily="34" charset="0"/>
              </a:rPr>
              <a:t>leidžia</a:t>
            </a:r>
            <a:r>
              <a:rPr lang="en-US" altLang="en-US" sz="3600" dirty="0">
                <a:latin typeface="Arial" panose="020B0604020202020204" pitchFamily="34" charset="0"/>
              </a:rPr>
              <a:t> </a:t>
            </a:r>
            <a:r>
              <a:rPr lang="en-US" altLang="en-US" sz="3600" dirty="0" err="1">
                <a:latin typeface="Arial" panose="020B0604020202020204" pitchFamily="34" charset="0"/>
              </a:rPr>
              <a:t>nustatyti</a:t>
            </a:r>
            <a:r>
              <a:rPr lang="en-US" altLang="en-US" sz="3600" dirty="0">
                <a:latin typeface="Arial" panose="020B0604020202020204" pitchFamily="34" charset="0"/>
              </a:rPr>
              <a:t> </a:t>
            </a:r>
            <a:r>
              <a:rPr lang="en-US" altLang="en-US" sz="3600" dirty="0" err="1">
                <a:latin typeface="Arial" panose="020B0604020202020204" pitchFamily="34" charset="0"/>
              </a:rPr>
              <a:t>individualią</a:t>
            </a:r>
            <a:r>
              <a:rPr lang="en-US" altLang="en-US" sz="3600" dirty="0">
                <a:latin typeface="Arial" panose="020B0604020202020204" pitchFamily="34" charset="0"/>
              </a:rPr>
              <a:t> </a:t>
            </a:r>
            <a:r>
              <a:rPr lang="en-US" altLang="en-US" sz="3600" dirty="0" err="1">
                <a:latin typeface="Arial" panose="020B0604020202020204" pitchFamily="34" charset="0"/>
              </a:rPr>
              <a:t>riziką</a:t>
            </a:r>
            <a:r>
              <a:rPr lang="en-US" altLang="en-US" sz="3600" dirty="0">
                <a:latin typeface="Arial" panose="020B0604020202020204" pitchFamily="34" charset="0"/>
              </a:rPr>
              <a:t> </a:t>
            </a:r>
            <a:r>
              <a:rPr lang="en-US" altLang="en-US" sz="3600" dirty="0" err="1">
                <a:latin typeface="Arial" panose="020B0604020202020204" pitchFamily="34" charset="0"/>
              </a:rPr>
              <a:t>dar</a:t>
            </a:r>
            <a:r>
              <a:rPr lang="en-US" altLang="en-US" sz="3600" dirty="0">
                <a:latin typeface="Arial" panose="020B0604020202020204" pitchFamily="34" charset="0"/>
              </a:rPr>
              <a:t> </a:t>
            </a:r>
            <a:r>
              <a:rPr lang="en-US" altLang="en-US" sz="3600" dirty="0" err="1">
                <a:latin typeface="Arial" panose="020B0604020202020204" pitchFamily="34" charset="0"/>
              </a:rPr>
              <a:t>prieš</a:t>
            </a:r>
            <a:r>
              <a:rPr lang="en-US" altLang="en-US" sz="3600" dirty="0">
                <a:latin typeface="Arial" panose="020B0604020202020204" pitchFamily="34" charset="0"/>
              </a:rPr>
              <a:t> </a:t>
            </a:r>
            <a:r>
              <a:rPr lang="en-US" altLang="en-US" sz="3600" dirty="0" err="1">
                <a:latin typeface="Arial" panose="020B0604020202020204" pitchFamily="34" charset="0"/>
              </a:rPr>
              <a:t>ligos</a:t>
            </a:r>
            <a:r>
              <a:rPr lang="en-US" altLang="en-US" sz="3600" dirty="0">
                <a:latin typeface="Arial" panose="020B0604020202020204" pitchFamily="34" charset="0"/>
              </a:rPr>
              <a:t> </a:t>
            </a:r>
            <a:r>
              <a:rPr lang="en-US" altLang="en-US" sz="3600" dirty="0" err="1">
                <a:latin typeface="Arial" panose="020B0604020202020204" pitchFamily="34" charset="0"/>
              </a:rPr>
              <a:t>atsiradimą</a:t>
            </a:r>
            <a:r>
              <a:rPr lang="en-US" altLang="en-US" sz="3600" dirty="0">
                <a:latin typeface="Arial" panose="020B0604020202020204" pitchFamily="34" charset="0"/>
              </a:rPr>
              <a:t>.</a:t>
            </a:r>
            <a:endParaRPr lang="lt-LT" altLang="en-US" sz="3600" dirty="0">
              <a:latin typeface="Arial" panose="020B0604020202020204" pitchFamily="34" charset="0"/>
            </a:endParaRPr>
          </a:p>
          <a:p>
            <a:pPr lvl="0" eaLnBrk="0" fontAlgn="base" hangingPunct="0">
              <a:spcBef>
                <a:spcPct val="0"/>
              </a:spcBef>
              <a:spcAft>
                <a:spcPct val="0"/>
              </a:spcAft>
              <a:buFontTx/>
              <a:buChar char="•"/>
            </a:pPr>
            <a:endParaRPr lang="lt-LT" altLang="en-US" sz="3600" dirty="0">
              <a:latin typeface="Arial" panose="020B0604020202020204" pitchFamily="34" charset="0"/>
            </a:endParaRPr>
          </a:p>
          <a:p>
            <a:pPr lvl="0" eaLnBrk="0" fontAlgn="base" hangingPunct="0">
              <a:spcBef>
                <a:spcPct val="0"/>
              </a:spcBef>
              <a:spcAft>
                <a:spcPct val="0"/>
              </a:spcAft>
              <a:buFontTx/>
              <a:buChar char="•"/>
            </a:pPr>
            <a:endParaRPr lang="en-US" altLang="en-US" sz="3600" dirty="0">
              <a:latin typeface="Arial" panose="020B0604020202020204" pitchFamily="34" charset="0"/>
            </a:endParaRPr>
          </a:p>
          <a:p>
            <a:pPr lvl="0" eaLnBrk="0" fontAlgn="base" hangingPunct="0">
              <a:spcBef>
                <a:spcPct val="0"/>
              </a:spcBef>
              <a:spcAft>
                <a:spcPct val="0"/>
              </a:spcAft>
              <a:buFontTx/>
              <a:buChar char="•"/>
            </a:pPr>
            <a:r>
              <a:rPr lang="en-US" altLang="en-US" sz="3600" b="1" dirty="0" err="1">
                <a:latin typeface="Arial" panose="020B0604020202020204" pitchFamily="34" charset="0"/>
              </a:rPr>
              <a:t>Tikslinės</a:t>
            </a:r>
            <a:r>
              <a:rPr lang="en-US" altLang="en-US" sz="3600" b="1" dirty="0">
                <a:latin typeface="Arial" panose="020B0604020202020204" pitchFamily="34" charset="0"/>
              </a:rPr>
              <a:t> </a:t>
            </a:r>
            <a:r>
              <a:rPr lang="en-US" altLang="en-US" sz="3600" b="1" dirty="0" err="1">
                <a:latin typeface="Arial" panose="020B0604020202020204" pitchFamily="34" charset="0"/>
              </a:rPr>
              <a:t>prevencijos</a:t>
            </a:r>
            <a:r>
              <a:rPr lang="en-US" altLang="en-US" sz="3600" b="1" dirty="0">
                <a:latin typeface="Arial" panose="020B0604020202020204" pitchFamily="34" charset="0"/>
              </a:rPr>
              <a:t> </a:t>
            </a:r>
            <a:r>
              <a:rPr lang="en-US" altLang="en-US" sz="3600" b="1" dirty="0" err="1">
                <a:latin typeface="Arial" panose="020B0604020202020204" pitchFamily="34" charset="0"/>
              </a:rPr>
              <a:t>priemonės</a:t>
            </a:r>
            <a:r>
              <a:rPr lang="en-US" altLang="en-US" sz="3600" dirty="0">
                <a:latin typeface="Arial" panose="020B0604020202020204" pitchFamily="34" charset="0"/>
              </a:rPr>
              <a:t> – </a:t>
            </a:r>
            <a:r>
              <a:rPr lang="en-US" altLang="en-US" sz="3600" dirty="0" err="1">
                <a:latin typeface="Arial" panose="020B0604020202020204" pitchFamily="34" charset="0"/>
              </a:rPr>
              <a:t>pagal</a:t>
            </a:r>
            <a:r>
              <a:rPr lang="en-US" altLang="en-US" sz="3600" dirty="0">
                <a:latin typeface="Arial" panose="020B0604020202020204" pitchFamily="34" charset="0"/>
              </a:rPr>
              <a:t> </a:t>
            </a:r>
            <a:r>
              <a:rPr lang="en-US" altLang="en-US" sz="3600" dirty="0" err="1">
                <a:latin typeface="Arial" panose="020B0604020202020204" pitchFamily="34" charset="0"/>
              </a:rPr>
              <a:t>paciento</a:t>
            </a:r>
            <a:r>
              <a:rPr lang="en-US" altLang="en-US" sz="3600" dirty="0">
                <a:latin typeface="Arial" panose="020B0604020202020204" pitchFamily="34" charset="0"/>
              </a:rPr>
              <a:t> </a:t>
            </a:r>
            <a:r>
              <a:rPr lang="en-US" altLang="en-US" sz="3600" dirty="0" err="1">
                <a:latin typeface="Arial" panose="020B0604020202020204" pitchFamily="34" charset="0"/>
              </a:rPr>
              <a:t>genetinį</a:t>
            </a:r>
            <a:r>
              <a:rPr lang="en-US" altLang="en-US" sz="3600" dirty="0">
                <a:latin typeface="Arial" panose="020B0604020202020204" pitchFamily="34" charset="0"/>
              </a:rPr>
              <a:t> </a:t>
            </a:r>
            <a:r>
              <a:rPr lang="en-US" altLang="en-US" sz="3600" dirty="0" err="1">
                <a:latin typeface="Arial" panose="020B0604020202020204" pitchFamily="34" charset="0"/>
              </a:rPr>
              <a:t>profilį</a:t>
            </a:r>
            <a:r>
              <a:rPr lang="en-US" altLang="en-US" sz="3600" dirty="0">
                <a:latin typeface="Arial" panose="020B0604020202020204" pitchFamily="34" charset="0"/>
              </a:rPr>
              <a:t> </a:t>
            </a:r>
            <a:r>
              <a:rPr lang="en-US" altLang="en-US" sz="3600" dirty="0" err="1">
                <a:latin typeface="Arial" panose="020B0604020202020204" pitchFamily="34" charset="0"/>
              </a:rPr>
              <a:t>galima</a:t>
            </a:r>
            <a:r>
              <a:rPr lang="en-US" altLang="en-US" sz="3600" dirty="0">
                <a:latin typeface="Arial" panose="020B0604020202020204" pitchFamily="34" charset="0"/>
              </a:rPr>
              <a:t> </a:t>
            </a:r>
            <a:r>
              <a:rPr lang="en-US" altLang="en-US" sz="3600" dirty="0" err="1">
                <a:latin typeface="Arial" panose="020B0604020202020204" pitchFamily="34" charset="0"/>
              </a:rPr>
              <a:t>parinkti</a:t>
            </a:r>
            <a:r>
              <a:rPr lang="en-US" altLang="en-US" sz="3600" dirty="0">
                <a:latin typeface="Arial" panose="020B0604020202020204" pitchFamily="34" charset="0"/>
              </a:rPr>
              <a:t> </a:t>
            </a:r>
            <a:r>
              <a:rPr lang="en-US" altLang="en-US" sz="3600" dirty="0" err="1">
                <a:latin typeface="Arial" panose="020B0604020202020204" pitchFamily="34" charset="0"/>
              </a:rPr>
              <a:t>tinkamiausią</a:t>
            </a:r>
            <a:r>
              <a:rPr lang="en-US" altLang="en-US" sz="3600" dirty="0">
                <a:latin typeface="Arial" panose="020B0604020202020204" pitchFamily="34" charset="0"/>
              </a:rPr>
              <a:t> </a:t>
            </a:r>
            <a:r>
              <a:rPr lang="en-US" altLang="en-US" sz="3600" dirty="0" err="1">
                <a:latin typeface="Arial" panose="020B0604020202020204" pitchFamily="34" charset="0"/>
              </a:rPr>
              <a:t>mitybą</a:t>
            </a:r>
            <a:r>
              <a:rPr lang="en-US" altLang="en-US" sz="3600" dirty="0">
                <a:latin typeface="Arial" panose="020B0604020202020204" pitchFamily="34" charset="0"/>
              </a:rPr>
              <a:t>, </a:t>
            </a:r>
            <a:r>
              <a:rPr lang="en-US" altLang="en-US" sz="3600" dirty="0" err="1">
                <a:latin typeface="Arial" panose="020B0604020202020204" pitchFamily="34" charset="0"/>
              </a:rPr>
              <a:t>fizinio</a:t>
            </a:r>
            <a:r>
              <a:rPr lang="en-US" altLang="en-US" sz="3600" dirty="0">
                <a:latin typeface="Arial" panose="020B0604020202020204" pitchFamily="34" charset="0"/>
              </a:rPr>
              <a:t> </a:t>
            </a:r>
            <a:r>
              <a:rPr lang="en-US" altLang="en-US" sz="3600" dirty="0" err="1">
                <a:latin typeface="Arial" panose="020B0604020202020204" pitchFamily="34" charset="0"/>
              </a:rPr>
              <a:t>aktyvumo</a:t>
            </a:r>
            <a:r>
              <a:rPr lang="en-US" altLang="en-US" sz="3600" dirty="0">
                <a:latin typeface="Arial" panose="020B0604020202020204" pitchFamily="34" charset="0"/>
              </a:rPr>
              <a:t> </a:t>
            </a:r>
            <a:r>
              <a:rPr lang="en-US" altLang="en-US" sz="3600" dirty="0" err="1">
                <a:latin typeface="Arial" panose="020B0604020202020204" pitchFamily="34" charset="0"/>
              </a:rPr>
              <a:t>planą</a:t>
            </a:r>
            <a:r>
              <a:rPr lang="en-US" altLang="en-US" sz="3600" dirty="0">
                <a:latin typeface="Arial" panose="020B0604020202020204" pitchFamily="34" charset="0"/>
              </a:rPr>
              <a:t> </a:t>
            </a:r>
            <a:r>
              <a:rPr lang="en-US" altLang="en-US" sz="3600" dirty="0" err="1">
                <a:latin typeface="Arial" panose="020B0604020202020204" pitchFamily="34" charset="0"/>
              </a:rPr>
              <a:t>ar</a:t>
            </a:r>
            <a:r>
              <a:rPr lang="en-US" altLang="en-US" sz="3600" dirty="0">
                <a:latin typeface="Arial" panose="020B0604020202020204" pitchFamily="34" charset="0"/>
              </a:rPr>
              <a:t> </a:t>
            </a:r>
            <a:r>
              <a:rPr lang="en-US" altLang="en-US" sz="3600" dirty="0" err="1">
                <a:latin typeface="Arial" panose="020B0604020202020204" pitchFamily="34" charset="0"/>
              </a:rPr>
              <a:t>medikamentinę</a:t>
            </a:r>
            <a:r>
              <a:rPr lang="en-US" altLang="en-US" sz="3600" dirty="0">
                <a:latin typeface="Arial" panose="020B0604020202020204" pitchFamily="34" charset="0"/>
              </a:rPr>
              <a:t> </a:t>
            </a:r>
            <a:r>
              <a:rPr lang="en-US" altLang="en-US" sz="3600" dirty="0" err="1">
                <a:latin typeface="Arial" panose="020B0604020202020204" pitchFamily="34" charset="0"/>
              </a:rPr>
              <a:t>prevenciją</a:t>
            </a:r>
            <a:r>
              <a:rPr lang="en-US" altLang="en-US" sz="3600" dirty="0">
                <a:latin typeface="Arial" panose="020B0604020202020204" pitchFamily="34" charset="0"/>
              </a:rPr>
              <a:t>.</a:t>
            </a:r>
          </a:p>
          <a:p>
            <a:pPr lvl="0" eaLnBrk="0" fontAlgn="base" hangingPunct="0">
              <a:spcBef>
                <a:spcPct val="0"/>
              </a:spcBef>
              <a:spcAft>
                <a:spcPct val="0"/>
              </a:spcAft>
              <a:buFontTx/>
              <a:buChar char="•"/>
            </a:pPr>
            <a:endParaRPr lang="lt-LT" altLang="en-US" sz="3600" b="1" dirty="0">
              <a:latin typeface="Arial" panose="020B0604020202020204" pitchFamily="34" charset="0"/>
            </a:endParaRPr>
          </a:p>
          <a:p>
            <a:pPr lvl="0" eaLnBrk="0" fontAlgn="base" hangingPunct="0">
              <a:spcBef>
                <a:spcPct val="0"/>
              </a:spcBef>
              <a:spcAft>
                <a:spcPct val="0"/>
              </a:spcAft>
              <a:buFontTx/>
              <a:buChar char="•"/>
            </a:pPr>
            <a:endParaRPr lang="lt-LT" altLang="en-US" sz="3600" b="1" dirty="0">
              <a:latin typeface="Arial" panose="020B0604020202020204" pitchFamily="34" charset="0"/>
            </a:endParaRPr>
          </a:p>
          <a:p>
            <a:pPr lvl="0" eaLnBrk="0" fontAlgn="base" hangingPunct="0">
              <a:spcBef>
                <a:spcPct val="0"/>
              </a:spcBef>
              <a:spcAft>
                <a:spcPct val="0"/>
              </a:spcAft>
              <a:buFontTx/>
              <a:buChar char="•"/>
            </a:pPr>
            <a:r>
              <a:rPr lang="en-US" altLang="en-US" sz="3600" b="1" dirty="0" err="1">
                <a:latin typeface="Arial" panose="020B0604020202020204" pitchFamily="34" charset="0"/>
              </a:rPr>
              <a:t>Individualizuotas</a:t>
            </a:r>
            <a:r>
              <a:rPr lang="en-US" altLang="en-US" sz="3600" b="1" dirty="0">
                <a:latin typeface="Arial" panose="020B0604020202020204" pitchFamily="34" charset="0"/>
              </a:rPr>
              <a:t> </a:t>
            </a:r>
            <a:r>
              <a:rPr lang="en-US" altLang="en-US" sz="3600" b="1" dirty="0" err="1">
                <a:latin typeface="Arial" panose="020B0604020202020204" pitchFamily="34" charset="0"/>
              </a:rPr>
              <a:t>gydymas</a:t>
            </a:r>
            <a:r>
              <a:rPr lang="en-US" altLang="en-US" sz="3600" dirty="0">
                <a:latin typeface="Arial" panose="020B0604020202020204" pitchFamily="34" charset="0"/>
              </a:rPr>
              <a:t> – </a:t>
            </a:r>
            <a:r>
              <a:rPr lang="en-US" altLang="en-US" sz="3600" dirty="0" err="1">
                <a:latin typeface="Arial" panose="020B0604020202020204" pitchFamily="34" charset="0"/>
              </a:rPr>
              <a:t>pritaikius</a:t>
            </a:r>
            <a:r>
              <a:rPr lang="en-US" altLang="en-US" sz="3600" dirty="0">
                <a:latin typeface="Arial" panose="020B0604020202020204" pitchFamily="34" charset="0"/>
              </a:rPr>
              <a:t> </a:t>
            </a:r>
            <a:r>
              <a:rPr lang="en-US" altLang="en-US" sz="3600" dirty="0" err="1">
                <a:latin typeface="Arial" panose="020B0604020202020204" pitchFamily="34" charset="0"/>
              </a:rPr>
              <a:t>vaistus</a:t>
            </a:r>
            <a:r>
              <a:rPr lang="en-US" altLang="en-US" sz="3600" dirty="0">
                <a:latin typeface="Arial" panose="020B0604020202020204" pitchFamily="34" charset="0"/>
              </a:rPr>
              <a:t> </a:t>
            </a:r>
            <a:r>
              <a:rPr lang="en-US" altLang="en-US" sz="3600" dirty="0" err="1">
                <a:latin typeface="Arial" panose="020B0604020202020204" pitchFamily="34" charset="0"/>
              </a:rPr>
              <a:t>pagal</a:t>
            </a:r>
            <a:r>
              <a:rPr lang="en-US" altLang="en-US" sz="3600" dirty="0">
                <a:latin typeface="Arial" panose="020B0604020202020204" pitchFamily="34" charset="0"/>
              </a:rPr>
              <a:t> </a:t>
            </a:r>
            <a:r>
              <a:rPr lang="en-US" altLang="en-US" sz="3600" dirty="0" err="1">
                <a:latin typeface="Arial" panose="020B0604020202020204" pitchFamily="34" charset="0"/>
              </a:rPr>
              <a:t>paciento</a:t>
            </a:r>
            <a:r>
              <a:rPr lang="en-US" altLang="en-US" sz="3600" dirty="0">
                <a:latin typeface="Arial" panose="020B0604020202020204" pitchFamily="34" charset="0"/>
              </a:rPr>
              <a:t> </a:t>
            </a:r>
            <a:r>
              <a:rPr lang="en-US" altLang="en-US" sz="3600" dirty="0" err="1">
                <a:latin typeface="Arial" panose="020B0604020202020204" pitchFamily="34" charset="0"/>
              </a:rPr>
              <a:t>genetinius</a:t>
            </a:r>
            <a:r>
              <a:rPr lang="en-US" altLang="en-US" sz="3600" dirty="0">
                <a:latin typeface="Arial" panose="020B0604020202020204" pitchFamily="34" charset="0"/>
              </a:rPr>
              <a:t>, </a:t>
            </a:r>
            <a:r>
              <a:rPr lang="en-US" altLang="en-US" sz="3600" dirty="0" err="1">
                <a:latin typeface="Arial" panose="020B0604020202020204" pitchFamily="34" charset="0"/>
              </a:rPr>
              <a:t>metabolinius</a:t>
            </a:r>
            <a:r>
              <a:rPr lang="en-US" altLang="en-US" sz="3600" dirty="0">
                <a:latin typeface="Arial" panose="020B0604020202020204" pitchFamily="34" charset="0"/>
              </a:rPr>
              <a:t> </a:t>
            </a:r>
            <a:r>
              <a:rPr lang="en-US" altLang="en-US" sz="3600" dirty="0" err="1">
                <a:latin typeface="Arial" panose="020B0604020202020204" pitchFamily="34" charset="0"/>
              </a:rPr>
              <a:t>ir</a:t>
            </a:r>
            <a:r>
              <a:rPr lang="en-US" altLang="en-US" sz="3600" dirty="0">
                <a:latin typeface="Arial" panose="020B0604020202020204" pitchFamily="34" charset="0"/>
              </a:rPr>
              <a:t> </a:t>
            </a:r>
            <a:r>
              <a:rPr lang="en-US" altLang="en-US" sz="3600" dirty="0" err="1">
                <a:latin typeface="Arial" panose="020B0604020202020204" pitchFamily="34" charset="0"/>
              </a:rPr>
              <a:t>klinikinius</a:t>
            </a:r>
            <a:r>
              <a:rPr lang="en-US" altLang="en-US" sz="3600" dirty="0">
                <a:latin typeface="Arial" panose="020B0604020202020204" pitchFamily="34" charset="0"/>
              </a:rPr>
              <a:t> </a:t>
            </a:r>
            <a:r>
              <a:rPr lang="en-US" altLang="en-US" sz="3600" dirty="0" err="1">
                <a:latin typeface="Arial" panose="020B0604020202020204" pitchFamily="34" charset="0"/>
              </a:rPr>
              <a:t>ypatumus</a:t>
            </a:r>
            <a:r>
              <a:rPr lang="en-US" altLang="en-US" sz="3600" dirty="0">
                <a:latin typeface="Arial" panose="020B0604020202020204" pitchFamily="34" charset="0"/>
              </a:rPr>
              <a:t>, </a:t>
            </a:r>
            <a:r>
              <a:rPr lang="en-US" altLang="en-US" sz="3600" dirty="0" err="1">
                <a:latin typeface="Arial" panose="020B0604020202020204" pitchFamily="34" charset="0"/>
              </a:rPr>
              <a:t>sumažinama</a:t>
            </a:r>
            <a:r>
              <a:rPr lang="en-US" altLang="en-US" sz="3600" dirty="0">
                <a:latin typeface="Arial" panose="020B0604020202020204" pitchFamily="34" charset="0"/>
              </a:rPr>
              <a:t> </a:t>
            </a:r>
            <a:r>
              <a:rPr lang="en-US" altLang="en-US" sz="3600" dirty="0" err="1">
                <a:latin typeface="Arial" panose="020B0604020202020204" pitchFamily="34" charset="0"/>
              </a:rPr>
              <a:t>komplikacijų</a:t>
            </a:r>
            <a:r>
              <a:rPr lang="en-US" altLang="en-US" sz="3600" dirty="0">
                <a:latin typeface="Arial" panose="020B0604020202020204" pitchFamily="34" charset="0"/>
              </a:rPr>
              <a:t> </a:t>
            </a:r>
            <a:r>
              <a:rPr lang="en-US" altLang="en-US" sz="3600" dirty="0" err="1">
                <a:latin typeface="Arial" panose="020B0604020202020204" pitchFamily="34" charset="0"/>
              </a:rPr>
              <a:t>ir</a:t>
            </a:r>
            <a:r>
              <a:rPr lang="en-US" altLang="en-US" sz="3600" dirty="0">
                <a:latin typeface="Arial" panose="020B0604020202020204" pitchFamily="34" charset="0"/>
              </a:rPr>
              <a:t> </a:t>
            </a:r>
            <a:r>
              <a:rPr lang="en-US" altLang="en-US" sz="3600" dirty="0" err="1">
                <a:latin typeface="Arial" panose="020B0604020202020204" pitchFamily="34" charset="0"/>
              </a:rPr>
              <a:t>šalutinio</a:t>
            </a:r>
            <a:r>
              <a:rPr lang="en-US" altLang="en-US" sz="3600" dirty="0">
                <a:latin typeface="Arial" panose="020B0604020202020204" pitchFamily="34" charset="0"/>
              </a:rPr>
              <a:t> </a:t>
            </a:r>
            <a:r>
              <a:rPr lang="en-US" altLang="en-US" sz="3600" dirty="0" err="1">
                <a:latin typeface="Arial" panose="020B0604020202020204" pitchFamily="34" charset="0"/>
              </a:rPr>
              <a:t>poveikio</a:t>
            </a:r>
            <a:r>
              <a:rPr lang="en-US" altLang="en-US" sz="3600" dirty="0">
                <a:latin typeface="Arial" panose="020B0604020202020204" pitchFamily="34" charset="0"/>
              </a:rPr>
              <a:t> </a:t>
            </a:r>
            <a:r>
              <a:rPr lang="en-US" altLang="en-US" sz="3600" dirty="0" err="1">
                <a:latin typeface="Arial" panose="020B0604020202020204" pitchFamily="34" charset="0"/>
              </a:rPr>
              <a:t>rizika</a:t>
            </a:r>
            <a:r>
              <a:rPr lang="en-US" altLang="en-US" sz="3600" dirty="0">
                <a:latin typeface="Arial" panose="020B0604020202020204" pitchFamily="34" charset="0"/>
              </a:rPr>
              <a:t>.</a:t>
            </a:r>
          </a:p>
          <a:p>
            <a:pPr lvl="0" eaLnBrk="0" fontAlgn="base" hangingPunct="0">
              <a:spcBef>
                <a:spcPct val="0"/>
              </a:spcBef>
              <a:spcAft>
                <a:spcPct val="0"/>
              </a:spcAft>
              <a:buFontTx/>
              <a:buChar char="•"/>
            </a:pPr>
            <a:endParaRPr lang="lt-LT" altLang="en-US" sz="3600" b="1" dirty="0">
              <a:latin typeface="Arial" panose="020B0604020202020204" pitchFamily="34" charset="0"/>
            </a:endParaRPr>
          </a:p>
          <a:p>
            <a:pPr lvl="0" eaLnBrk="0" fontAlgn="base" hangingPunct="0">
              <a:spcBef>
                <a:spcPct val="0"/>
              </a:spcBef>
              <a:spcAft>
                <a:spcPct val="0"/>
              </a:spcAft>
              <a:buFontTx/>
              <a:buChar char="•"/>
            </a:pPr>
            <a:r>
              <a:rPr lang="en-US" altLang="en-US" sz="3600" b="1" dirty="0" err="1">
                <a:latin typeface="Arial" panose="020B0604020202020204" pitchFamily="34" charset="0"/>
              </a:rPr>
              <a:t>Efektyvesnė</a:t>
            </a:r>
            <a:r>
              <a:rPr lang="en-US" altLang="en-US" sz="3600" b="1" dirty="0">
                <a:latin typeface="Arial" panose="020B0604020202020204" pitchFamily="34" charset="0"/>
              </a:rPr>
              <a:t> </a:t>
            </a:r>
            <a:r>
              <a:rPr lang="en-US" altLang="en-US" sz="3600" b="1" dirty="0" err="1">
                <a:latin typeface="Arial" panose="020B0604020202020204" pitchFamily="34" charset="0"/>
              </a:rPr>
              <a:t>stebėsena</a:t>
            </a:r>
            <a:r>
              <a:rPr lang="en-US" altLang="en-US" sz="3600" dirty="0">
                <a:latin typeface="Arial" panose="020B0604020202020204" pitchFamily="34" charset="0"/>
              </a:rPr>
              <a:t> – </a:t>
            </a:r>
            <a:r>
              <a:rPr lang="en-US" altLang="en-US" sz="3600" dirty="0" err="1">
                <a:latin typeface="Arial" panose="020B0604020202020204" pitchFamily="34" charset="0"/>
              </a:rPr>
              <a:t>technologijos</a:t>
            </a:r>
            <a:r>
              <a:rPr lang="en-US" altLang="en-US" sz="3600" dirty="0">
                <a:latin typeface="Arial" panose="020B0604020202020204" pitchFamily="34" charset="0"/>
              </a:rPr>
              <a:t> (</a:t>
            </a:r>
            <a:r>
              <a:rPr lang="en-US" altLang="en-US" sz="3600" dirty="0" err="1">
                <a:latin typeface="Arial" panose="020B0604020202020204" pitchFamily="34" charset="0"/>
              </a:rPr>
              <a:t>pvz</a:t>
            </a:r>
            <a:r>
              <a:rPr lang="en-US" altLang="en-US" sz="3600" dirty="0">
                <a:latin typeface="Arial" panose="020B0604020202020204" pitchFamily="34" charset="0"/>
              </a:rPr>
              <a:t>., </a:t>
            </a:r>
            <a:r>
              <a:rPr lang="en-US" altLang="en-US" sz="3600" dirty="0" err="1">
                <a:latin typeface="Arial" panose="020B0604020202020204" pitchFamily="34" charset="0"/>
              </a:rPr>
              <a:t>išmanūs</a:t>
            </a:r>
            <a:r>
              <a:rPr lang="en-US" altLang="en-US" sz="3600" dirty="0">
                <a:latin typeface="Arial" panose="020B0604020202020204" pitchFamily="34" charset="0"/>
              </a:rPr>
              <a:t> </a:t>
            </a:r>
            <a:r>
              <a:rPr lang="en-US" altLang="en-US" sz="3600" dirty="0" err="1">
                <a:latin typeface="Arial" panose="020B0604020202020204" pitchFamily="34" charset="0"/>
              </a:rPr>
              <a:t>įrenginiai</a:t>
            </a:r>
            <a:r>
              <a:rPr lang="en-US" altLang="en-US" sz="3600" dirty="0">
                <a:latin typeface="Arial" panose="020B0604020202020204" pitchFamily="34" charset="0"/>
              </a:rPr>
              <a:t>, </a:t>
            </a:r>
            <a:r>
              <a:rPr lang="en-US" altLang="en-US" sz="3600" dirty="0" err="1">
                <a:latin typeface="Arial" panose="020B0604020202020204" pitchFamily="34" charset="0"/>
              </a:rPr>
              <a:t>nuotolinė</a:t>
            </a:r>
            <a:r>
              <a:rPr lang="en-US" altLang="en-US" sz="3600" dirty="0">
                <a:latin typeface="Arial" panose="020B0604020202020204" pitchFamily="34" charset="0"/>
              </a:rPr>
              <a:t> </a:t>
            </a:r>
            <a:r>
              <a:rPr lang="en-US" altLang="en-US" sz="3600" dirty="0" err="1">
                <a:latin typeface="Arial" panose="020B0604020202020204" pitchFamily="34" charset="0"/>
              </a:rPr>
              <a:t>sveikatos</a:t>
            </a:r>
            <a:r>
              <a:rPr lang="en-US" altLang="en-US" sz="3600" dirty="0">
                <a:latin typeface="Arial" panose="020B0604020202020204" pitchFamily="34" charset="0"/>
              </a:rPr>
              <a:t> </a:t>
            </a:r>
            <a:r>
              <a:rPr lang="en-US" altLang="en-US" sz="3600" dirty="0" err="1">
                <a:latin typeface="Arial" panose="020B0604020202020204" pitchFamily="34" charset="0"/>
              </a:rPr>
              <a:t>stebėsena</a:t>
            </a:r>
            <a:r>
              <a:rPr lang="en-US" altLang="en-US" sz="3600" dirty="0">
                <a:latin typeface="Arial" panose="020B0604020202020204" pitchFamily="34" charset="0"/>
              </a:rPr>
              <a:t>) </a:t>
            </a:r>
            <a:r>
              <a:rPr lang="en-US" altLang="en-US" sz="3600" dirty="0" err="1">
                <a:latin typeface="Arial" panose="020B0604020202020204" pitchFamily="34" charset="0"/>
              </a:rPr>
              <a:t>leidžia</a:t>
            </a:r>
            <a:r>
              <a:rPr lang="en-US" altLang="en-US" sz="3600" dirty="0">
                <a:latin typeface="Arial" panose="020B0604020202020204" pitchFamily="34" charset="0"/>
              </a:rPr>
              <a:t> </a:t>
            </a:r>
            <a:r>
              <a:rPr lang="en-US" altLang="en-US" sz="3600" dirty="0" err="1">
                <a:latin typeface="Arial" panose="020B0604020202020204" pitchFamily="34" charset="0"/>
              </a:rPr>
              <a:t>laiku</a:t>
            </a:r>
            <a:r>
              <a:rPr lang="en-US" altLang="en-US" sz="3600" dirty="0">
                <a:latin typeface="Arial" panose="020B0604020202020204" pitchFamily="34" charset="0"/>
              </a:rPr>
              <a:t> </a:t>
            </a:r>
            <a:r>
              <a:rPr lang="en-US" altLang="en-US" sz="3600" dirty="0" err="1">
                <a:latin typeface="Arial" panose="020B0604020202020204" pitchFamily="34" charset="0"/>
              </a:rPr>
              <a:t>aptikti</a:t>
            </a:r>
            <a:r>
              <a:rPr lang="en-US" altLang="en-US" sz="3600" dirty="0">
                <a:latin typeface="Arial" panose="020B0604020202020204" pitchFamily="34" charset="0"/>
              </a:rPr>
              <a:t> </a:t>
            </a:r>
            <a:r>
              <a:rPr lang="en-US" altLang="en-US" sz="3600" dirty="0" err="1">
                <a:latin typeface="Arial" panose="020B0604020202020204" pitchFamily="34" charset="0"/>
              </a:rPr>
              <a:t>sveikatos</a:t>
            </a:r>
            <a:endParaRPr lang="lt-LT" altLang="en-US" sz="3600" dirty="0">
              <a:latin typeface="Arial" panose="020B0604020202020204" pitchFamily="34" charset="0"/>
            </a:endParaRPr>
          </a:p>
          <a:p>
            <a:pPr lvl="0" eaLnBrk="0" fontAlgn="base" hangingPunct="0">
              <a:spcBef>
                <a:spcPct val="0"/>
              </a:spcBef>
              <a:spcAft>
                <a:spcPct val="0"/>
              </a:spcAft>
            </a:pPr>
            <a:r>
              <a:rPr lang="en-US" altLang="en-US" sz="3600" dirty="0" err="1">
                <a:latin typeface="Arial" panose="020B0604020202020204" pitchFamily="34" charset="0"/>
              </a:rPr>
              <a:t>pokyčius</a:t>
            </a:r>
            <a:r>
              <a:rPr lang="en-US" altLang="en-US" sz="3600" dirty="0">
                <a:latin typeface="Arial" panose="020B060402020202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503" y="7557281"/>
            <a:ext cx="2717498" cy="271749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664" y="419100"/>
            <a:ext cx="3104337" cy="2454798"/>
          </a:xfrm>
          <a:prstGeom prst="rect">
            <a:avLst/>
          </a:prstGeom>
        </p:spPr>
      </p:pic>
      <p:pic>
        <p:nvPicPr>
          <p:cNvPr id="6" name="Picture 5"/>
          <p:cNvPicPr>
            <a:picLocks noChangeAspect="1"/>
          </p:cNvPicPr>
          <p:nvPr/>
        </p:nvPicPr>
        <p:blipFill>
          <a:blip r:embed="rId4"/>
          <a:stretch>
            <a:fillRect/>
          </a:stretch>
        </p:blipFill>
        <p:spPr>
          <a:xfrm>
            <a:off x="482805" y="2953449"/>
            <a:ext cx="3936795" cy="2581201"/>
          </a:xfrm>
          <a:prstGeom prst="rect">
            <a:avLst/>
          </a:prstGeom>
        </p:spPr>
      </p:pic>
      <p:pic>
        <p:nvPicPr>
          <p:cNvPr id="7" name="Picture 6"/>
          <p:cNvPicPr>
            <a:picLocks noChangeAspect="1"/>
          </p:cNvPicPr>
          <p:nvPr/>
        </p:nvPicPr>
        <p:blipFill>
          <a:blip r:embed="rId5"/>
          <a:stretch>
            <a:fillRect/>
          </a:stretch>
        </p:blipFill>
        <p:spPr>
          <a:xfrm>
            <a:off x="1301059" y="5660634"/>
            <a:ext cx="2300287" cy="2201984"/>
          </a:xfrm>
          <a:prstGeom prst="rect">
            <a:avLst/>
          </a:prstGeom>
        </p:spPr>
      </p:pic>
      <p:sp>
        <p:nvSpPr>
          <p:cNvPr id="2" name="Freeform 35">
            <a:extLst>
              <a:ext uri="{FF2B5EF4-FFF2-40B4-BE49-F238E27FC236}">
                <a16:creationId xmlns:a16="http://schemas.microsoft.com/office/drawing/2014/main" id="{DDD11BCD-DF49-77E6-E319-B75687A33495}"/>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6"/>
            <a:stretch>
              <a:fillRect/>
            </a:stretch>
          </a:blipFill>
        </p:spPr>
        <p:txBody>
          <a:bodyPr/>
          <a:lstStyle/>
          <a:p>
            <a:endParaRPr lang="lt-LT"/>
          </a:p>
        </p:txBody>
      </p:sp>
      <p:sp>
        <p:nvSpPr>
          <p:cNvPr id="8" name="Rectangle 7">
            <a:extLst>
              <a:ext uri="{FF2B5EF4-FFF2-40B4-BE49-F238E27FC236}">
                <a16:creationId xmlns:a16="http://schemas.microsoft.com/office/drawing/2014/main" id="{19BE3568-CDC6-0F4A-0B1C-7DC55CF08BCE}"/>
              </a:ext>
            </a:extLst>
          </p:cNvPr>
          <p:cNvSpPr/>
          <p:nvPr/>
        </p:nvSpPr>
        <p:spPr>
          <a:xfrm>
            <a:off x="4419600" y="24833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X. Personalizuota medicina</a:t>
            </a:r>
          </a:p>
        </p:txBody>
      </p:sp>
    </p:spTree>
    <p:extLst>
      <p:ext uri="{BB962C8B-B14F-4D97-AF65-F5344CB8AC3E}">
        <p14:creationId xmlns:p14="http://schemas.microsoft.com/office/powerpoint/2010/main" val="791401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952500"/>
            <a:ext cx="11506200" cy="8991004"/>
          </a:xfrm>
          <a:prstGeom prst="rect">
            <a:avLst/>
          </a:prstGeom>
        </p:spPr>
      </p:pic>
      <p:sp>
        <p:nvSpPr>
          <p:cNvPr id="3" name="Freeform 35">
            <a:extLst>
              <a:ext uri="{FF2B5EF4-FFF2-40B4-BE49-F238E27FC236}">
                <a16:creationId xmlns:a16="http://schemas.microsoft.com/office/drawing/2014/main" id="{643A28BA-F128-9E96-82B2-7F09869B1506}"/>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F4FA976F-FA05-F160-7073-28ECDB85E6B0}"/>
              </a:ext>
            </a:extLst>
          </p:cNvPr>
          <p:cNvSpPr/>
          <p:nvPr/>
        </p:nvSpPr>
        <p:spPr>
          <a:xfrm>
            <a:off x="4419600" y="248334"/>
            <a:ext cx="8941012"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X. Personalizuota medicina</a:t>
            </a:r>
          </a:p>
        </p:txBody>
      </p:sp>
    </p:spTree>
    <p:extLst>
      <p:ext uri="{BB962C8B-B14F-4D97-AF65-F5344CB8AC3E}">
        <p14:creationId xmlns:p14="http://schemas.microsoft.com/office/powerpoint/2010/main" val="3105558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67950" y="806450"/>
            <a:ext cx="6294884" cy="8674100"/>
            <a:chOff x="0" y="0"/>
            <a:chExt cx="1657912" cy="2284537"/>
          </a:xfrm>
        </p:grpSpPr>
        <p:sp>
          <p:nvSpPr>
            <p:cNvPr id="4" name="Freeform 4"/>
            <p:cNvSpPr/>
            <p:nvPr/>
          </p:nvSpPr>
          <p:spPr>
            <a:xfrm>
              <a:off x="0" y="0"/>
              <a:ext cx="1657912" cy="2284537"/>
            </a:xfrm>
            <a:custGeom>
              <a:avLst/>
              <a:gdLst/>
              <a:ahLst/>
              <a:cxnLst/>
              <a:rect l="l" t="t" r="r" b="b"/>
              <a:pathLst>
                <a:path w="1657912" h="2284537">
                  <a:moveTo>
                    <a:pt x="62724" y="0"/>
                  </a:moveTo>
                  <a:lnTo>
                    <a:pt x="1595188" y="0"/>
                  </a:lnTo>
                  <a:cubicBezTo>
                    <a:pt x="1611824" y="0"/>
                    <a:pt x="1627778" y="6608"/>
                    <a:pt x="1639541" y="18371"/>
                  </a:cubicBezTo>
                  <a:cubicBezTo>
                    <a:pt x="1651304" y="30134"/>
                    <a:pt x="1657912" y="46088"/>
                    <a:pt x="1657912" y="62724"/>
                  </a:cubicBezTo>
                  <a:lnTo>
                    <a:pt x="1657912" y="2221813"/>
                  </a:lnTo>
                  <a:cubicBezTo>
                    <a:pt x="1657912" y="2256454"/>
                    <a:pt x="1629830" y="2284537"/>
                    <a:pt x="1595188" y="2284537"/>
                  </a:cubicBezTo>
                  <a:lnTo>
                    <a:pt x="62724" y="2284537"/>
                  </a:lnTo>
                  <a:cubicBezTo>
                    <a:pt x="46088" y="2284537"/>
                    <a:pt x="30134" y="2277928"/>
                    <a:pt x="18371" y="2266165"/>
                  </a:cubicBezTo>
                  <a:cubicBezTo>
                    <a:pt x="6608" y="2254403"/>
                    <a:pt x="0" y="2238448"/>
                    <a:pt x="0" y="2221813"/>
                  </a:cubicBezTo>
                  <a:lnTo>
                    <a:pt x="0" y="62724"/>
                  </a:lnTo>
                  <a:cubicBezTo>
                    <a:pt x="0" y="46088"/>
                    <a:pt x="6608" y="30134"/>
                    <a:pt x="18371" y="18371"/>
                  </a:cubicBezTo>
                  <a:cubicBezTo>
                    <a:pt x="30134" y="6608"/>
                    <a:pt x="46088" y="0"/>
                    <a:pt x="62724" y="0"/>
                  </a:cubicBezTo>
                  <a:close/>
                </a:path>
              </a:pathLst>
            </a:custGeom>
            <a:solidFill>
              <a:srgbClr val="004AAD"/>
            </a:solidFill>
          </p:spPr>
        </p:sp>
        <p:sp>
          <p:nvSpPr>
            <p:cNvPr id="5" name="TextBox 5"/>
            <p:cNvSpPr txBox="1"/>
            <p:nvPr/>
          </p:nvSpPr>
          <p:spPr>
            <a:xfrm>
              <a:off x="0" y="-47625"/>
              <a:ext cx="1657912" cy="233216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862583" y="1606753"/>
            <a:ext cx="1622464" cy="16224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62583" y="4210291"/>
            <a:ext cx="1868266" cy="18682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862583" y="6811982"/>
            <a:ext cx="1868266" cy="18682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617785" y="1974523"/>
            <a:ext cx="5774380" cy="6648412"/>
          </a:xfrm>
          <a:prstGeom prst="rect">
            <a:avLst/>
          </a:prstGeom>
        </p:spPr>
        <p:txBody>
          <a:bodyPr lIns="0" tIns="0" rIns="0" bIns="0" rtlCol="0" anchor="t">
            <a:spAutoFit/>
          </a:bodyPr>
          <a:lstStyle/>
          <a:p>
            <a:pPr>
              <a:lnSpc>
                <a:spcPts val="5252"/>
              </a:lnSpc>
            </a:pPr>
            <a:r>
              <a:rPr lang="en-US" sz="3751">
                <a:solidFill>
                  <a:srgbClr val="31356E"/>
                </a:solidFill>
                <a:latin typeface="Lato Bold"/>
              </a:rPr>
              <a:t>NACIONALINĖ SVEIKATOS TARYBA, ANALIZUODAMA IR VERTINDAMA GYVENTOJŲ SVEIKATOS BŪKLĖS RODIKLIŲ POKYČIUS IR TENDENCIJAS PASITELKIA:</a:t>
            </a:r>
          </a:p>
          <a:p>
            <a:pPr>
              <a:lnSpc>
                <a:spcPts val="5252"/>
              </a:lnSpc>
            </a:pPr>
            <a:endParaRPr lang="en-US" sz="3751">
              <a:solidFill>
                <a:srgbClr val="31356E"/>
              </a:solidFill>
              <a:latin typeface="Lato Bold"/>
            </a:endParaRPr>
          </a:p>
        </p:txBody>
      </p:sp>
      <p:sp>
        <p:nvSpPr>
          <p:cNvPr id="16" name="TextBox 16"/>
          <p:cNvSpPr txBox="1"/>
          <p:nvPr/>
        </p:nvSpPr>
        <p:spPr>
          <a:xfrm>
            <a:off x="8962205" y="1861696"/>
            <a:ext cx="1423219" cy="1161207"/>
          </a:xfrm>
          <a:prstGeom prst="rect">
            <a:avLst/>
          </a:prstGeom>
        </p:spPr>
        <p:txBody>
          <a:bodyPr lIns="0" tIns="0" rIns="0" bIns="0" rtlCol="0" anchor="t">
            <a:spAutoFit/>
          </a:bodyPr>
          <a:lstStyle/>
          <a:p>
            <a:pPr algn="ctr">
              <a:lnSpc>
                <a:spcPts val="9555"/>
              </a:lnSpc>
            </a:pPr>
            <a:r>
              <a:rPr lang="en-US" sz="6825">
                <a:solidFill>
                  <a:srgbClr val="000000"/>
                </a:solidFill>
                <a:latin typeface="League Spartan"/>
              </a:rPr>
              <a:t>1</a:t>
            </a:r>
          </a:p>
        </p:txBody>
      </p:sp>
      <p:sp>
        <p:nvSpPr>
          <p:cNvPr id="17" name="TextBox 17"/>
          <p:cNvSpPr txBox="1"/>
          <p:nvPr/>
        </p:nvSpPr>
        <p:spPr>
          <a:xfrm>
            <a:off x="8977298" y="4495485"/>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Bold"/>
              </a:rPr>
              <a:t>2</a:t>
            </a:r>
          </a:p>
        </p:txBody>
      </p:sp>
      <p:sp>
        <p:nvSpPr>
          <p:cNvPr id="18" name="TextBox 18"/>
          <p:cNvSpPr txBox="1"/>
          <p:nvPr/>
        </p:nvSpPr>
        <p:spPr>
          <a:xfrm>
            <a:off x="8977298" y="7097732"/>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a:rPr>
              <a:t>3</a:t>
            </a:r>
          </a:p>
        </p:txBody>
      </p:sp>
      <p:sp>
        <p:nvSpPr>
          <p:cNvPr id="19" name="TextBox 19"/>
          <p:cNvSpPr txBox="1"/>
          <p:nvPr/>
        </p:nvSpPr>
        <p:spPr>
          <a:xfrm>
            <a:off x="10987347" y="1863493"/>
            <a:ext cx="5178005" cy="1673042"/>
          </a:xfrm>
          <a:prstGeom prst="rect">
            <a:avLst/>
          </a:prstGeom>
        </p:spPr>
        <p:txBody>
          <a:bodyPr lIns="0" tIns="0" rIns="0" bIns="0" rtlCol="0" anchor="t">
            <a:spAutoFit/>
          </a:bodyPr>
          <a:lstStyle/>
          <a:p>
            <a:pPr>
              <a:lnSpc>
                <a:spcPts val="4385"/>
              </a:lnSpc>
            </a:pPr>
            <a:r>
              <a:rPr lang="en-US" sz="3132">
                <a:solidFill>
                  <a:srgbClr val="FFFFFF"/>
                </a:solidFill>
                <a:latin typeface="Poppins"/>
              </a:rPr>
              <a:t>Įvairių ministerijų ir institucijų specialistus</a:t>
            </a:r>
          </a:p>
          <a:p>
            <a:pPr>
              <a:lnSpc>
                <a:spcPts val="4385"/>
              </a:lnSpc>
              <a:spcBef>
                <a:spcPct val="0"/>
              </a:spcBef>
            </a:pPr>
            <a:endParaRPr lang="en-US" sz="3132">
              <a:solidFill>
                <a:srgbClr val="FFFFFF"/>
              </a:solidFill>
              <a:latin typeface="Poppins"/>
            </a:endParaRPr>
          </a:p>
        </p:txBody>
      </p:sp>
      <p:sp>
        <p:nvSpPr>
          <p:cNvPr id="20" name="TextBox 20"/>
          <p:cNvSpPr txBox="1"/>
          <p:nvPr/>
        </p:nvSpPr>
        <p:spPr>
          <a:xfrm>
            <a:off x="11020054" y="4738024"/>
            <a:ext cx="5145297" cy="1102360"/>
          </a:xfrm>
          <a:prstGeom prst="rect">
            <a:avLst/>
          </a:prstGeom>
        </p:spPr>
        <p:txBody>
          <a:bodyPr lIns="0" tIns="0" rIns="0" bIns="0" rtlCol="0" anchor="t">
            <a:spAutoFit/>
          </a:bodyPr>
          <a:lstStyle/>
          <a:p>
            <a:pPr>
              <a:lnSpc>
                <a:spcPts val="4339"/>
              </a:lnSpc>
            </a:pPr>
            <a:r>
              <a:rPr lang="en-US" sz="3099">
                <a:solidFill>
                  <a:srgbClr val="FFFFFF"/>
                </a:solidFill>
                <a:latin typeface="Poppins"/>
              </a:rPr>
              <a:t>Mokslininkus</a:t>
            </a:r>
          </a:p>
          <a:p>
            <a:pPr>
              <a:lnSpc>
                <a:spcPts val="4339"/>
              </a:lnSpc>
              <a:spcBef>
                <a:spcPct val="0"/>
              </a:spcBef>
            </a:pPr>
            <a:endParaRPr lang="en-US" sz="3099">
              <a:solidFill>
                <a:srgbClr val="FFFFFF"/>
              </a:solidFill>
              <a:latin typeface="Poppins"/>
            </a:endParaRPr>
          </a:p>
        </p:txBody>
      </p:sp>
      <p:sp>
        <p:nvSpPr>
          <p:cNvPr id="21" name="TextBox 21"/>
          <p:cNvSpPr txBox="1"/>
          <p:nvPr/>
        </p:nvSpPr>
        <p:spPr>
          <a:xfrm>
            <a:off x="11020054" y="6765687"/>
            <a:ext cx="5178005" cy="2057216"/>
          </a:xfrm>
          <a:prstGeom prst="rect">
            <a:avLst/>
          </a:prstGeom>
        </p:spPr>
        <p:txBody>
          <a:bodyPr lIns="0" tIns="0" rIns="0" bIns="0" rtlCol="0" anchor="t">
            <a:spAutoFit/>
          </a:bodyPr>
          <a:lstStyle/>
          <a:p>
            <a:pPr>
              <a:lnSpc>
                <a:spcPts val="4385"/>
              </a:lnSpc>
            </a:pPr>
            <a:r>
              <a:rPr lang="en-US" sz="3132">
                <a:solidFill>
                  <a:srgbClr val="FFFFFF"/>
                </a:solidFill>
                <a:latin typeface="Poppins"/>
              </a:rPr>
              <a:t>Nevyriausybinių organizacijų, savivaldybių atstovus</a:t>
            </a:r>
          </a:p>
          <a:p>
            <a:pPr>
              <a:lnSpc>
                <a:spcPts val="2985"/>
              </a:lnSpc>
              <a:spcBef>
                <a:spcPct val="0"/>
              </a:spcBef>
            </a:pPr>
            <a:endParaRPr lang="en-US" sz="3132">
              <a:solidFill>
                <a:srgbClr val="FFFFFF"/>
              </a:solidFill>
              <a:latin typeface="Poppins"/>
            </a:endParaRPr>
          </a:p>
        </p:txBody>
      </p:sp>
      <p:sp>
        <p:nvSpPr>
          <p:cNvPr id="22" name="Freeform 35">
            <a:extLst>
              <a:ext uri="{FF2B5EF4-FFF2-40B4-BE49-F238E27FC236}">
                <a16:creationId xmlns:a16="http://schemas.microsoft.com/office/drawing/2014/main" id="{2DA05096-F4B9-72C2-431D-5A8E441BC0E3}"/>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66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82931" y="9953749"/>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425417" y="1482725"/>
            <a:ext cx="8588681" cy="8674100"/>
            <a:chOff x="0" y="0"/>
            <a:chExt cx="2262040" cy="2284537"/>
          </a:xfrm>
        </p:grpSpPr>
        <p:sp>
          <p:nvSpPr>
            <p:cNvPr id="7" name="Freeform 7"/>
            <p:cNvSpPr/>
            <p:nvPr/>
          </p:nvSpPr>
          <p:spPr>
            <a:xfrm>
              <a:off x="0" y="0"/>
              <a:ext cx="2262040" cy="2284537"/>
            </a:xfrm>
            <a:custGeom>
              <a:avLst/>
              <a:gdLst/>
              <a:ahLst/>
              <a:cxnLst/>
              <a:rect l="l" t="t" r="r" b="b"/>
              <a:pathLst>
                <a:path w="2262040" h="2284537">
                  <a:moveTo>
                    <a:pt x="45972" y="0"/>
                  </a:moveTo>
                  <a:lnTo>
                    <a:pt x="2216068" y="0"/>
                  </a:lnTo>
                  <a:cubicBezTo>
                    <a:pt x="2241457" y="0"/>
                    <a:pt x="2262040" y="20582"/>
                    <a:pt x="2262040" y="45972"/>
                  </a:cubicBezTo>
                  <a:lnTo>
                    <a:pt x="2262040" y="2238565"/>
                  </a:lnTo>
                  <a:cubicBezTo>
                    <a:pt x="2262040" y="2263954"/>
                    <a:pt x="2241457" y="2284537"/>
                    <a:pt x="2216068" y="2284537"/>
                  </a:cubicBezTo>
                  <a:lnTo>
                    <a:pt x="45972" y="2284537"/>
                  </a:lnTo>
                  <a:cubicBezTo>
                    <a:pt x="20582" y="2284537"/>
                    <a:pt x="0" y="2263954"/>
                    <a:pt x="0" y="2238565"/>
                  </a:cubicBezTo>
                  <a:lnTo>
                    <a:pt x="0" y="45972"/>
                  </a:lnTo>
                  <a:cubicBezTo>
                    <a:pt x="0" y="20582"/>
                    <a:pt x="20582" y="0"/>
                    <a:pt x="45972" y="0"/>
                  </a:cubicBezTo>
                  <a:close/>
                </a:path>
              </a:pathLst>
            </a:custGeom>
            <a:solidFill>
              <a:srgbClr val="004AAD"/>
            </a:solidFill>
          </p:spPr>
        </p:sp>
        <p:sp>
          <p:nvSpPr>
            <p:cNvPr id="8" name="TextBox 8"/>
            <p:cNvSpPr txBox="1"/>
            <p:nvPr/>
          </p:nvSpPr>
          <p:spPr>
            <a:xfrm>
              <a:off x="0" y="-47625"/>
              <a:ext cx="2262040" cy="233216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59900" y="1059615"/>
            <a:ext cx="7256224" cy="2554389"/>
          </a:xfrm>
          <a:prstGeom prst="rect">
            <a:avLst/>
          </a:prstGeom>
        </p:spPr>
        <p:txBody>
          <a:bodyPr lIns="0" tIns="0" rIns="0" bIns="0" rtlCol="0" anchor="t">
            <a:spAutoFit/>
          </a:bodyPr>
          <a:lstStyle/>
          <a:p>
            <a:pPr>
              <a:lnSpc>
                <a:spcPts val="3791"/>
              </a:lnSpc>
            </a:pPr>
            <a:r>
              <a:rPr lang="en-US" sz="2708">
                <a:solidFill>
                  <a:srgbClr val="004AAD"/>
                </a:solidFill>
                <a:latin typeface="League Spartan Bold"/>
              </a:rPr>
              <a:t>NUO NEPRIKLAUSOMYBĖS ATGAVIMO GYVENTOJŲ SKAIČIUS SUMAŽĖJO 22 % VIENA IŠ PRIEŽASČIŲ NEIGIAMAS GYVENTOJŲ PRIEAUGIS</a:t>
            </a:r>
          </a:p>
          <a:p>
            <a:pPr>
              <a:lnSpc>
                <a:spcPts val="5471"/>
              </a:lnSpc>
            </a:pPr>
            <a:endParaRPr lang="en-US" sz="2708">
              <a:solidFill>
                <a:srgbClr val="004AAD"/>
              </a:solidFill>
              <a:latin typeface="League Spartan Bold"/>
            </a:endParaRPr>
          </a:p>
        </p:txBody>
      </p:sp>
      <p:sp>
        <p:nvSpPr>
          <p:cNvPr id="11" name="TextBox 11"/>
          <p:cNvSpPr txBox="1"/>
          <p:nvPr/>
        </p:nvSpPr>
        <p:spPr>
          <a:xfrm>
            <a:off x="820334" y="9184945"/>
            <a:ext cx="6595790" cy="746100"/>
          </a:xfrm>
          <a:prstGeom prst="rect">
            <a:avLst/>
          </a:prstGeom>
        </p:spPr>
        <p:txBody>
          <a:bodyPr lIns="0" tIns="0" rIns="0" bIns="0" rtlCol="0" anchor="t">
            <a:spAutoFit/>
          </a:bodyPr>
          <a:lstStyle/>
          <a:p>
            <a:pPr>
              <a:lnSpc>
                <a:spcPts val="2976"/>
              </a:lnSpc>
            </a:pPr>
            <a:r>
              <a:rPr lang="en-US" sz="2125">
                <a:solidFill>
                  <a:srgbClr val="000000"/>
                </a:solidFill>
                <a:latin typeface="Poppins"/>
              </a:rPr>
              <a:t>2023 m. gyventojai pagal amžiaus grupes</a:t>
            </a:r>
          </a:p>
          <a:p>
            <a:pPr>
              <a:lnSpc>
                <a:spcPts val="2976"/>
              </a:lnSpc>
              <a:spcBef>
                <a:spcPct val="0"/>
              </a:spcBef>
            </a:pPr>
            <a:endParaRPr lang="en-US" sz="2125">
              <a:solidFill>
                <a:srgbClr val="000000"/>
              </a:solidFill>
              <a:latin typeface="Poppins"/>
            </a:endParaRPr>
          </a:p>
        </p:txBody>
      </p:sp>
      <p:sp>
        <p:nvSpPr>
          <p:cNvPr id="12" name="TextBox 12"/>
          <p:cNvSpPr txBox="1"/>
          <p:nvPr/>
        </p:nvSpPr>
        <p:spPr>
          <a:xfrm>
            <a:off x="218143" y="9647275"/>
            <a:ext cx="8217112" cy="550535"/>
          </a:xfrm>
          <a:prstGeom prst="rect">
            <a:avLst/>
          </a:prstGeom>
        </p:spPr>
        <p:txBody>
          <a:bodyPr wrap="square" lIns="0" tIns="0" rIns="0" bIns="0" rtlCol="0" anchor="t">
            <a:spAutoFit/>
          </a:bodyPr>
          <a:lstStyle/>
          <a:p>
            <a:pPr>
              <a:lnSpc>
                <a:spcPts val="1716"/>
              </a:lnSpc>
            </a:pPr>
            <a:r>
              <a:rPr lang="en-US" sz="1225" dirty="0" err="1">
                <a:solidFill>
                  <a:srgbClr val="000000"/>
                </a:solidFill>
                <a:latin typeface="Poppins"/>
              </a:rPr>
              <a:t>Šaltinis</a:t>
            </a:r>
            <a:r>
              <a:rPr lang="en-US" sz="1225" dirty="0">
                <a:solidFill>
                  <a:srgbClr val="000000"/>
                </a:solidFill>
                <a:latin typeface="Poppins"/>
              </a:rPr>
              <a:t>: </a:t>
            </a:r>
            <a:r>
              <a:rPr lang="en-US" sz="1225" dirty="0" err="1">
                <a:solidFill>
                  <a:srgbClr val="000000"/>
                </a:solidFill>
                <a:latin typeface="Poppins"/>
              </a:rPr>
              <a:t>sudaryta</a:t>
            </a:r>
            <a:r>
              <a:rPr lang="en-US" sz="1225" dirty="0">
                <a:solidFill>
                  <a:srgbClr val="000000"/>
                </a:solidFill>
                <a:latin typeface="Poppins"/>
              </a:rPr>
              <a:t> NST </a:t>
            </a:r>
            <a:r>
              <a:rPr lang="en-US" sz="1225" dirty="0" err="1">
                <a:solidFill>
                  <a:srgbClr val="000000"/>
                </a:solidFill>
                <a:latin typeface="Poppins"/>
              </a:rPr>
              <a:t>remiantis</a:t>
            </a:r>
            <a:r>
              <a:rPr lang="en-US" sz="1225" dirty="0">
                <a:solidFill>
                  <a:srgbClr val="000000"/>
                </a:solidFill>
                <a:latin typeface="Poppins"/>
              </a:rPr>
              <a:t> Lietuvos </a:t>
            </a:r>
            <a:r>
              <a:rPr lang="en-US" sz="1225" dirty="0" err="1">
                <a:solidFill>
                  <a:srgbClr val="000000"/>
                </a:solidFill>
                <a:latin typeface="Poppins"/>
              </a:rPr>
              <a:t>statistikos</a:t>
            </a:r>
            <a:r>
              <a:rPr lang="en-US" sz="1225" dirty="0">
                <a:solidFill>
                  <a:srgbClr val="000000"/>
                </a:solidFill>
                <a:latin typeface="Poppins"/>
              </a:rPr>
              <a:t> </a:t>
            </a:r>
            <a:r>
              <a:rPr lang="en-US" sz="1225" dirty="0" err="1">
                <a:solidFill>
                  <a:srgbClr val="000000"/>
                </a:solidFill>
                <a:latin typeface="Poppins"/>
              </a:rPr>
              <a:t>departamento</a:t>
            </a:r>
            <a:r>
              <a:rPr lang="en-US" sz="1225" dirty="0">
                <a:solidFill>
                  <a:srgbClr val="000000"/>
                </a:solidFill>
                <a:latin typeface="Poppins"/>
              </a:rPr>
              <a:t>, Europos </a:t>
            </a:r>
            <a:r>
              <a:rPr lang="en-US" sz="1225" dirty="0" err="1">
                <a:solidFill>
                  <a:srgbClr val="000000"/>
                </a:solidFill>
                <a:latin typeface="Poppins"/>
              </a:rPr>
              <a:t>migracijos</a:t>
            </a:r>
            <a:r>
              <a:rPr lang="en-US" sz="1225" dirty="0">
                <a:solidFill>
                  <a:srgbClr val="000000"/>
                </a:solidFill>
                <a:latin typeface="Poppins"/>
              </a:rPr>
              <a:t> </a:t>
            </a:r>
            <a:r>
              <a:rPr lang="en-US" sz="1225" dirty="0" err="1">
                <a:solidFill>
                  <a:srgbClr val="000000"/>
                </a:solidFill>
                <a:latin typeface="Poppins"/>
              </a:rPr>
              <a:t>tinklo</a:t>
            </a:r>
            <a:r>
              <a:rPr lang="en-US" sz="1225" dirty="0">
                <a:solidFill>
                  <a:srgbClr val="000000"/>
                </a:solidFill>
                <a:latin typeface="Poppins"/>
              </a:rPr>
              <a:t> </a:t>
            </a:r>
            <a:r>
              <a:rPr lang="en-US" sz="1225" dirty="0" err="1">
                <a:solidFill>
                  <a:srgbClr val="000000"/>
                </a:solidFill>
                <a:latin typeface="Poppins"/>
              </a:rPr>
              <a:t>duomenimis</a:t>
            </a:r>
            <a:endParaRPr lang="en-US" sz="1225" dirty="0">
              <a:solidFill>
                <a:srgbClr val="000000"/>
              </a:solidFill>
              <a:latin typeface="Poppins"/>
            </a:endParaRPr>
          </a:p>
          <a:p>
            <a:pPr>
              <a:lnSpc>
                <a:spcPts val="2976"/>
              </a:lnSpc>
              <a:spcBef>
                <a:spcPct val="0"/>
              </a:spcBef>
            </a:pPr>
            <a:endParaRPr lang="en-US" sz="1225" dirty="0">
              <a:solidFill>
                <a:srgbClr val="000000"/>
              </a:solidFill>
              <a:latin typeface="Poppins"/>
            </a:endParaRPr>
          </a:p>
        </p:txBody>
      </p:sp>
      <p:grpSp>
        <p:nvGrpSpPr>
          <p:cNvPr id="13" name="Group 13"/>
          <p:cNvGrpSpPr/>
          <p:nvPr/>
        </p:nvGrpSpPr>
        <p:grpSpPr>
          <a:xfrm>
            <a:off x="8405338" y="1871143"/>
            <a:ext cx="1189283" cy="1189283"/>
            <a:chOff x="0" y="0"/>
            <a:chExt cx="1585711" cy="1585711"/>
          </a:xfrm>
        </p:grpSpPr>
        <p:grpSp>
          <p:nvGrpSpPr>
            <p:cNvPr id="14" name="Group 14"/>
            <p:cNvGrpSpPr/>
            <p:nvPr/>
          </p:nvGrpSpPr>
          <p:grpSpPr>
            <a:xfrm>
              <a:off x="0" y="0"/>
              <a:ext cx="1585711" cy="15857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sp>
          <p:nvSpPr>
            <p:cNvPr id="17" name="TextBox 17"/>
            <p:cNvSpPr txBox="1"/>
            <p:nvPr/>
          </p:nvSpPr>
          <p:spPr>
            <a:xfrm>
              <a:off x="97366" y="284247"/>
              <a:ext cx="1390980" cy="1099824"/>
            </a:xfrm>
            <a:prstGeom prst="rect">
              <a:avLst/>
            </a:prstGeom>
          </p:spPr>
          <p:txBody>
            <a:bodyPr lIns="0" tIns="0" rIns="0" bIns="0" rtlCol="0" anchor="t">
              <a:spAutoFit/>
            </a:bodyPr>
            <a:lstStyle/>
            <a:p>
              <a:pPr algn="ctr">
                <a:lnSpc>
                  <a:spcPts val="7004"/>
                </a:lnSpc>
              </a:pPr>
              <a:r>
                <a:rPr lang="en-US" sz="5002">
                  <a:solidFill>
                    <a:srgbClr val="000000"/>
                  </a:solidFill>
                  <a:latin typeface="League Spartan"/>
                </a:rPr>
                <a:t>1</a:t>
              </a:r>
            </a:p>
          </p:txBody>
        </p:sp>
      </p:grpSp>
      <p:sp>
        <p:nvSpPr>
          <p:cNvPr id="18" name="TextBox 18"/>
          <p:cNvSpPr txBox="1"/>
          <p:nvPr/>
        </p:nvSpPr>
        <p:spPr>
          <a:xfrm>
            <a:off x="9619147" y="1518072"/>
            <a:ext cx="8120242" cy="2000548"/>
          </a:xfrm>
          <a:prstGeom prst="rect">
            <a:avLst/>
          </a:prstGeom>
        </p:spPr>
        <p:txBody>
          <a:bodyPr lIns="0" tIns="0" rIns="0" bIns="0" rtlCol="0" anchor="t">
            <a:spAutoFit/>
          </a:bodyPr>
          <a:lstStyle/>
          <a:p>
            <a:pPr algn="just">
              <a:lnSpc>
                <a:spcPts val="2565"/>
              </a:lnSpc>
            </a:pPr>
            <a:r>
              <a:rPr lang="en-US" sz="1832" dirty="0">
                <a:solidFill>
                  <a:srgbClr val="FFFFFF"/>
                </a:solidFill>
                <a:latin typeface="Poppins"/>
              </a:rPr>
              <a:t>Su </a:t>
            </a:r>
            <a:r>
              <a:rPr lang="en-US" sz="1832" dirty="0" err="1">
                <a:solidFill>
                  <a:srgbClr val="FFFFFF"/>
                </a:solidFill>
                <a:latin typeface="Poppins"/>
              </a:rPr>
              <a:t>kiekviena</a:t>
            </a:r>
            <a:r>
              <a:rPr lang="en-US" sz="1832" dirty="0">
                <a:solidFill>
                  <a:srgbClr val="FFFFFF"/>
                </a:solidFill>
                <a:latin typeface="Poppins"/>
              </a:rPr>
              <a:t> </a:t>
            </a:r>
            <a:r>
              <a:rPr lang="en-US" sz="1832" dirty="0" err="1">
                <a:solidFill>
                  <a:srgbClr val="FFFFFF"/>
                </a:solidFill>
                <a:latin typeface="Poppins"/>
              </a:rPr>
              <a:t>karta</a:t>
            </a:r>
            <a:r>
              <a:rPr lang="en-US" sz="1832" dirty="0">
                <a:solidFill>
                  <a:srgbClr val="FFFFFF"/>
                </a:solidFill>
                <a:latin typeface="Poppins"/>
              </a:rPr>
              <a:t> </a:t>
            </a:r>
            <a:r>
              <a:rPr lang="en-US" sz="1832" dirty="0" err="1">
                <a:solidFill>
                  <a:srgbClr val="FFFFFF"/>
                </a:solidFill>
                <a:latin typeface="Poppins"/>
              </a:rPr>
              <a:t>moterys</a:t>
            </a:r>
            <a:r>
              <a:rPr lang="en-US" sz="1832" dirty="0">
                <a:solidFill>
                  <a:srgbClr val="FFFFFF"/>
                </a:solidFill>
                <a:latin typeface="Poppins"/>
              </a:rPr>
              <a:t> </a:t>
            </a:r>
            <a:r>
              <a:rPr lang="en-US" sz="1832" dirty="0" err="1">
                <a:solidFill>
                  <a:srgbClr val="FFFFFF"/>
                </a:solidFill>
                <a:latin typeface="Poppins"/>
              </a:rPr>
              <a:t>gimdo</a:t>
            </a:r>
            <a:r>
              <a:rPr lang="en-US" sz="1832" dirty="0">
                <a:solidFill>
                  <a:srgbClr val="FFFFFF"/>
                </a:solidFill>
                <a:latin typeface="Poppins"/>
              </a:rPr>
              <a:t> vis </a:t>
            </a:r>
            <a:r>
              <a:rPr lang="en-US" sz="1832" dirty="0" err="1">
                <a:solidFill>
                  <a:srgbClr val="FFFFFF"/>
                </a:solidFill>
                <a:latin typeface="Poppins"/>
              </a:rPr>
              <a:t>mažiau</a:t>
            </a:r>
            <a:r>
              <a:rPr lang="en-US" sz="1832" dirty="0">
                <a:solidFill>
                  <a:srgbClr val="FFFFFF"/>
                </a:solidFill>
                <a:latin typeface="Poppins"/>
              </a:rPr>
              <a:t> </a:t>
            </a:r>
            <a:r>
              <a:rPr lang="en-US" sz="1832" dirty="0" err="1">
                <a:solidFill>
                  <a:srgbClr val="FFFFFF"/>
                </a:solidFill>
                <a:latin typeface="Poppins"/>
              </a:rPr>
              <a:t>vaikų</a:t>
            </a:r>
            <a:r>
              <a:rPr lang="en-US" sz="1832" dirty="0">
                <a:solidFill>
                  <a:srgbClr val="FFFFFF"/>
                </a:solidFill>
                <a:latin typeface="Poppins"/>
              </a:rPr>
              <a:t>. </a:t>
            </a:r>
            <a:endParaRPr lang="lt-LT" sz="1832" dirty="0">
              <a:solidFill>
                <a:srgbClr val="FFFFFF"/>
              </a:solidFill>
              <a:latin typeface="Poppins"/>
            </a:endParaRPr>
          </a:p>
          <a:p>
            <a:pPr algn="just">
              <a:lnSpc>
                <a:spcPts val="2565"/>
              </a:lnSpc>
            </a:pPr>
            <a:r>
              <a:rPr lang="en-US" sz="1832" dirty="0">
                <a:solidFill>
                  <a:srgbClr val="FFFFFF"/>
                </a:solidFill>
                <a:latin typeface="Poppins"/>
              </a:rPr>
              <a:t>2024 m. </a:t>
            </a:r>
            <a:r>
              <a:rPr lang="en-US" sz="1832" dirty="0" err="1">
                <a:solidFill>
                  <a:srgbClr val="FFFFFF"/>
                </a:solidFill>
                <a:latin typeface="Poppins"/>
              </a:rPr>
              <a:t>gimė</a:t>
            </a:r>
            <a:r>
              <a:rPr lang="en-US" sz="1832" dirty="0">
                <a:solidFill>
                  <a:srgbClr val="FFFFFF"/>
                </a:solidFill>
                <a:latin typeface="Poppins"/>
              </a:rPr>
              <a:t>   19 086 </a:t>
            </a:r>
            <a:r>
              <a:rPr lang="en-US" sz="1832" dirty="0" err="1">
                <a:solidFill>
                  <a:srgbClr val="FFFFFF"/>
                </a:solidFill>
                <a:latin typeface="Poppins"/>
              </a:rPr>
              <a:t>kūdikių</a:t>
            </a:r>
            <a:r>
              <a:rPr lang="en-US" sz="1832" dirty="0">
                <a:solidFill>
                  <a:srgbClr val="FFFFFF"/>
                </a:solidFill>
                <a:latin typeface="Poppins"/>
              </a:rPr>
              <a:t>. </a:t>
            </a:r>
            <a:r>
              <a:rPr lang="en-US" sz="1832" dirty="0" err="1">
                <a:solidFill>
                  <a:srgbClr val="FFFFFF"/>
                </a:solidFill>
                <a:latin typeface="Poppins"/>
              </a:rPr>
              <a:t>Didžiąją</a:t>
            </a:r>
            <a:r>
              <a:rPr lang="en-US" sz="1832" dirty="0">
                <a:solidFill>
                  <a:srgbClr val="FFFFFF"/>
                </a:solidFill>
                <a:latin typeface="Poppins"/>
              </a:rPr>
              <a:t>   </a:t>
            </a:r>
            <a:r>
              <a:rPr lang="en-US" sz="1832" dirty="0" err="1">
                <a:solidFill>
                  <a:srgbClr val="FFFFFF"/>
                </a:solidFill>
                <a:latin typeface="Poppins"/>
              </a:rPr>
              <a:t>dalį</a:t>
            </a:r>
            <a:r>
              <a:rPr lang="en-US" sz="1832" dirty="0">
                <a:solidFill>
                  <a:srgbClr val="FFFFFF"/>
                </a:solidFill>
                <a:latin typeface="Poppins"/>
              </a:rPr>
              <a:t> 43,7 proc., </a:t>
            </a:r>
            <a:r>
              <a:rPr lang="en-US" sz="1832" dirty="0" err="1">
                <a:solidFill>
                  <a:srgbClr val="FFFFFF"/>
                </a:solidFill>
                <a:latin typeface="Poppins"/>
              </a:rPr>
              <a:t>visų</a:t>
            </a:r>
            <a:r>
              <a:rPr lang="en-US" sz="1832" dirty="0">
                <a:solidFill>
                  <a:srgbClr val="FFFFFF"/>
                </a:solidFill>
                <a:latin typeface="Poppins"/>
              </a:rPr>
              <a:t> </a:t>
            </a:r>
            <a:r>
              <a:rPr lang="en-US" sz="1832" dirty="0" err="1">
                <a:solidFill>
                  <a:srgbClr val="FFFFFF"/>
                </a:solidFill>
                <a:latin typeface="Poppins"/>
              </a:rPr>
              <a:t>gyvų</a:t>
            </a:r>
            <a:r>
              <a:rPr lang="en-US" sz="1832" dirty="0">
                <a:solidFill>
                  <a:srgbClr val="FFFFFF"/>
                </a:solidFill>
                <a:latin typeface="Poppins"/>
              </a:rPr>
              <a:t> </a:t>
            </a:r>
            <a:r>
              <a:rPr lang="en-US" sz="1832" dirty="0" err="1">
                <a:solidFill>
                  <a:srgbClr val="FFFFFF"/>
                </a:solidFill>
                <a:latin typeface="Poppins"/>
              </a:rPr>
              <a:t>gimusių</a:t>
            </a:r>
            <a:r>
              <a:rPr lang="en-US" sz="1832" dirty="0">
                <a:solidFill>
                  <a:srgbClr val="FFFFFF"/>
                </a:solidFill>
                <a:latin typeface="Poppins"/>
              </a:rPr>
              <a:t> </a:t>
            </a:r>
            <a:r>
              <a:rPr lang="en-US" sz="1832" dirty="0" err="1">
                <a:solidFill>
                  <a:srgbClr val="FFFFFF"/>
                </a:solidFill>
                <a:latin typeface="Poppins"/>
              </a:rPr>
              <a:t>kū­di­kių</a:t>
            </a:r>
            <a:r>
              <a:rPr lang="en-US" sz="1832" dirty="0">
                <a:solidFill>
                  <a:srgbClr val="FFFFFF"/>
                </a:solidFill>
                <a:latin typeface="Poppins"/>
              </a:rPr>
              <a:t> </a:t>
            </a:r>
            <a:r>
              <a:rPr lang="en-US" sz="1832" dirty="0" err="1">
                <a:solidFill>
                  <a:srgbClr val="FFFFFF"/>
                </a:solidFill>
                <a:latin typeface="Poppins"/>
              </a:rPr>
              <a:t>sudarė</a:t>
            </a:r>
            <a:r>
              <a:rPr lang="en-US" sz="1832" dirty="0">
                <a:solidFill>
                  <a:srgbClr val="FFFFFF"/>
                </a:solidFill>
                <a:latin typeface="Poppins"/>
              </a:rPr>
              <a:t> </a:t>
            </a:r>
            <a:r>
              <a:rPr lang="en-US" sz="1832" dirty="0" err="1">
                <a:solidFill>
                  <a:srgbClr val="FFFFFF"/>
                </a:solidFill>
                <a:latin typeface="Poppins"/>
              </a:rPr>
              <a:t>pirmagimiai</a:t>
            </a:r>
            <a:r>
              <a:rPr lang="en-US" sz="1832" dirty="0">
                <a:solidFill>
                  <a:srgbClr val="FFFFFF"/>
                </a:solidFill>
                <a:latin typeface="Poppins"/>
              </a:rPr>
              <a:t>, </a:t>
            </a:r>
            <a:r>
              <a:rPr lang="en-US" sz="1832" dirty="0" err="1">
                <a:solidFill>
                  <a:srgbClr val="FFFFFF"/>
                </a:solidFill>
                <a:latin typeface="Poppins"/>
              </a:rPr>
              <a:t>antri</a:t>
            </a:r>
            <a:r>
              <a:rPr lang="en-US" sz="1832" dirty="0">
                <a:solidFill>
                  <a:srgbClr val="FFFFFF"/>
                </a:solidFill>
                <a:latin typeface="Poppins"/>
              </a:rPr>
              <a:t> </a:t>
            </a:r>
            <a:r>
              <a:rPr lang="en-US" sz="1832" dirty="0" err="1">
                <a:solidFill>
                  <a:srgbClr val="FFFFFF"/>
                </a:solidFill>
                <a:latin typeface="Poppins"/>
              </a:rPr>
              <a:t>gimę</a:t>
            </a:r>
            <a:r>
              <a:rPr lang="en-US" sz="1832" dirty="0">
                <a:solidFill>
                  <a:srgbClr val="FFFFFF"/>
                </a:solidFill>
                <a:latin typeface="Poppins"/>
              </a:rPr>
              <a:t> – 39,7 proc., </a:t>
            </a:r>
            <a:r>
              <a:rPr lang="en-US" sz="1832" dirty="0" err="1">
                <a:solidFill>
                  <a:srgbClr val="FFFFFF"/>
                </a:solidFill>
                <a:latin typeface="Poppins"/>
              </a:rPr>
              <a:t>trečių</a:t>
            </a:r>
            <a:r>
              <a:rPr lang="en-US" sz="1832" dirty="0">
                <a:solidFill>
                  <a:srgbClr val="FFFFFF"/>
                </a:solidFill>
                <a:latin typeface="Poppins"/>
              </a:rPr>
              <a:t> </a:t>
            </a:r>
            <a:r>
              <a:rPr lang="en-US" sz="1832" dirty="0" err="1">
                <a:solidFill>
                  <a:srgbClr val="FFFFFF"/>
                </a:solidFill>
                <a:latin typeface="Poppins"/>
              </a:rPr>
              <a:t>ir</a:t>
            </a:r>
            <a:r>
              <a:rPr lang="en-US" sz="1832" dirty="0">
                <a:solidFill>
                  <a:srgbClr val="FFFFFF"/>
                </a:solidFill>
                <a:latin typeface="Poppins"/>
              </a:rPr>
              <a:t> </a:t>
            </a:r>
            <a:r>
              <a:rPr lang="en-US" sz="1832" dirty="0" err="1">
                <a:solidFill>
                  <a:srgbClr val="FFFFFF"/>
                </a:solidFill>
                <a:latin typeface="Poppins"/>
              </a:rPr>
              <a:t>paskesnių</a:t>
            </a:r>
            <a:r>
              <a:rPr lang="en-US" sz="1832" dirty="0">
                <a:solidFill>
                  <a:srgbClr val="FFFFFF"/>
                </a:solidFill>
                <a:latin typeface="Poppins"/>
              </a:rPr>
              <a:t> </a:t>
            </a:r>
            <a:r>
              <a:rPr lang="en-US" sz="1832" dirty="0" err="1">
                <a:solidFill>
                  <a:srgbClr val="FFFFFF"/>
                </a:solidFill>
                <a:latin typeface="Poppins"/>
              </a:rPr>
              <a:t>gimusių</a:t>
            </a:r>
            <a:r>
              <a:rPr lang="en-US" sz="1832" dirty="0">
                <a:solidFill>
                  <a:srgbClr val="FFFFFF"/>
                </a:solidFill>
                <a:latin typeface="Poppins"/>
              </a:rPr>
              <a:t> </a:t>
            </a:r>
            <a:r>
              <a:rPr lang="en-US" sz="1832" dirty="0" err="1">
                <a:solidFill>
                  <a:srgbClr val="FFFFFF"/>
                </a:solidFill>
                <a:latin typeface="Poppins"/>
              </a:rPr>
              <a:t>kūdikių</a:t>
            </a:r>
            <a:r>
              <a:rPr lang="en-US" sz="1832" dirty="0">
                <a:solidFill>
                  <a:srgbClr val="FFFFFF"/>
                </a:solidFill>
                <a:latin typeface="Poppins"/>
              </a:rPr>
              <a:t> – 16,6 proc. 2023 m. </a:t>
            </a:r>
            <a:r>
              <a:rPr lang="en-US" sz="1832" dirty="0" err="1">
                <a:solidFill>
                  <a:srgbClr val="FFFFFF"/>
                </a:solidFill>
                <a:latin typeface="Poppins"/>
              </a:rPr>
              <a:t>pradžioje</a:t>
            </a:r>
            <a:r>
              <a:rPr lang="en-US" sz="1832" dirty="0">
                <a:solidFill>
                  <a:srgbClr val="FFFFFF"/>
                </a:solidFill>
                <a:latin typeface="Poppins"/>
              </a:rPr>
              <a:t> </a:t>
            </a:r>
            <a:r>
              <a:rPr lang="en-US" sz="1832" dirty="0" err="1">
                <a:solidFill>
                  <a:srgbClr val="FFFFFF"/>
                </a:solidFill>
                <a:latin typeface="Poppins"/>
              </a:rPr>
              <a:t>miestuose</a:t>
            </a:r>
            <a:r>
              <a:rPr lang="en-US" sz="1832" dirty="0">
                <a:solidFill>
                  <a:srgbClr val="FFFFFF"/>
                </a:solidFill>
                <a:latin typeface="Poppins"/>
              </a:rPr>
              <a:t> </a:t>
            </a:r>
            <a:r>
              <a:rPr lang="en-US" sz="1832" dirty="0" err="1">
                <a:solidFill>
                  <a:srgbClr val="FFFFFF"/>
                </a:solidFill>
                <a:latin typeface="Poppins"/>
              </a:rPr>
              <a:t>gyveno</a:t>
            </a:r>
            <a:r>
              <a:rPr lang="en-US" sz="1832" dirty="0">
                <a:solidFill>
                  <a:srgbClr val="FFFFFF"/>
                </a:solidFill>
                <a:latin typeface="Poppins"/>
              </a:rPr>
              <a:t> 68,4 proc. </a:t>
            </a:r>
            <a:r>
              <a:rPr lang="en-US" sz="1832" dirty="0" err="1">
                <a:solidFill>
                  <a:srgbClr val="FFFFFF"/>
                </a:solidFill>
                <a:latin typeface="Poppins"/>
              </a:rPr>
              <a:t>šalies</a:t>
            </a:r>
            <a:r>
              <a:rPr lang="en-US" sz="1832" dirty="0">
                <a:solidFill>
                  <a:srgbClr val="FFFFFF"/>
                </a:solidFill>
                <a:latin typeface="Poppins"/>
              </a:rPr>
              <a:t> </a:t>
            </a:r>
            <a:r>
              <a:rPr lang="en-US" sz="1832" dirty="0" err="1">
                <a:solidFill>
                  <a:srgbClr val="FFFFFF"/>
                </a:solidFill>
                <a:latin typeface="Poppins"/>
              </a:rPr>
              <a:t>nuolatinių</a:t>
            </a:r>
            <a:r>
              <a:rPr lang="en-US" sz="1832" dirty="0">
                <a:solidFill>
                  <a:srgbClr val="FFFFFF"/>
                </a:solidFill>
                <a:latin typeface="Poppins"/>
              </a:rPr>
              <a:t> </a:t>
            </a:r>
            <a:r>
              <a:rPr lang="en-US" sz="1832" dirty="0" err="1">
                <a:solidFill>
                  <a:srgbClr val="FFFFFF"/>
                </a:solidFill>
                <a:latin typeface="Poppins"/>
              </a:rPr>
              <a:t>gyventojų</a:t>
            </a:r>
            <a:r>
              <a:rPr lang="en-US" sz="1832" dirty="0">
                <a:solidFill>
                  <a:srgbClr val="FFFFFF"/>
                </a:solidFill>
                <a:latin typeface="Poppins"/>
              </a:rPr>
              <a:t>, </a:t>
            </a:r>
            <a:r>
              <a:rPr lang="en-US" sz="1832" dirty="0" err="1">
                <a:solidFill>
                  <a:srgbClr val="FFFFFF"/>
                </a:solidFill>
                <a:latin typeface="Poppins"/>
              </a:rPr>
              <a:t>kaime</a:t>
            </a:r>
            <a:r>
              <a:rPr lang="en-US" sz="1832" dirty="0">
                <a:solidFill>
                  <a:srgbClr val="FFFFFF"/>
                </a:solidFill>
                <a:latin typeface="Poppins"/>
              </a:rPr>
              <a:t> –31,6 proc.</a:t>
            </a:r>
          </a:p>
          <a:p>
            <a:pPr>
              <a:lnSpc>
                <a:spcPts val="2565"/>
              </a:lnSpc>
              <a:spcBef>
                <a:spcPct val="0"/>
              </a:spcBef>
            </a:pPr>
            <a:endParaRPr lang="en-US" sz="1832" dirty="0">
              <a:solidFill>
                <a:srgbClr val="FFFFFF"/>
              </a:solidFill>
              <a:latin typeface="Poppins"/>
            </a:endParaRPr>
          </a:p>
        </p:txBody>
      </p:sp>
      <p:sp>
        <p:nvSpPr>
          <p:cNvPr id="19" name="TextBox 19"/>
          <p:cNvSpPr txBox="1"/>
          <p:nvPr/>
        </p:nvSpPr>
        <p:spPr>
          <a:xfrm>
            <a:off x="9722087" y="3703337"/>
            <a:ext cx="8114722" cy="1000274"/>
          </a:xfrm>
          <a:prstGeom prst="rect">
            <a:avLst/>
          </a:prstGeom>
        </p:spPr>
        <p:txBody>
          <a:bodyPr lIns="0" tIns="0" rIns="0" bIns="0" rtlCol="0" anchor="t">
            <a:spAutoFit/>
          </a:bodyPr>
          <a:lstStyle/>
          <a:p>
            <a:pPr algn="just">
              <a:lnSpc>
                <a:spcPts val="2565"/>
              </a:lnSpc>
            </a:pPr>
            <a:r>
              <a:rPr lang="en-US" sz="1832" dirty="0" err="1">
                <a:solidFill>
                  <a:srgbClr val="FFFFFF"/>
                </a:solidFill>
                <a:latin typeface="Poppins"/>
              </a:rPr>
              <a:t>Lietuvoje</a:t>
            </a:r>
            <a:r>
              <a:rPr lang="en-US" sz="1832" dirty="0">
                <a:solidFill>
                  <a:srgbClr val="FFFFFF"/>
                </a:solidFill>
                <a:latin typeface="Poppins"/>
              </a:rPr>
              <a:t> 2024 m. </a:t>
            </a:r>
            <a:r>
              <a:rPr lang="en-US" sz="1832" dirty="0" err="1">
                <a:solidFill>
                  <a:srgbClr val="FFFFFF"/>
                </a:solidFill>
                <a:latin typeface="Poppins"/>
              </a:rPr>
              <a:t>mirė</a:t>
            </a:r>
            <a:r>
              <a:rPr lang="en-US" sz="1832" dirty="0">
                <a:solidFill>
                  <a:srgbClr val="FFFFFF"/>
                </a:solidFill>
                <a:latin typeface="Poppins"/>
              </a:rPr>
              <a:t> </a:t>
            </a:r>
            <a:r>
              <a:rPr lang="en-US" sz="2000" dirty="0">
                <a:solidFill>
                  <a:schemeClr val="bg1"/>
                </a:solidFill>
              </a:rPr>
              <a:t>37 453 </a:t>
            </a:r>
            <a:r>
              <a:rPr lang="en-US" sz="1832" dirty="0">
                <a:solidFill>
                  <a:srgbClr val="FFFFFF"/>
                </a:solidFill>
                <a:latin typeface="Poppins"/>
              </a:rPr>
              <a:t> </a:t>
            </a:r>
            <a:r>
              <a:rPr lang="en-US" sz="1832" dirty="0" err="1">
                <a:solidFill>
                  <a:srgbClr val="FFFFFF"/>
                </a:solidFill>
                <a:latin typeface="Poppins"/>
              </a:rPr>
              <a:t>žmonių</a:t>
            </a:r>
            <a:r>
              <a:rPr lang="en-US" sz="1832" dirty="0">
                <a:solidFill>
                  <a:srgbClr val="FFFFFF"/>
                </a:solidFill>
                <a:latin typeface="Poppins"/>
              </a:rPr>
              <a:t>, 77,7 proc. </a:t>
            </a:r>
            <a:r>
              <a:rPr lang="en-US" sz="1832" dirty="0" err="1">
                <a:solidFill>
                  <a:srgbClr val="FFFFFF"/>
                </a:solidFill>
                <a:latin typeface="Poppins"/>
              </a:rPr>
              <a:t>visų</a:t>
            </a:r>
            <a:r>
              <a:rPr lang="en-US" sz="1832" dirty="0">
                <a:solidFill>
                  <a:srgbClr val="FFFFFF"/>
                </a:solidFill>
                <a:latin typeface="Poppins"/>
              </a:rPr>
              <a:t> </a:t>
            </a:r>
            <a:r>
              <a:rPr lang="en-US" sz="1832" dirty="0" err="1">
                <a:solidFill>
                  <a:srgbClr val="FFFFFF"/>
                </a:solidFill>
                <a:latin typeface="Poppins"/>
              </a:rPr>
              <a:t>mirusiųjų</a:t>
            </a:r>
            <a:r>
              <a:rPr lang="en-US" sz="1832" dirty="0">
                <a:solidFill>
                  <a:srgbClr val="FFFFFF"/>
                </a:solidFill>
                <a:latin typeface="Poppins"/>
              </a:rPr>
              <a:t> </a:t>
            </a:r>
            <a:r>
              <a:rPr lang="en-US" sz="1832" dirty="0" err="1">
                <a:solidFill>
                  <a:srgbClr val="FFFFFF"/>
                </a:solidFill>
                <a:latin typeface="Poppins"/>
              </a:rPr>
              <a:t>buvo</a:t>
            </a:r>
            <a:r>
              <a:rPr lang="en-US" sz="1832" dirty="0">
                <a:solidFill>
                  <a:srgbClr val="FFFFFF"/>
                </a:solidFill>
                <a:latin typeface="Poppins"/>
              </a:rPr>
              <a:t>   65 </a:t>
            </a:r>
            <a:r>
              <a:rPr lang="en-US" sz="1832" dirty="0" err="1">
                <a:solidFill>
                  <a:srgbClr val="FFFFFF"/>
                </a:solidFill>
                <a:latin typeface="Poppins"/>
              </a:rPr>
              <a:t>metų</a:t>
            </a:r>
            <a:r>
              <a:rPr lang="en-US" sz="1832" dirty="0">
                <a:solidFill>
                  <a:srgbClr val="FFFFFF"/>
                </a:solidFill>
                <a:latin typeface="Poppins"/>
              </a:rPr>
              <a:t> </a:t>
            </a:r>
            <a:r>
              <a:rPr lang="en-US" sz="1832" dirty="0" err="1">
                <a:solidFill>
                  <a:srgbClr val="FFFFFF"/>
                </a:solidFill>
                <a:latin typeface="Poppins"/>
              </a:rPr>
              <a:t>ir</a:t>
            </a:r>
            <a:r>
              <a:rPr lang="en-US" sz="1832" dirty="0">
                <a:solidFill>
                  <a:srgbClr val="FFFFFF"/>
                </a:solidFill>
                <a:latin typeface="Poppins"/>
              </a:rPr>
              <a:t> </a:t>
            </a:r>
            <a:r>
              <a:rPr lang="en-US" sz="1832" dirty="0" err="1">
                <a:solidFill>
                  <a:srgbClr val="FFFFFF"/>
                </a:solidFill>
                <a:latin typeface="Poppins"/>
              </a:rPr>
              <a:t>vyresnio</a:t>
            </a:r>
            <a:r>
              <a:rPr lang="en-US" sz="1832" dirty="0">
                <a:solidFill>
                  <a:srgbClr val="FFFFFF"/>
                </a:solidFill>
                <a:latin typeface="Poppins"/>
              </a:rPr>
              <a:t> </a:t>
            </a:r>
            <a:r>
              <a:rPr lang="en-US" sz="1832" dirty="0" err="1">
                <a:solidFill>
                  <a:srgbClr val="FFFFFF"/>
                </a:solidFill>
                <a:latin typeface="Poppins"/>
              </a:rPr>
              <a:t>amžiaus</a:t>
            </a:r>
            <a:r>
              <a:rPr lang="en-US" sz="1832" dirty="0">
                <a:solidFill>
                  <a:srgbClr val="FFFFFF"/>
                </a:solidFill>
                <a:latin typeface="Poppins"/>
              </a:rPr>
              <a:t>, 22 proc. 15–64 </a:t>
            </a:r>
            <a:r>
              <a:rPr lang="en-US" sz="1832" dirty="0" err="1">
                <a:solidFill>
                  <a:srgbClr val="FFFFFF"/>
                </a:solidFill>
                <a:latin typeface="Poppins"/>
              </a:rPr>
              <a:t>metų</a:t>
            </a:r>
            <a:r>
              <a:rPr lang="en-US" sz="1832" dirty="0">
                <a:solidFill>
                  <a:srgbClr val="FFFFFF"/>
                </a:solidFill>
                <a:latin typeface="Poppins"/>
              </a:rPr>
              <a:t> </a:t>
            </a:r>
            <a:r>
              <a:rPr lang="en-US" sz="1832" dirty="0" err="1">
                <a:solidFill>
                  <a:srgbClr val="FFFFFF"/>
                </a:solidFill>
                <a:latin typeface="Poppins"/>
              </a:rPr>
              <a:t>amžiaus</a:t>
            </a:r>
            <a:r>
              <a:rPr lang="en-US" sz="1832" dirty="0">
                <a:solidFill>
                  <a:srgbClr val="FFFFFF"/>
                </a:solidFill>
                <a:latin typeface="Poppins"/>
              </a:rPr>
              <a:t> </a:t>
            </a:r>
            <a:r>
              <a:rPr lang="en-US" sz="1832" dirty="0" err="1">
                <a:solidFill>
                  <a:srgbClr val="FFFFFF"/>
                </a:solidFill>
                <a:latin typeface="Poppins"/>
              </a:rPr>
              <a:t>asmenys</a:t>
            </a:r>
            <a:r>
              <a:rPr lang="en-US" sz="1832" dirty="0">
                <a:solidFill>
                  <a:srgbClr val="FFFFFF"/>
                </a:solidFill>
                <a:latin typeface="Poppins"/>
              </a:rPr>
              <a:t>.</a:t>
            </a:r>
          </a:p>
          <a:p>
            <a:pPr>
              <a:lnSpc>
                <a:spcPts val="2565"/>
              </a:lnSpc>
              <a:spcBef>
                <a:spcPct val="0"/>
              </a:spcBef>
            </a:pPr>
            <a:endParaRPr lang="en-US" sz="1832" dirty="0">
              <a:solidFill>
                <a:srgbClr val="FFFFFF"/>
              </a:solidFill>
              <a:latin typeface="Poppins"/>
            </a:endParaRPr>
          </a:p>
        </p:txBody>
      </p:sp>
      <p:sp>
        <p:nvSpPr>
          <p:cNvPr id="20" name="TextBox 20"/>
          <p:cNvSpPr txBox="1"/>
          <p:nvPr/>
        </p:nvSpPr>
        <p:spPr>
          <a:xfrm>
            <a:off x="9722087" y="5035225"/>
            <a:ext cx="8182982" cy="1333698"/>
          </a:xfrm>
          <a:prstGeom prst="rect">
            <a:avLst/>
          </a:prstGeom>
        </p:spPr>
        <p:txBody>
          <a:bodyPr lIns="0" tIns="0" rIns="0" bIns="0" rtlCol="0" anchor="t">
            <a:spAutoFit/>
          </a:bodyPr>
          <a:lstStyle/>
          <a:p>
            <a:pPr algn="just">
              <a:lnSpc>
                <a:spcPts val="2565"/>
              </a:lnSpc>
            </a:pPr>
            <a:r>
              <a:rPr lang="en-US" sz="1832" dirty="0" err="1">
                <a:solidFill>
                  <a:srgbClr val="FFFFFF"/>
                </a:solidFill>
                <a:latin typeface="Poppins"/>
              </a:rPr>
              <a:t>Vidutinė</a:t>
            </a:r>
            <a:r>
              <a:rPr lang="en-US" sz="1832" dirty="0">
                <a:solidFill>
                  <a:srgbClr val="FFFFFF"/>
                </a:solidFill>
                <a:latin typeface="Poppins"/>
              </a:rPr>
              <a:t> </a:t>
            </a:r>
            <a:r>
              <a:rPr lang="en-US" sz="1832" dirty="0" err="1">
                <a:solidFill>
                  <a:srgbClr val="FFFFFF"/>
                </a:solidFill>
                <a:latin typeface="Poppins"/>
              </a:rPr>
              <a:t>tikėtina</a:t>
            </a:r>
            <a:r>
              <a:rPr lang="en-US" sz="1832" dirty="0">
                <a:solidFill>
                  <a:srgbClr val="FFFFFF"/>
                </a:solidFill>
                <a:latin typeface="Poppins"/>
              </a:rPr>
              <a:t> </a:t>
            </a:r>
            <a:r>
              <a:rPr lang="en-US" sz="1832" dirty="0" err="1">
                <a:solidFill>
                  <a:srgbClr val="FFFFFF"/>
                </a:solidFill>
                <a:latin typeface="Poppins"/>
              </a:rPr>
              <a:t>gyvenimo</a:t>
            </a:r>
            <a:r>
              <a:rPr lang="en-US" sz="1832" dirty="0">
                <a:solidFill>
                  <a:srgbClr val="FFFFFF"/>
                </a:solidFill>
                <a:latin typeface="Poppins"/>
              </a:rPr>
              <a:t> </a:t>
            </a:r>
            <a:r>
              <a:rPr lang="en-US" sz="1832" dirty="0" err="1">
                <a:solidFill>
                  <a:srgbClr val="FFFFFF"/>
                </a:solidFill>
                <a:latin typeface="Poppins"/>
              </a:rPr>
              <a:t>trukmė</a:t>
            </a:r>
            <a:r>
              <a:rPr lang="en-US" sz="1832" dirty="0">
                <a:solidFill>
                  <a:srgbClr val="FFFFFF"/>
                </a:solidFill>
                <a:latin typeface="Poppins"/>
              </a:rPr>
              <a:t> </a:t>
            </a:r>
            <a:r>
              <a:rPr lang="en-US" sz="1832" dirty="0" err="1">
                <a:solidFill>
                  <a:srgbClr val="FFFFFF"/>
                </a:solidFill>
                <a:latin typeface="Poppins"/>
              </a:rPr>
              <a:t>Lietuvoje</a:t>
            </a:r>
            <a:r>
              <a:rPr lang="en-US" sz="1832" dirty="0">
                <a:solidFill>
                  <a:srgbClr val="FFFFFF"/>
                </a:solidFill>
                <a:latin typeface="Poppins"/>
              </a:rPr>
              <a:t> 77,43 m., </a:t>
            </a:r>
            <a:r>
              <a:rPr lang="en-US" sz="1832" dirty="0" err="1">
                <a:solidFill>
                  <a:srgbClr val="FFFFFF"/>
                </a:solidFill>
                <a:latin typeface="Poppins"/>
              </a:rPr>
              <a:t>Vidutinė</a:t>
            </a:r>
            <a:r>
              <a:rPr lang="en-US" sz="1832" dirty="0">
                <a:solidFill>
                  <a:srgbClr val="FFFFFF"/>
                </a:solidFill>
                <a:latin typeface="Poppins"/>
              </a:rPr>
              <a:t> </a:t>
            </a:r>
            <a:r>
              <a:rPr lang="en-US" sz="1832" dirty="0" err="1">
                <a:solidFill>
                  <a:srgbClr val="FFFFFF"/>
                </a:solidFill>
                <a:latin typeface="Poppins"/>
              </a:rPr>
              <a:t>tikėtina</a:t>
            </a:r>
            <a:r>
              <a:rPr lang="en-US" sz="1832" dirty="0">
                <a:solidFill>
                  <a:srgbClr val="FFFFFF"/>
                </a:solidFill>
                <a:latin typeface="Poppins"/>
              </a:rPr>
              <a:t> </a:t>
            </a:r>
            <a:r>
              <a:rPr lang="en-US" sz="1832" dirty="0" err="1">
                <a:solidFill>
                  <a:srgbClr val="FFFFFF"/>
                </a:solidFill>
                <a:latin typeface="Poppins"/>
              </a:rPr>
              <a:t>būsimo</a:t>
            </a:r>
            <a:r>
              <a:rPr lang="en-US" sz="1832" dirty="0">
                <a:solidFill>
                  <a:srgbClr val="FFFFFF"/>
                </a:solidFill>
                <a:latin typeface="Poppins"/>
              </a:rPr>
              <a:t> </a:t>
            </a:r>
            <a:r>
              <a:rPr lang="en-US" sz="1832" dirty="0" err="1">
                <a:solidFill>
                  <a:srgbClr val="FFFFFF"/>
                </a:solidFill>
                <a:latin typeface="Poppins"/>
              </a:rPr>
              <a:t>gyvenimo</a:t>
            </a:r>
            <a:r>
              <a:rPr lang="en-US" sz="1832" dirty="0">
                <a:solidFill>
                  <a:srgbClr val="FFFFFF"/>
                </a:solidFill>
                <a:latin typeface="Poppins"/>
              </a:rPr>
              <a:t> </a:t>
            </a:r>
            <a:r>
              <a:rPr lang="en-US" sz="1832" dirty="0" err="1">
                <a:solidFill>
                  <a:srgbClr val="FFFFFF"/>
                </a:solidFill>
                <a:latin typeface="Poppins"/>
              </a:rPr>
              <a:t>trukmė</a:t>
            </a:r>
            <a:r>
              <a:rPr lang="en-US" sz="1832" dirty="0">
                <a:solidFill>
                  <a:srgbClr val="FFFFFF"/>
                </a:solidFill>
                <a:latin typeface="Poppins"/>
              </a:rPr>
              <a:t> </a:t>
            </a:r>
            <a:r>
              <a:rPr lang="en-US" sz="1832" dirty="0" err="1">
                <a:solidFill>
                  <a:srgbClr val="FFFFFF"/>
                </a:solidFill>
                <a:latin typeface="Poppins"/>
              </a:rPr>
              <a:t>Europos</a:t>
            </a:r>
            <a:r>
              <a:rPr lang="en-US" sz="1832" dirty="0">
                <a:solidFill>
                  <a:srgbClr val="FFFFFF"/>
                </a:solidFill>
                <a:latin typeface="Poppins"/>
              </a:rPr>
              <a:t> S</a:t>
            </a:r>
            <a:r>
              <a:rPr lang="lt-LT" sz="1832" dirty="0" err="1">
                <a:solidFill>
                  <a:srgbClr val="FFFFFF"/>
                </a:solidFill>
                <a:latin typeface="Poppins"/>
              </a:rPr>
              <a:t>ąjungos</a:t>
            </a:r>
            <a:r>
              <a:rPr lang="en-US" sz="1832" dirty="0">
                <a:solidFill>
                  <a:srgbClr val="FFFFFF"/>
                </a:solidFill>
                <a:latin typeface="Poppins"/>
              </a:rPr>
              <a:t> </a:t>
            </a:r>
            <a:r>
              <a:rPr lang="en-US" sz="1832" dirty="0" err="1">
                <a:solidFill>
                  <a:srgbClr val="FFFFFF"/>
                </a:solidFill>
                <a:latin typeface="Poppins"/>
              </a:rPr>
              <a:t>šalyse</a:t>
            </a:r>
            <a:r>
              <a:rPr lang="en-US" sz="1832" dirty="0">
                <a:solidFill>
                  <a:srgbClr val="FFFFFF"/>
                </a:solidFill>
                <a:latin typeface="Poppins"/>
              </a:rPr>
              <a:t> 2023 m. </a:t>
            </a:r>
            <a:r>
              <a:rPr lang="en-US" sz="1832" dirty="0" err="1">
                <a:solidFill>
                  <a:srgbClr val="FFFFFF"/>
                </a:solidFill>
                <a:latin typeface="Poppins"/>
              </a:rPr>
              <a:t>buvo</a:t>
            </a:r>
            <a:r>
              <a:rPr lang="en-US" sz="1832" dirty="0">
                <a:solidFill>
                  <a:srgbClr val="FFFFFF"/>
                </a:solidFill>
                <a:latin typeface="Poppins"/>
              </a:rPr>
              <a:t> 81,5 m.</a:t>
            </a:r>
          </a:p>
          <a:p>
            <a:pPr>
              <a:lnSpc>
                <a:spcPts val="2565"/>
              </a:lnSpc>
              <a:spcBef>
                <a:spcPct val="0"/>
              </a:spcBef>
            </a:pPr>
            <a:endParaRPr lang="en-US" sz="1832" dirty="0">
              <a:solidFill>
                <a:srgbClr val="FFFFFF"/>
              </a:solidFill>
              <a:latin typeface="Poppins"/>
            </a:endParaRPr>
          </a:p>
        </p:txBody>
      </p:sp>
      <p:sp>
        <p:nvSpPr>
          <p:cNvPr id="22" name="TextBox 22"/>
          <p:cNvSpPr txBox="1"/>
          <p:nvPr/>
        </p:nvSpPr>
        <p:spPr>
          <a:xfrm>
            <a:off x="8957187" y="453110"/>
            <a:ext cx="9239250" cy="1906740"/>
          </a:xfrm>
          <a:prstGeom prst="rect">
            <a:avLst/>
          </a:prstGeom>
        </p:spPr>
        <p:txBody>
          <a:bodyPr lIns="0" tIns="0" rIns="0" bIns="0" rtlCol="0" anchor="t">
            <a:spAutoFit/>
          </a:bodyPr>
          <a:lstStyle/>
          <a:p>
            <a:pPr algn="ctr">
              <a:lnSpc>
                <a:spcPts val="3572"/>
              </a:lnSpc>
            </a:pPr>
            <a:r>
              <a:rPr lang="en-US" sz="2551" dirty="0">
                <a:solidFill>
                  <a:srgbClr val="000000"/>
                </a:solidFill>
                <a:latin typeface="Lato Bold"/>
              </a:rPr>
              <a:t>NATŪRALI GYVENTOJŲ KAITA IR MIGRACIJA</a:t>
            </a:r>
            <a:r>
              <a:rPr lang="lt-LT" sz="2551" dirty="0">
                <a:solidFill>
                  <a:srgbClr val="000000"/>
                </a:solidFill>
                <a:latin typeface="Lato Bold"/>
              </a:rPr>
              <a:t> (VDA duomenys)</a:t>
            </a:r>
            <a:endParaRPr lang="en-US" sz="2551" dirty="0">
              <a:solidFill>
                <a:srgbClr val="000000"/>
              </a:solidFill>
              <a:latin typeface="Lato Bold"/>
            </a:endParaRPr>
          </a:p>
          <a:p>
            <a:pPr algn="ctr">
              <a:lnSpc>
                <a:spcPts val="3572"/>
              </a:lnSpc>
            </a:pPr>
            <a:endParaRPr lang="en-US" sz="2551" dirty="0">
              <a:solidFill>
                <a:srgbClr val="000000"/>
              </a:solidFill>
              <a:latin typeface="Lato Bold"/>
            </a:endParaRPr>
          </a:p>
          <a:p>
            <a:pPr algn="just">
              <a:lnSpc>
                <a:spcPts val="4692"/>
              </a:lnSpc>
            </a:pPr>
            <a:endParaRPr lang="en-US" sz="2551" dirty="0">
              <a:solidFill>
                <a:srgbClr val="000000"/>
              </a:solidFill>
              <a:latin typeface="Lato Bold"/>
            </a:endParaRPr>
          </a:p>
        </p:txBody>
      </p:sp>
      <p:sp>
        <p:nvSpPr>
          <p:cNvPr id="23" name="TextBox 23"/>
          <p:cNvSpPr txBox="1"/>
          <p:nvPr/>
        </p:nvSpPr>
        <p:spPr>
          <a:xfrm>
            <a:off x="9722087" y="6357858"/>
            <a:ext cx="8182982" cy="1333698"/>
          </a:xfrm>
          <a:prstGeom prst="rect">
            <a:avLst/>
          </a:prstGeom>
        </p:spPr>
        <p:txBody>
          <a:bodyPr lIns="0" tIns="0" rIns="0" bIns="0" rtlCol="0" anchor="t">
            <a:spAutoFit/>
          </a:bodyPr>
          <a:lstStyle/>
          <a:p>
            <a:pPr>
              <a:lnSpc>
                <a:spcPts val="2565"/>
              </a:lnSpc>
            </a:pPr>
            <a:r>
              <a:rPr lang="en-US" sz="1832" dirty="0">
                <a:solidFill>
                  <a:srgbClr val="FFFFFF"/>
                </a:solidFill>
                <a:latin typeface="Poppins"/>
              </a:rPr>
              <a:t>2024 m. </a:t>
            </a:r>
            <a:r>
              <a:rPr lang="en-US" sz="1832" dirty="0" err="1">
                <a:solidFill>
                  <a:srgbClr val="FFFFFF"/>
                </a:solidFill>
                <a:latin typeface="Poppins"/>
              </a:rPr>
              <a:t>buvo</a:t>
            </a:r>
            <a:r>
              <a:rPr lang="en-US" sz="1832" dirty="0">
                <a:solidFill>
                  <a:srgbClr val="FFFFFF"/>
                </a:solidFill>
                <a:latin typeface="Poppins"/>
              </a:rPr>
              <a:t> </a:t>
            </a:r>
            <a:r>
              <a:rPr lang="en-US" sz="1832" dirty="0" err="1">
                <a:solidFill>
                  <a:srgbClr val="FFFFFF"/>
                </a:solidFill>
                <a:latin typeface="Poppins"/>
              </a:rPr>
              <a:t>įregistruota</a:t>
            </a:r>
            <a:r>
              <a:rPr lang="en-US" sz="1832" dirty="0">
                <a:solidFill>
                  <a:srgbClr val="FFFFFF"/>
                </a:solidFill>
                <a:latin typeface="Poppins"/>
              </a:rPr>
              <a:t> 12 890 </a:t>
            </a:r>
            <a:r>
              <a:rPr lang="en-US" sz="1832" dirty="0" err="1">
                <a:solidFill>
                  <a:srgbClr val="FFFFFF"/>
                </a:solidFill>
                <a:latin typeface="Poppins"/>
              </a:rPr>
              <a:t>santuokų</a:t>
            </a:r>
            <a:r>
              <a:rPr lang="en-US" sz="1832" dirty="0">
                <a:solidFill>
                  <a:srgbClr val="FFFFFF"/>
                </a:solidFill>
                <a:latin typeface="Poppins"/>
              </a:rPr>
              <a:t>, </a:t>
            </a:r>
            <a:r>
              <a:rPr lang="en-US" sz="1832" dirty="0" err="1">
                <a:solidFill>
                  <a:srgbClr val="FFFFFF"/>
                </a:solidFill>
                <a:latin typeface="Poppins"/>
              </a:rPr>
              <a:t>ištuokas</a:t>
            </a:r>
            <a:r>
              <a:rPr lang="en-US" sz="1832" dirty="0">
                <a:solidFill>
                  <a:srgbClr val="FFFFFF"/>
                </a:solidFill>
                <a:latin typeface="Poppins"/>
              </a:rPr>
              <a:t> </a:t>
            </a:r>
            <a:r>
              <a:rPr lang="en-US" sz="1832" dirty="0" err="1">
                <a:solidFill>
                  <a:srgbClr val="FFFFFF"/>
                </a:solidFill>
                <a:latin typeface="Poppins"/>
              </a:rPr>
              <a:t>įregistravo</a:t>
            </a:r>
            <a:r>
              <a:rPr lang="en-US" sz="1832" dirty="0">
                <a:solidFill>
                  <a:srgbClr val="FFFFFF"/>
                </a:solidFill>
                <a:latin typeface="Poppins"/>
              </a:rPr>
              <a:t> 7 127 </a:t>
            </a:r>
            <a:r>
              <a:rPr lang="en-US" sz="1832" dirty="0" err="1">
                <a:solidFill>
                  <a:srgbClr val="FFFFFF"/>
                </a:solidFill>
                <a:latin typeface="Poppins"/>
              </a:rPr>
              <a:t>porų</a:t>
            </a:r>
            <a:r>
              <a:rPr lang="en-US" sz="1832" dirty="0">
                <a:solidFill>
                  <a:srgbClr val="FFFFFF"/>
                </a:solidFill>
                <a:latin typeface="Poppins"/>
              </a:rPr>
              <a:t>.</a:t>
            </a:r>
          </a:p>
          <a:p>
            <a:pPr>
              <a:lnSpc>
                <a:spcPts val="2565"/>
              </a:lnSpc>
            </a:pPr>
            <a:endParaRPr lang="en-US" sz="1832" dirty="0">
              <a:solidFill>
                <a:srgbClr val="FFFFFF"/>
              </a:solidFill>
              <a:latin typeface="Poppins"/>
            </a:endParaRPr>
          </a:p>
          <a:p>
            <a:pPr>
              <a:lnSpc>
                <a:spcPts val="2565"/>
              </a:lnSpc>
              <a:spcBef>
                <a:spcPct val="0"/>
              </a:spcBef>
            </a:pPr>
            <a:endParaRPr lang="en-US" sz="1832" dirty="0">
              <a:solidFill>
                <a:srgbClr val="FFFFFF"/>
              </a:solidFill>
              <a:latin typeface="Poppins"/>
            </a:endParaRPr>
          </a:p>
        </p:txBody>
      </p:sp>
      <p:sp>
        <p:nvSpPr>
          <p:cNvPr id="24" name="TextBox 24"/>
          <p:cNvSpPr txBox="1"/>
          <p:nvPr/>
        </p:nvSpPr>
        <p:spPr>
          <a:xfrm>
            <a:off x="9687957" y="7597686"/>
            <a:ext cx="8182982" cy="649280"/>
          </a:xfrm>
          <a:prstGeom prst="rect">
            <a:avLst/>
          </a:prstGeom>
        </p:spPr>
        <p:txBody>
          <a:bodyPr lIns="0" tIns="0" rIns="0" bIns="0" rtlCol="0" anchor="t">
            <a:spAutoFit/>
          </a:bodyPr>
          <a:lstStyle/>
          <a:p>
            <a:pPr algn="just">
              <a:lnSpc>
                <a:spcPts val="2565"/>
              </a:lnSpc>
              <a:spcBef>
                <a:spcPct val="0"/>
              </a:spcBef>
            </a:pPr>
            <a:r>
              <a:rPr lang="en-US" sz="1832" dirty="0">
                <a:solidFill>
                  <a:srgbClr val="FFFFFF"/>
                </a:solidFill>
                <a:latin typeface="Poppins"/>
              </a:rPr>
              <a:t>2025-06-01 </a:t>
            </a:r>
            <a:r>
              <a:rPr lang="en-US" sz="1832" dirty="0" err="1">
                <a:solidFill>
                  <a:srgbClr val="FFFFFF"/>
                </a:solidFill>
                <a:latin typeface="Poppins"/>
              </a:rPr>
              <a:t>Lietuvoje</a:t>
            </a:r>
            <a:r>
              <a:rPr lang="en-US" sz="1832" dirty="0">
                <a:solidFill>
                  <a:srgbClr val="FFFFFF"/>
                </a:solidFill>
                <a:latin typeface="Poppins"/>
              </a:rPr>
              <a:t> </a:t>
            </a:r>
            <a:r>
              <a:rPr lang="en-US" sz="1832" dirty="0" err="1">
                <a:solidFill>
                  <a:srgbClr val="FFFFFF"/>
                </a:solidFill>
                <a:latin typeface="Poppins"/>
              </a:rPr>
              <a:t>gyveno</a:t>
            </a:r>
            <a:r>
              <a:rPr lang="en-US" sz="1832" dirty="0">
                <a:solidFill>
                  <a:srgbClr val="FFFFFF"/>
                </a:solidFill>
                <a:latin typeface="Poppins"/>
              </a:rPr>
              <a:t> 207 880 </a:t>
            </a:r>
            <a:r>
              <a:rPr lang="lt-LT" sz="1832" dirty="0">
                <a:solidFill>
                  <a:srgbClr val="FFFFFF"/>
                </a:solidFill>
                <a:latin typeface="Poppins"/>
              </a:rPr>
              <a:t>užsieniečių</a:t>
            </a:r>
            <a:r>
              <a:rPr lang="en-US" sz="1832" dirty="0">
                <a:solidFill>
                  <a:srgbClr val="FFFFFF"/>
                </a:solidFill>
                <a:latin typeface="Poppins"/>
              </a:rPr>
              <a:t>. </a:t>
            </a:r>
            <a:r>
              <a:rPr lang="en-US" sz="1832" dirty="0" err="1">
                <a:solidFill>
                  <a:srgbClr val="FFFFFF"/>
                </a:solidFill>
                <a:latin typeface="Poppins"/>
              </a:rPr>
              <a:t>Jų</a:t>
            </a:r>
            <a:r>
              <a:rPr lang="en-US" sz="1832" dirty="0">
                <a:solidFill>
                  <a:srgbClr val="FFFFFF"/>
                </a:solidFill>
                <a:latin typeface="Poppins"/>
              </a:rPr>
              <a:t> </a:t>
            </a:r>
            <a:r>
              <a:rPr lang="en-US" sz="1832" dirty="0" err="1">
                <a:solidFill>
                  <a:srgbClr val="FFFFFF"/>
                </a:solidFill>
                <a:latin typeface="Poppins"/>
              </a:rPr>
              <a:t>dalis</a:t>
            </a:r>
            <a:r>
              <a:rPr lang="en-US" sz="1832" dirty="0">
                <a:solidFill>
                  <a:srgbClr val="FFFFFF"/>
                </a:solidFill>
                <a:latin typeface="Poppins"/>
              </a:rPr>
              <a:t> </a:t>
            </a:r>
            <a:r>
              <a:rPr lang="en-US" sz="1832" dirty="0" err="1">
                <a:solidFill>
                  <a:srgbClr val="FFFFFF"/>
                </a:solidFill>
                <a:latin typeface="Poppins"/>
              </a:rPr>
              <a:t>bendrame</a:t>
            </a:r>
            <a:r>
              <a:rPr lang="en-US" sz="1832" dirty="0">
                <a:solidFill>
                  <a:srgbClr val="FFFFFF"/>
                </a:solidFill>
                <a:latin typeface="Poppins"/>
              </a:rPr>
              <a:t> Lietuvos </a:t>
            </a:r>
            <a:r>
              <a:rPr lang="en-US" sz="1832" dirty="0" err="1">
                <a:solidFill>
                  <a:srgbClr val="FFFFFF"/>
                </a:solidFill>
                <a:latin typeface="Poppins"/>
              </a:rPr>
              <a:t>gyventojų</a:t>
            </a:r>
            <a:r>
              <a:rPr lang="en-US" sz="1832" dirty="0">
                <a:solidFill>
                  <a:srgbClr val="FFFFFF"/>
                </a:solidFill>
                <a:latin typeface="Poppins"/>
              </a:rPr>
              <a:t> </a:t>
            </a:r>
            <a:r>
              <a:rPr lang="en-US" sz="1832" dirty="0" err="1">
                <a:solidFill>
                  <a:srgbClr val="FFFFFF"/>
                </a:solidFill>
                <a:latin typeface="Poppins"/>
              </a:rPr>
              <a:t>skaičiuje</a:t>
            </a:r>
            <a:r>
              <a:rPr lang="en-US" sz="1832" dirty="0">
                <a:solidFill>
                  <a:srgbClr val="FFFFFF"/>
                </a:solidFill>
                <a:latin typeface="Poppins"/>
              </a:rPr>
              <a:t> per </a:t>
            </a:r>
            <a:r>
              <a:rPr lang="en-US" sz="1832" dirty="0" err="1">
                <a:solidFill>
                  <a:srgbClr val="FFFFFF"/>
                </a:solidFill>
                <a:latin typeface="Poppins"/>
              </a:rPr>
              <a:t>metus</a:t>
            </a:r>
            <a:r>
              <a:rPr lang="en-US" sz="1832" dirty="0">
                <a:solidFill>
                  <a:srgbClr val="FFFFFF"/>
                </a:solidFill>
                <a:latin typeface="Poppins"/>
              </a:rPr>
              <a:t> </a:t>
            </a:r>
            <a:r>
              <a:rPr lang="en-US" sz="1832" dirty="0" err="1">
                <a:solidFill>
                  <a:srgbClr val="FFFFFF"/>
                </a:solidFill>
                <a:latin typeface="Poppins"/>
              </a:rPr>
              <a:t>toliau</a:t>
            </a:r>
            <a:r>
              <a:rPr lang="en-US" sz="1832" dirty="0">
                <a:solidFill>
                  <a:srgbClr val="FFFFFF"/>
                </a:solidFill>
                <a:latin typeface="Poppins"/>
              </a:rPr>
              <a:t> </a:t>
            </a:r>
            <a:r>
              <a:rPr lang="en-US" sz="1832" dirty="0" err="1">
                <a:solidFill>
                  <a:srgbClr val="FFFFFF"/>
                </a:solidFill>
                <a:latin typeface="Poppins"/>
              </a:rPr>
              <a:t>didėja</a:t>
            </a:r>
            <a:r>
              <a:rPr lang="en-US" sz="1832" dirty="0">
                <a:solidFill>
                  <a:srgbClr val="FFFFFF"/>
                </a:solidFill>
                <a:latin typeface="Poppins"/>
              </a:rPr>
              <a:t> </a:t>
            </a:r>
            <a:r>
              <a:rPr lang="en-US" sz="1832" dirty="0" err="1">
                <a:solidFill>
                  <a:srgbClr val="FFFFFF"/>
                </a:solidFill>
                <a:latin typeface="Poppins"/>
              </a:rPr>
              <a:t>ir</a:t>
            </a:r>
            <a:r>
              <a:rPr lang="en-US" sz="1832" dirty="0">
                <a:solidFill>
                  <a:srgbClr val="FFFFFF"/>
                </a:solidFill>
                <a:latin typeface="Poppins"/>
              </a:rPr>
              <a:t> </a:t>
            </a:r>
            <a:r>
              <a:rPr lang="en-US" sz="1832" dirty="0" err="1">
                <a:solidFill>
                  <a:srgbClr val="FFFFFF"/>
                </a:solidFill>
                <a:latin typeface="Poppins"/>
              </a:rPr>
              <a:t>sudaro</a:t>
            </a:r>
            <a:r>
              <a:rPr lang="en-US" sz="1832" dirty="0">
                <a:solidFill>
                  <a:srgbClr val="FFFFFF"/>
                </a:solidFill>
                <a:latin typeface="Poppins"/>
              </a:rPr>
              <a:t> 7,18 proc.</a:t>
            </a:r>
          </a:p>
        </p:txBody>
      </p:sp>
      <p:sp>
        <p:nvSpPr>
          <p:cNvPr id="25" name="TextBox 25"/>
          <p:cNvSpPr txBox="1"/>
          <p:nvPr/>
        </p:nvSpPr>
        <p:spPr>
          <a:xfrm>
            <a:off x="9627287" y="8501738"/>
            <a:ext cx="8217112" cy="1649554"/>
          </a:xfrm>
          <a:prstGeom prst="rect">
            <a:avLst/>
          </a:prstGeom>
        </p:spPr>
        <p:txBody>
          <a:bodyPr lIns="0" tIns="0" rIns="0" bIns="0" rtlCol="0" anchor="t">
            <a:spAutoFit/>
          </a:bodyPr>
          <a:lstStyle/>
          <a:p>
            <a:pPr algn="just">
              <a:lnSpc>
                <a:spcPts val="2565"/>
              </a:lnSpc>
            </a:pPr>
            <a:r>
              <a:rPr lang="lt-LT" dirty="0">
                <a:solidFill>
                  <a:schemeClr val="bg1"/>
                </a:solidFill>
                <a:latin typeface="Poppins" panose="00000500000000000000" pitchFamily="2" charset="-70"/>
                <a:cs typeface="Poppins" panose="00000500000000000000" pitchFamily="2" charset="-70"/>
              </a:rPr>
              <a:t>2024 metais į Lietuvą grįžo 18 934 Lietuvos Respublikos piliečiai, o išvyko 9 486, todėl teigiamas migracijos balansas buvo 9 448 piliečiai. Tai žemiausias kada nors užfiksuotas išvykusiųjų piliečių skaičius nuo 1990 m</a:t>
            </a:r>
            <a:r>
              <a:rPr lang="lt-LT" sz="2400" dirty="0">
                <a:solidFill>
                  <a:schemeClr val="bg1"/>
                </a:solidFill>
              </a:rPr>
              <a:t>.</a:t>
            </a:r>
            <a:r>
              <a:rPr lang="lt-LT" dirty="0">
                <a:solidFill>
                  <a:schemeClr val="bg1"/>
                </a:solidFill>
              </a:rPr>
              <a:t> </a:t>
            </a:r>
            <a:r>
              <a:rPr lang="en-US" sz="1832" dirty="0" err="1">
                <a:solidFill>
                  <a:srgbClr val="FFFFFF"/>
                </a:solidFill>
                <a:latin typeface="Poppins"/>
              </a:rPr>
              <a:t>Skaičiuojama</a:t>
            </a:r>
            <a:r>
              <a:rPr lang="en-US" sz="1832" dirty="0">
                <a:solidFill>
                  <a:srgbClr val="FFFFFF"/>
                </a:solidFill>
                <a:latin typeface="Poppins"/>
              </a:rPr>
              <a:t>, </a:t>
            </a:r>
            <a:r>
              <a:rPr lang="en-US" sz="1832" dirty="0" err="1">
                <a:solidFill>
                  <a:srgbClr val="FFFFFF"/>
                </a:solidFill>
                <a:latin typeface="Poppins"/>
              </a:rPr>
              <a:t>kad</a:t>
            </a:r>
            <a:r>
              <a:rPr lang="en-US" sz="1832" dirty="0">
                <a:solidFill>
                  <a:srgbClr val="FFFFFF"/>
                </a:solidFill>
                <a:latin typeface="Poppins"/>
              </a:rPr>
              <a:t> </a:t>
            </a:r>
            <a:r>
              <a:rPr lang="en-US" sz="1832" dirty="0" err="1">
                <a:solidFill>
                  <a:srgbClr val="FFFFFF"/>
                </a:solidFill>
                <a:latin typeface="Poppins"/>
              </a:rPr>
              <a:t>už</a:t>
            </a:r>
            <a:r>
              <a:rPr lang="en-US" sz="1832" dirty="0">
                <a:solidFill>
                  <a:srgbClr val="FFFFFF"/>
                </a:solidFill>
                <a:latin typeface="Poppins"/>
              </a:rPr>
              <a:t> Lietuvos </a:t>
            </a:r>
            <a:r>
              <a:rPr lang="en-US" sz="1832" dirty="0" err="1">
                <a:solidFill>
                  <a:srgbClr val="FFFFFF"/>
                </a:solidFill>
                <a:latin typeface="Poppins"/>
              </a:rPr>
              <a:t>ribų</a:t>
            </a:r>
            <a:r>
              <a:rPr lang="en-US" sz="1832" dirty="0">
                <a:solidFill>
                  <a:srgbClr val="FFFFFF"/>
                </a:solidFill>
                <a:latin typeface="Poppins"/>
              </a:rPr>
              <a:t> </a:t>
            </a:r>
            <a:r>
              <a:rPr lang="en-US" sz="1832" dirty="0" err="1">
                <a:solidFill>
                  <a:srgbClr val="FFFFFF"/>
                </a:solidFill>
                <a:latin typeface="Poppins"/>
              </a:rPr>
              <a:t>gyvena</a:t>
            </a:r>
            <a:r>
              <a:rPr lang="en-US" sz="1832" dirty="0">
                <a:solidFill>
                  <a:srgbClr val="FFFFFF"/>
                </a:solidFill>
                <a:latin typeface="Poppins"/>
              </a:rPr>
              <a:t> </a:t>
            </a:r>
            <a:r>
              <a:rPr lang="en-US" sz="1832" dirty="0" err="1">
                <a:solidFill>
                  <a:srgbClr val="FFFFFF"/>
                </a:solidFill>
                <a:latin typeface="Poppins"/>
              </a:rPr>
              <a:t>apie</a:t>
            </a:r>
            <a:r>
              <a:rPr lang="en-US" sz="1832" dirty="0">
                <a:solidFill>
                  <a:srgbClr val="FFFFFF"/>
                </a:solidFill>
                <a:latin typeface="Poppins"/>
              </a:rPr>
              <a:t> 1,3 </a:t>
            </a:r>
            <a:r>
              <a:rPr lang="en-US" sz="1832" dirty="0" err="1">
                <a:solidFill>
                  <a:srgbClr val="FFFFFF"/>
                </a:solidFill>
                <a:latin typeface="Poppins"/>
              </a:rPr>
              <a:t>mln</a:t>
            </a:r>
            <a:r>
              <a:rPr lang="en-US" sz="1832" dirty="0">
                <a:solidFill>
                  <a:srgbClr val="FFFFFF"/>
                </a:solidFill>
                <a:latin typeface="Poppins"/>
              </a:rPr>
              <a:t>. </a:t>
            </a:r>
            <a:r>
              <a:rPr lang="en-US" sz="1832" dirty="0" err="1">
                <a:solidFill>
                  <a:srgbClr val="FFFFFF"/>
                </a:solidFill>
                <a:latin typeface="Poppins"/>
              </a:rPr>
              <a:t>lietuvių</a:t>
            </a:r>
            <a:r>
              <a:rPr lang="en-US" sz="1832" dirty="0">
                <a:solidFill>
                  <a:srgbClr val="FFFFFF"/>
                </a:solidFill>
                <a:latin typeface="Poppins"/>
              </a:rPr>
              <a:t> </a:t>
            </a:r>
            <a:r>
              <a:rPr lang="en-US" sz="1832" dirty="0" err="1">
                <a:solidFill>
                  <a:srgbClr val="FFFFFF"/>
                </a:solidFill>
                <a:latin typeface="Poppins"/>
              </a:rPr>
              <a:t>ir</a:t>
            </a:r>
            <a:r>
              <a:rPr lang="en-US" sz="1832" dirty="0">
                <a:solidFill>
                  <a:srgbClr val="FFFFFF"/>
                </a:solidFill>
                <a:latin typeface="Poppins"/>
              </a:rPr>
              <a:t> </a:t>
            </a:r>
            <a:r>
              <a:rPr lang="en-US" sz="1832" dirty="0" err="1">
                <a:solidFill>
                  <a:srgbClr val="FFFFFF"/>
                </a:solidFill>
                <a:latin typeface="Poppins"/>
              </a:rPr>
              <a:t>lietuvių</a:t>
            </a:r>
            <a:r>
              <a:rPr lang="en-US" sz="1832" dirty="0">
                <a:solidFill>
                  <a:srgbClr val="FFFFFF"/>
                </a:solidFill>
                <a:latin typeface="Poppins"/>
              </a:rPr>
              <a:t> </a:t>
            </a:r>
            <a:r>
              <a:rPr lang="en-US" sz="1832" dirty="0" err="1">
                <a:solidFill>
                  <a:srgbClr val="FFFFFF"/>
                </a:solidFill>
                <a:latin typeface="Poppins"/>
              </a:rPr>
              <a:t>kilmės</a:t>
            </a:r>
            <a:r>
              <a:rPr lang="en-US" sz="1832" dirty="0">
                <a:solidFill>
                  <a:srgbClr val="FFFFFF"/>
                </a:solidFill>
                <a:latin typeface="Poppins"/>
              </a:rPr>
              <a:t> </a:t>
            </a:r>
            <a:r>
              <a:rPr lang="en-US" sz="1832" dirty="0" err="1">
                <a:solidFill>
                  <a:srgbClr val="FFFFFF"/>
                </a:solidFill>
                <a:latin typeface="Poppins"/>
              </a:rPr>
              <a:t>žmonių</a:t>
            </a:r>
            <a:r>
              <a:rPr lang="lt-LT" sz="1832" dirty="0">
                <a:solidFill>
                  <a:srgbClr val="FFFFFF"/>
                </a:solidFill>
                <a:latin typeface="Poppins"/>
              </a:rPr>
              <a:t>.</a:t>
            </a:r>
            <a:endParaRPr lang="en-US" sz="1832" dirty="0">
              <a:solidFill>
                <a:srgbClr val="FFFFFF"/>
              </a:solidFill>
              <a:latin typeface="Poppins"/>
            </a:endParaRPr>
          </a:p>
        </p:txBody>
      </p:sp>
      <p:grpSp>
        <p:nvGrpSpPr>
          <p:cNvPr id="26" name="Group 26"/>
          <p:cNvGrpSpPr/>
          <p:nvPr/>
        </p:nvGrpSpPr>
        <p:grpSpPr>
          <a:xfrm>
            <a:off x="8405338" y="3475594"/>
            <a:ext cx="1189283" cy="118928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28" name="TextBox 28"/>
            <p:cNvSpPr txBox="1"/>
            <p:nvPr/>
          </p:nvSpPr>
          <p:spPr>
            <a:xfrm>
              <a:off x="76200" y="28575"/>
              <a:ext cx="660400" cy="708025"/>
            </a:xfrm>
            <a:prstGeom prst="rect">
              <a:avLst/>
            </a:prstGeom>
          </p:spPr>
          <p:txBody>
            <a:bodyPr lIns="39745" tIns="39745" rIns="39745" bIns="39745" rtlCol="0" anchor="ctr"/>
            <a:lstStyle/>
            <a:p>
              <a:pPr algn="ctr">
                <a:lnSpc>
                  <a:spcPts val="2660"/>
                </a:lnSpc>
              </a:pPr>
              <a:endParaRPr/>
            </a:p>
          </p:txBody>
        </p:sp>
      </p:grpSp>
      <p:sp>
        <p:nvSpPr>
          <p:cNvPr id="29" name="TextBox 29"/>
          <p:cNvSpPr txBox="1"/>
          <p:nvPr/>
        </p:nvSpPr>
        <p:spPr>
          <a:xfrm>
            <a:off x="8478362" y="3664967"/>
            <a:ext cx="1043235" cy="848680"/>
          </a:xfrm>
          <a:prstGeom prst="rect">
            <a:avLst/>
          </a:prstGeom>
        </p:spPr>
        <p:txBody>
          <a:bodyPr lIns="0" tIns="0" rIns="0" bIns="0" rtlCol="0" anchor="t">
            <a:spAutoFit/>
          </a:bodyPr>
          <a:lstStyle/>
          <a:p>
            <a:pPr algn="ctr">
              <a:lnSpc>
                <a:spcPts val="7004"/>
              </a:lnSpc>
            </a:pPr>
            <a:r>
              <a:rPr lang="en-US" sz="5002">
                <a:solidFill>
                  <a:srgbClr val="000000"/>
                </a:solidFill>
                <a:latin typeface="League Spartan"/>
              </a:rPr>
              <a:t>2</a:t>
            </a:r>
          </a:p>
        </p:txBody>
      </p:sp>
      <p:grpSp>
        <p:nvGrpSpPr>
          <p:cNvPr id="30" name="Group 30"/>
          <p:cNvGrpSpPr/>
          <p:nvPr/>
        </p:nvGrpSpPr>
        <p:grpSpPr>
          <a:xfrm>
            <a:off x="8405338" y="4798227"/>
            <a:ext cx="1189283" cy="118928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32" name="TextBox 32"/>
            <p:cNvSpPr txBox="1"/>
            <p:nvPr/>
          </p:nvSpPr>
          <p:spPr>
            <a:xfrm>
              <a:off x="76200" y="28575"/>
              <a:ext cx="660400" cy="708025"/>
            </a:xfrm>
            <a:prstGeom prst="rect">
              <a:avLst/>
            </a:prstGeom>
          </p:spPr>
          <p:txBody>
            <a:bodyPr lIns="39745" tIns="39745" rIns="39745" bIns="39745" rtlCol="0" anchor="ctr"/>
            <a:lstStyle/>
            <a:p>
              <a:pPr algn="ctr">
                <a:lnSpc>
                  <a:spcPts val="2660"/>
                </a:lnSpc>
              </a:pPr>
              <a:endParaRPr/>
            </a:p>
          </p:txBody>
        </p:sp>
      </p:grpSp>
      <p:sp>
        <p:nvSpPr>
          <p:cNvPr id="33" name="TextBox 33"/>
          <p:cNvSpPr txBox="1"/>
          <p:nvPr/>
        </p:nvSpPr>
        <p:spPr>
          <a:xfrm>
            <a:off x="8478362" y="4987600"/>
            <a:ext cx="1043235" cy="848680"/>
          </a:xfrm>
          <a:prstGeom prst="rect">
            <a:avLst/>
          </a:prstGeom>
        </p:spPr>
        <p:txBody>
          <a:bodyPr lIns="0" tIns="0" rIns="0" bIns="0" rtlCol="0" anchor="t">
            <a:spAutoFit/>
          </a:bodyPr>
          <a:lstStyle/>
          <a:p>
            <a:pPr algn="ctr">
              <a:lnSpc>
                <a:spcPts val="7004"/>
              </a:lnSpc>
            </a:pPr>
            <a:r>
              <a:rPr lang="en-US" sz="5002" dirty="0">
                <a:solidFill>
                  <a:srgbClr val="000000"/>
                </a:solidFill>
                <a:latin typeface="League Spartan"/>
              </a:rPr>
              <a:t>3</a:t>
            </a:r>
          </a:p>
        </p:txBody>
      </p:sp>
      <p:grpSp>
        <p:nvGrpSpPr>
          <p:cNvPr id="34" name="Group 34"/>
          <p:cNvGrpSpPr/>
          <p:nvPr/>
        </p:nvGrpSpPr>
        <p:grpSpPr>
          <a:xfrm>
            <a:off x="8405338" y="6120860"/>
            <a:ext cx="1189283" cy="118928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36" name="TextBox 36"/>
            <p:cNvSpPr txBox="1"/>
            <p:nvPr/>
          </p:nvSpPr>
          <p:spPr>
            <a:xfrm>
              <a:off x="76200" y="28575"/>
              <a:ext cx="660400" cy="708025"/>
            </a:xfrm>
            <a:prstGeom prst="rect">
              <a:avLst/>
            </a:prstGeom>
          </p:spPr>
          <p:txBody>
            <a:bodyPr lIns="39745" tIns="39745" rIns="39745" bIns="39745" rtlCol="0" anchor="ctr"/>
            <a:lstStyle/>
            <a:p>
              <a:pPr algn="ctr">
                <a:lnSpc>
                  <a:spcPts val="2660"/>
                </a:lnSpc>
              </a:pPr>
              <a:endParaRPr/>
            </a:p>
          </p:txBody>
        </p:sp>
      </p:grpSp>
      <p:sp>
        <p:nvSpPr>
          <p:cNvPr id="37" name="TextBox 37"/>
          <p:cNvSpPr txBox="1"/>
          <p:nvPr/>
        </p:nvSpPr>
        <p:spPr>
          <a:xfrm>
            <a:off x="8478362" y="6310233"/>
            <a:ext cx="1043235" cy="848680"/>
          </a:xfrm>
          <a:prstGeom prst="rect">
            <a:avLst/>
          </a:prstGeom>
        </p:spPr>
        <p:txBody>
          <a:bodyPr lIns="0" tIns="0" rIns="0" bIns="0" rtlCol="0" anchor="t">
            <a:spAutoFit/>
          </a:bodyPr>
          <a:lstStyle/>
          <a:p>
            <a:pPr algn="ctr">
              <a:lnSpc>
                <a:spcPts val="7004"/>
              </a:lnSpc>
            </a:pPr>
            <a:r>
              <a:rPr lang="en-US" sz="5002">
                <a:solidFill>
                  <a:srgbClr val="000000"/>
                </a:solidFill>
                <a:latin typeface="League Spartan"/>
              </a:rPr>
              <a:t>4</a:t>
            </a:r>
          </a:p>
        </p:txBody>
      </p:sp>
      <p:grpSp>
        <p:nvGrpSpPr>
          <p:cNvPr id="38" name="Group 38"/>
          <p:cNvGrpSpPr/>
          <p:nvPr/>
        </p:nvGrpSpPr>
        <p:grpSpPr>
          <a:xfrm>
            <a:off x="8405338" y="7507627"/>
            <a:ext cx="1189283" cy="118928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40" name="TextBox 40"/>
            <p:cNvSpPr txBox="1"/>
            <p:nvPr/>
          </p:nvSpPr>
          <p:spPr>
            <a:xfrm>
              <a:off x="76200" y="28575"/>
              <a:ext cx="660400" cy="708025"/>
            </a:xfrm>
            <a:prstGeom prst="rect">
              <a:avLst/>
            </a:prstGeom>
          </p:spPr>
          <p:txBody>
            <a:bodyPr lIns="39745" tIns="39745" rIns="39745" bIns="39745" rtlCol="0" anchor="ctr"/>
            <a:lstStyle/>
            <a:p>
              <a:pPr algn="ctr">
                <a:lnSpc>
                  <a:spcPts val="2660"/>
                </a:lnSpc>
              </a:pPr>
              <a:endParaRPr/>
            </a:p>
          </p:txBody>
        </p:sp>
      </p:grpSp>
      <p:sp>
        <p:nvSpPr>
          <p:cNvPr id="41" name="TextBox 41"/>
          <p:cNvSpPr txBox="1"/>
          <p:nvPr/>
        </p:nvSpPr>
        <p:spPr>
          <a:xfrm>
            <a:off x="8478362" y="7697000"/>
            <a:ext cx="1043235" cy="848680"/>
          </a:xfrm>
          <a:prstGeom prst="rect">
            <a:avLst/>
          </a:prstGeom>
        </p:spPr>
        <p:txBody>
          <a:bodyPr lIns="0" tIns="0" rIns="0" bIns="0" rtlCol="0" anchor="t">
            <a:spAutoFit/>
          </a:bodyPr>
          <a:lstStyle/>
          <a:p>
            <a:pPr algn="ctr">
              <a:lnSpc>
                <a:spcPts val="7004"/>
              </a:lnSpc>
            </a:pPr>
            <a:r>
              <a:rPr lang="en-US" sz="5002">
                <a:solidFill>
                  <a:srgbClr val="000000"/>
                </a:solidFill>
                <a:latin typeface="League Spartan"/>
              </a:rPr>
              <a:t>5</a:t>
            </a:r>
          </a:p>
        </p:txBody>
      </p:sp>
      <p:grpSp>
        <p:nvGrpSpPr>
          <p:cNvPr id="42" name="Group 42"/>
          <p:cNvGrpSpPr/>
          <p:nvPr/>
        </p:nvGrpSpPr>
        <p:grpSpPr>
          <a:xfrm>
            <a:off x="8405338" y="8896935"/>
            <a:ext cx="1189283" cy="118928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44" name="TextBox 44"/>
            <p:cNvSpPr txBox="1"/>
            <p:nvPr/>
          </p:nvSpPr>
          <p:spPr>
            <a:xfrm>
              <a:off x="76200" y="28575"/>
              <a:ext cx="660400" cy="708025"/>
            </a:xfrm>
            <a:prstGeom prst="rect">
              <a:avLst/>
            </a:prstGeom>
          </p:spPr>
          <p:txBody>
            <a:bodyPr lIns="39745" tIns="39745" rIns="39745" bIns="39745" rtlCol="0" anchor="ctr"/>
            <a:lstStyle/>
            <a:p>
              <a:pPr algn="ctr">
                <a:lnSpc>
                  <a:spcPts val="2660"/>
                </a:lnSpc>
              </a:pPr>
              <a:endParaRPr/>
            </a:p>
          </p:txBody>
        </p:sp>
      </p:grpSp>
      <p:sp>
        <p:nvSpPr>
          <p:cNvPr id="45" name="TextBox 45"/>
          <p:cNvSpPr txBox="1"/>
          <p:nvPr/>
        </p:nvSpPr>
        <p:spPr>
          <a:xfrm>
            <a:off x="8478362" y="9086308"/>
            <a:ext cx="1043235" cy="848680"/>
          </a:xfrm>
          <a:prstGeom prst="rect">
            <a:avLst/>
          </a:prstGeom>
        </p:spPr>
        <p:txBody>
          <a:bodyPr lIns="0" tIns="0" rIns="0" bIns="0" rtlCol="0" anchor="t">
            <a:spAutoFit/>
          </a:bodyPr>
          <a:lstStyle/>
          <a:p>
            <a:pPr algn="ctr">
              <a:lnSpc>
                <a:spcPts val="7004"/>
              </a:lnSpc>
            </a:pPr>
            <a:r>
              <a:rPr lang="en-US" sz="5002">
                <a:solidFill>
                  <a:srgbClr val="000000"/>
                </a:solidFill>
                <a:latin typeface="League Spartan"/>
              </a:rPr>
              <a:t>6</a:t>
            </a:r>
          </a:p>
        </p:txBody>
      </p:sp>
      <p:sp>
        <p:nvSpPr>
          <p:cNvPr id="46" name="TextBox 46"/>
          <p:cNvSpPr txBox="1"/>
          <p:nvPr/>
        </p:nvSpPr>
        <p:spPr>
          <a:xfrm>
            <a:off x="2846068" y="3046662"/>
            <a:ext cx="6595790" cy="1154162"/>
          </a:xfrm>
          <a:prstGeom prst="rect">
            <a:avLst/>
          </a:prstGeom>
        </p:spPr>
        <p:txBody>
          <a:bodyPr lIns="0" tIns="0" rIns="0" bIns="0" rtlCol="0" anchor="t">
            <a:spAutoFit/>
          </a:bodyPr>
          <a:lstStyle/>
          <a:p>
            <a:pPr>
              <a:lnSpc>
                <a:spcPts val="2976"/>
              </a:lnSpc>
            </a:pPr>
            <a:r>
              <a:rPr lang="en-US" sz="2125" b="1" u="sng" dirty="0">
                <a:solidFill>
                  <a:srgbClr val="000000"/>
                </a:solidFill>
                <a:latin typeface="Poppins"/>
              </a:rPr>
              <a:t>2025 m. </a:t>
            </a:r>
            <a:r>
              <a:rPr lang="en-US" sz="2125" b="1" u="sng" dirty="0" err="1">
                <a:solidFill>
                  <a:srgbClr val="000000"/>
                </a:solidFill>
                <a:latin typeface="Poppins"/>
              </a:rPr>
              <a:t>Lietuvoje</a:t>
            </a:r>
            <a:r>
              <a:rPr lang="en-US" sz="2125" b="1" u="sng" dirty="0">
                <a:solidFill>
                  <a:srgbClr val="000000"/>
                </a:solidFill>
                <a:latin typeface="Poppins"/>
              </a:rPr>
              <a:t> </a:t>
            </a:r>
            <a:r>
              <a:rPr lang="en-US" sz="2125" b="1" u="sng" dirty="0" err="1">
                <a:solidFill>
                  <a:srgbClr val="000000"/>
                </a:solidFill>
                <a:latin typeface="Poppins"/>
              </a:rPr>
              <a:t>gyvena</a:t>
            </a:r>
            <a:r>
              <a:rPr lang="en-US" sz="2125" b="1" u="sng" dirty="0">
                <a:solidFill>
                  <a:srgbClr val="000000"/>
                </a:solidFill>
                <a:latin typeface="Poppins"/>
              </a:rPr>
              <a:t> </a:t>
            </a:r>
            <a:r>
              <a:rPr lang="en-US" sz="2400" b="1" u="sng" dirty="0"/>
              <a:t>2 893 288</a:t>
            </a:r>
            <a:r>
              <a:rPr lang="en-US" sz="2400" dirty="0"/>
              <a:t> </a:t>
            </a:r>
          </a:p>
          <a:p>
            <a:pPr>
              <a:lnSpc>
                <a:spcPts val="2976"/>
              </a:lnSpc>
            </a:pPr>
            <a:r>
              <a:rPr lang="en-US" sz="2125" dirty="0">
                <a:solidFill>
                  <a:srgbClr val="000000"/>
                </a:solidFill>
                <a:latin typeface="Poppins"/>
              </a:rPr>
              <a:t> </a:t>
            </a:r>
          </a:p>
          <a:p>
            <a:pPr>
              <a:lnSpc>
                <a:spcPts val="2976"/>
              </a:lnSpc>
              <a:spcBef>
                <a:spcPct val="0"/>
              </a:spcBef>
            </a:pPr>
            <a:endParaRPr lang="en-US" sz="2125" dirty="0">
              <a:solidFill>
                <a:srgbClr val="000000"/>
              </a:solidFill>
              <a:latin typeface="Poppins"/>
            </a:endParaRPr>
          </a:p>
        </p:txBody>
      </p:sp>
      <p:sp>
        <p:nvSpPr>
          <p:cNvPr id="47" name="Freeform 35">
            <a:extLst>
              <a:ext uri="{FF2B5EF4-FFF2-40B4-BE49-F238E27FC236}">
                <a16:creationId xmlns:a16="http://schemas.microsoft.com/office/drawing/2014/main" id="{02B535B4-A109-3D55-3FC6-A6A51B9B2190}"/>
              </a:ext>
            </a:extLst>
          </p:cNvPr>
          <p:cNvSpPr/>
          <p:nvPr/>
        </p:nvSpPr>
        <p:spPr>
          <a:xfrm>
            <a:off x="1" y="0"/>
            <a:ext cx="820334" cy="614559"/>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48" name="Rectangle 47">
            <a:extLst>
              <a:ext uri="{FF2B5EF4-FFF2-40B4-BE49-F238E27FC236}">
                <a16:creationId xmlns:a16="http://schemas.microsoft.com/office/drawing/2014/main" id="{CD8902E8-8DFF-09B7-27B9-8B15C7CE4C5E}"/>
              </a:ext>
            </a:extLst>
          </p:cNvPr>
          <p:cNvSpPr/>
          <p:nvPr/>
        </p:nvSpPr>
        <p:spPr>
          <a:xfrm>
            <a:off x="1812099" y="156440"/>
            <a:ext cx="5029200" cy="707886"/>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II. Demografija</a:t>
            </a:r>
          </a:p>
        </p:txBody>
      </p:sp>
      <p:sp>
        <p:nvSpPr>
          <p:cNvPr id="10" name="AutoShape 2">
            <a:extLst>
              <a:ext uri="{FF2B5EF4-FFF2-40B4-BE49-F238E27FC236}">
                <a16:creationId xmlns:a16="http://schemas.microsoft.com/office/drawing/2014/main" id="{54DDD4A7-B212-B70B-864C-26C19055A66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 name="Paveikslėlis 49">
            <a:extLst>
              <a:ext uri="{FF2B5EF4-FFF2-40B4-BE49-F238E27FC236}">
                <a16:creationId xmlns:a16="http://schemas.microsoft.com/office/drawing/2014/main" id="{03AD4FE6-0EAE-2D7D-BBBB-6F9C86383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2" y="3512967"/>
            <a:ext cx="6776163" cy="563297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229437">
            <a:off x="11124475" y="-4622458"/>
            <a:ext cx="10294274" cy="10460259"/>
            <a:chOff x="0" y="0"/>
            <a:chExt cx="13725699" cy="13947012"/>
          </a:xfrm>
        </p:grpSpPr>
        <p:sp>
          <p:nvSpPr>
            <p:cNvPr id="3" name="Freeform 3"/>
            <p:cNvSpPr/>
            <p:nvPr/>
          </p:nvSpPr>
          <p:spPr>
            <a:xfrm>
              <a:off x="0" y="6355396"/>
              <a:ext cx="7591616" cy="7591616"/>
            </a:xfrm>
            <a:custGeom>
              <a:avLst/>
              <a:gdLst/>
              <a:ahLst/>
              <a:cxnLst/>
              <a:rect l="l" t="t" r="r" b="b"/>
              <a:pathLst>
                <a:path w="7591616" h="7591616">
                  <a:moveTo>
                    <a:pt x="0" y="0"/>
                  </a:moveTo>
                  <a:lnTo>
                    <a:pt x="7591616" y="0"/>
                  </a:lnTo>
                  <a:lnTo>
                    <a:pt x="7591616" y="7591616"/>
                  </a:lnTo>
                  <a:lnTo>
                    <a:pt x="0" y="7591616"/>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lt-LT"/>
            </a:p>
          </p:txBody>
        </p:sp>
        <p:sp>
          <p:nvSpPr>
            <p:cNvPr id="4" name="Freeform 4"/>
            <p:cNvSpPr/>
            <p:nvPr/>
          </p:nvSpPr>
          <p:spPr>
            <a:xfrm>
              <a:off x="2775147" y="1899777"/>
              <a:ext cx="7591616" cy="7591616"/>
            </a:xfrm>
            <a:custGeom>
              <a:avLst/>
              <a:gdLst/>
              <a:ahLst/>
              <a:cxnLst/>
              <a:rect l="l" t="t" r="r" b="b"/>
              <a:pathLst>
                <a:path w="7591616" h="7591616">
                  <a:moveTo>
                    <a:pt x="0" y="0"/>
                  </a:moveTo>
                  <a:lnTo>
                    <a:pt x="7591616" y="0"/>
                  </a:lnTo>
                  <a:lnTo>
                    <a:pt x="7591616" y="7591616"/>
                  </a:lnTo>
                  <a:lnTo>
                    <a:pt x="0" y="7591616"/>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lt-LT"/>
            </a:p>
          </p:txBody>
        </p:sp>
        <p:sp>
          <p:nvSpPr>
            <p:cNvPr id="5" name="Freeform 5"/>
            <p:cNvSpPr/>
            <p:nvPr/>
          </p:nvSpPr>
          <p:spPr>
            <a:xfrm>
              <a:off x="6134083" y="0"/>
              <a:ext cx="7591616" cy="7591616"/>
            </a:xfrm>
            <a:custGeom>
              <a:avLst/>
              <a:gdLst/>
              <a:ahLst/>
              <a:cxnLst/>
              <a:rect l="l" t="t" r="r" b="b"/>
              <a:pathLst>
                <a:path w="7591616" h="7591616">
                  <a:moveTo>
                    <a:pt x="0" y="0"/>
                  </a:moveTo>
                  <a:lnTo>
                    <a:pt x="7591616" y="0"/>
                  </a:lnTo>
                  <a:lnTo>
                    <a:pt x="7591616" y="7591616"/>
                  </a:lnTo>
                  <a:lnTo>
                    <a:pt x="0" y="7591616"/>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lt-LT"/>
            </a:p>
          </p:txBody>
        </p:sp>
      </p:grpSp>
      <p:sp>
        <p:nvSpPr>
          <p:cNvPr id="22" name="Freeform 22"/>
          <p:cNvSpPr/>
          <p:nvPr/>
        </p:nvSpPr>
        <p:spPr>
          <a:xfrm>
            <a:off x="-653369" y="9258300"/>
            <a:ext cx="1306737" cy="715142"/>
          </a:xfrm>
          <a:custGeom>
            <a:avLst/>
            <a:gdLst/>
            <a:ahLst/>
            <a:cxnLst/>
            <a:rect l="l" t="t" r="r" b="b"/>
            <a:pathLst>
              <a:path w="1306737" h="715142">
                <a:moveTo>
                  <a:pt x="0" y="0"/>
                </a:moveTo>
                <a:lnTo>
                  <a:pt x="1306738" y="0"/>
                </a:lnTo>
                <a:lnTo>
                  <a:pt x="1306738" y="715142"/>
                </a:lnTo>
                <a:lnTo>
                  <a:pt x="0" y="7151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t-LT"/>
          </a:p>
        </p:txBody>
      </p:sp>
      <p:sp>
        <p:nvSpPr>
          <p:cNvPr id="23" name="Freeform 23"/>
          <p:cNvSpPr/>
          <p:nvPr/>
        </p:nvSpPr>
        <p:spPr>
          <a:xfrm>
            <a:off x="17726025" y="440159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t-LT"/>
          </a:p>
        </p:txBody>
      </p:sp>
      <p:sp>
        <p:nvSpPr>
          <p:cNvPr id="24" name="Freeform 24"/>
          <p:cNvSpPr/>
          <p:nvPr/>
        </p:nvSpPr>
        <p:spPr>
          <a:xfrm>
            <a:off x="3101355" y="290594"/>
            <a:ext cx="10939979" cy="9996406"/>
          </a:xfrm>
          <a:custGeom>
            <a:avLst/>
            <a:gdLst/>
            <a:ahLst/>
            <a:cxnLst/>
            <a:rect l="l" t="t" r="r" b="b"/>
            <a:pathLst>
              <a:path w="10939979" h="9996406">
                <a:moveTo>
                  <a:pt x="0" y="0"/>
                </a:moveTo>
                <a:lnTo>
                  <a:pt x="10939980" y="0"/>
                </a:lnTo>
                <a:lnTo>
                  <a:pt x="10939980" y="9996406"/>
                </a:lnTo>
                <a:lnTo>
                  <a:pt x="0" y="9996406"/>
                </a:lnTo>
                <a:lnTo>
                  <a:pt x="0" y="0"/>
                </a:lnTo>
                <a:close/>
              </a:path>
            </a:pathLst>
          </a:custGeom>
          <a:blipFill>
            <a:blip r:embed="rId10"/>
            <a:stretch>
              <a:fillRect/>
            </a:stretch>
          </a:blipFill>
        </p:spPr>
        <p:txBody>
          <a:bodyPr/>
          <a:lstStyle/>
          <a:p>
            <a:endParaRPr lang="lt-LT" dirty="0"/>
          </a:p>
        </p:txBody>
      </p:sp>
      <p:sp>
        <p:nvSpPr>
          <p:cNvPr id="6" name="Freeform 35">
            <a:extLst>
              <a:ext uri="{FF2B5EF4-FFF2-40B4-BE49-F238E27FC236}">
                <a16:creationId xmlns:a16="http://schemas.microsoft.com/office/drawing/2014/main" id="{96B03756-929E-C9DE-96E7-DD839B54D07C}"/>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11"/>
            <a:stretch>
              <a:fillRect/>
            </a:stretch>
          </a:blipFill>
        </p:spPr>
        <p:txBody>
          <a:bodyPr/>
          <a:lstStyle/>
          <a:p>
            <a:endParaRPr lang="lt-LT"/>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84972" y="4598661"/>
            <a:ext cx="4876703" cy="4876684"/>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9152"/>
              </a:stretch>
            </a:blipFill>
          </p:spPr>
          <p:txBody>
            <a:bodyPr/>
            <a:lstStyle/>
            <a:p>
              <a:endParaRPr lang="lt-LT"/>
            </a:p>
          </p:txBody>
        </p:sp>
      </p:grpSp>
      <p:grpSp>
        <p:nvGrpSpPr>
          <p:cNvPr id="4" name="Group 4"/>
          <p:cNvGrpSpPr>
            <a:grpSpLocks noChangeAspect="1"/>
          </p:cNvGrpSpPr>
          <p:nvPr/>
        </p:nvGrpSpPr>
        <p:grpSpPr>
          <a:xfrm>
            <a:off x="13273881" y="957167"/>
            <a:ext cx="4056960" cy="405694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7635" r="-56414"/>
              </a:stretch>
            </a:blipFill>
          </p:spPr>
          <p:txBody>
            <a:bodyPr/>
            <a:lstStyle/>
            <a:p>
              <a:endParaRPr lang="lt-LT"/>
            </a:p>
          </p:txBody>
        </p:sp>
      </p:grpSp>
      <p:sp>
        <p:nvSpPr>
          <p:cNvPr id="6" name="Freeform 6"/>
          <p:cNvSpPr/>
          <p:nvPr/>
        </p:nvSpPr>
        <p:spPr>
          <a:xfrm>
            <a:off x="8317303" y="-2057400"/>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grpSp>
        <p:nvGrpSpPr>
          <p:cNvPr id="7" name="Group 7"/>
          <p:cNvGrpSpPr>
            <a:grpSpLocks noChangeAspect="1"/>
          </p:cNvGrpSpPr>
          <p:nvPr/>
        </p:nvGrpSpPr>
        <p:grpSpPr>
          <a:xfrm>
            <a:off x="9384129" y="1150046"/>
            <a:ext cx="2899676" cy="2899665"/>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136" r="-25136"/>
              </a:stretch>
            </a:blipFill>
          </p:spPr>
          <p:txBody>
            <a:bodyPr/>
            <a:lstStyle/>
            <a:p>
              <a:endParaRPr lang="lt-LT"/>
            </a:p>
          </p:txBody>
        </p:sp>
      </p:grpSp>
      <p:grpSp>
        <p:nvGrpSpPr>
          <p:cNvPr id="9" name="Group 9"/>
          <p:cNvGrpSpPr>
            <a:grpSpLocks noChangeAspect="1"/>
          </p:cNvGrpSpPr>
          <p:nvPr/>
        </p:nvGrpSpPr>
        <p:grpSpPr>
          <a:xfrm>
            <a:off x="14590313" y="5877527"/>
            <a:ext cx="3301511" cy="330149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136" r="-25136"/>
              </a:stretch>
            </a:blipFill>
          </p:spPr>
          <p:txBody>
            <a:bodyPr/>
            <a:lstStyle/>
            <a:p>
              <a:endParaRPr lang="lt-LT"/>
            </a:p>
          </p:txBody>
        </p:sp>
      </p:grpSp>
      <p:sp>
        <p:nvSpPr>
          <p:cNvPr id="11" name="TextBox 11"/>
          <p:cNvSpPr txBox="1"/>
          <p:nvPr/>
        </p:nvSpPr>
        <p:spPr>
          <a:xfrm>
            <a:off x="242087" y="4600608"/>
            <a:ext cx="5816622" cy="5809599"/>
          </a:xfrm>
          <a:prstGeom prst="rect">
            <a:avLst/>
          </a:prstGeom>
        </p:spPr>
        <p:txBody>
          <a:bodyPr lIns="0" tIns="0" rIns="0" bIns="0" rtlCol="0" anchor="t">
            <a:spAutoFit/>
          </a:bodyPr>
          <a:lstStyle/>
          <a:p>
            <a:pPr algn="l">
              <a:lnSpc>
                <a:spcPts val="3359"/>
              </a:lnSpc>
            </a:pPr>
            <a:r>
              <a:rPr lang="en-US" sz="2400" b="1" dirty="0" err="1">
                <a:solidFill>
                  <a:srgbClr val="243762"/>
                </a:solidFill>
                <a:latin typeface="Canva Sans Bold"/>
                <a:ea typeface="Canva Sans Bold"/>
                <a:cs typeface="Canva Sans Bold"/>
                <a:sym typeface="Canva Sans Bold"/>
              </a:rPr>
              <a:t>Dėkoju</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visiems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prisidedantiems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prie</a:t>
            </a:r>
            <a:r>
              <a:rPr lang="en-US" sz="2400" b="1" dirty="0">
                <a:solidFill>
                  <a:srgbClr val="243762"/>
                </a:solidFill>
                <a:latin typeface="Canva Sans Bold"/>
                <a:ea typeface="Canva Sans Bold"/>
                <a:cs typeface="Canva Sans Bold"/>
                <a:sym typeface="Canva Sans Bold"/>
              </a:rPr>
              <a:t> Lietuvos sveikatos </a:t>
            </a:r>
            <a:r>
              <a:rPr lang="en-US" sz="2400" b="1" dirty="0" err="1">
                <a:solidFill>
                  <a:srgbClr val="243762"/>
                </a:solidFill>
                <a:latin typeface="Canva Sans Bold"/>
                <a:ea typeface="Canva Sans Bold"/>
                <a:cs typeface="Canva Sans Bold"/>
                <a:sym typeface="Canva Sans Bold"/>
              </a:rPr>
              <a:t>problemų</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sprendimo</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savo</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įžvalgomis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pasiūlymais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rekomendacijomis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patarimais</a:t>
            </a:r>
            <a:r>
              <a:rPr lang="en-US" sz="2400" b="1" dirty="0">
                <a:solidFill>
                  <a:srgbClr val="243762"/>
                </a:solidFill>
                <a:latin typeface="Canva Sans Bold"/>
                <a:ea typeface="Canva Sans Bold"/>
                <a:cs typeface="Canva Sans Bold"/>
                <a:sym typeface="Canva Sans Bold"/>
              </a:rPr>
              <a:t> bei </a:t>
            </a:r>
            <a:r>
              <a:rPr lang="en-US" sz="2400" b="1" dirty="0" err="1">
                <a:solidFill>
                  <a:srgbClr val="243762"/>
                </a:solidFill>
                <a:latin typeface="Canva Sans Bold"/>
                <a:ea typeface="Canva Sans Bold"/>
                <a:cs typeface="Canva Sans Bold"/>
                <a:sym typeface="Canva Sans Bold"/>
              </a:rPr>
              <a:t>tariu</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nuoširdų</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ačiū</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Seimo</a:t>
            </a:r>
            <a:r>
              <a:rPr lang="en-US" sz="2400" b="1" dirty="0">
                <a:solidFill>
                  <a:srgbClr val="243762"/>
                </a:solidFill>
                <a:latin typeface="Canva Sans Bold"/>
                <a:ea typeface="Canva Sans Bold"/>
                <a:cs typeface="Canva Sans Bold"/>
                <a:sym typeface="Canva Sans Bold"/>
              </a:rPr>
              <a:t> Sveikatos </a:t>
            </a:r>
            <a:r>
              <a:rPr lang="en-US" sz="2400" b="1" dirty="0" err="1">
                <a:solidFill>
                  <a:srgbClr val="243762"/>
                </a:solidFill>
                <a:latin typeface="Canva Sans Bold"/>
                <a:ea typeface="Canva Sans Bold"/>
                <a:cs typeface="Canva Sans Bold"/>
                <a:sym typeface="Canva Sans Bold"/>
              </a:rPr>
              <a:t>reikalų</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komiteto</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nariams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visoms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institucijoms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bendruomenėms</a:t>
            </a:r>
            <a:r>
              <a:rPr lang="en-US" sz="2400" b="1" dirty="0">
                <a:solidFill>
                  <a:srgbClr val="243762"/>
                </a:solidFill>
                <a:latin typeface="Canva Sans Bold"/>
                <a:ea typeface="Canva Sans Bold"/>
                <a:cs typeface="Canva Sans Bold"/>
                <a:sym typeface="Canva Sans Bold"/>
              </a:rPr>
              <a:t> ir </a:t>
            </a:r>
            <a:r>
              <a:rPr lang="en-US" sz="2400" b="1" dirty="0" err="1">
                <a:solidFill>
                  <a:srgbClr val="243762"/>
                </a:solidFill>
                <a:latin typeface="Canva Sans Bold"/>
                <a:ea typeface="Canva Sans Bold"/>
                <a:cs typeface="Canva Sans Bold"/>
                <a:sym typeface="Canva Sans Bold"/>
              </a:rPr>
              <a:t>kiekvienam</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asmeniui</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kurie</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įsiklauso</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išgirsta</a:t>
            </a:r>
            <a:r>
              <a:rPr lang="en-US" sz="2400" b="1" dirty="0">
                <a:solidFill>
                  <a:srgbClr val="243762"/>
                </a:solidFill>
                <a:latin typeface="Canva Sans Bold"/>
                <a:ea typeface="Canva Sans Bold"/>
                <a:cs typeface="Canva Sans Bold"/>
                <a:sym typeface="Canva Sans Bold"/>
              </a:rPr>
              <a:t> bei </a:t>
            </a:r>
            <a:r>
              <a:rPr lang="en-US" sz="2400" b="1" dirty="0" err="1">
                <a:solidFill>
                  <a:srgbClr val="243762"/>
                </a:solidFill>
                <a:latin typeface="Canva Sans Bold"/>
                <a:ea typeface="Canva Sans Bold"/>
                <a:cs typeface="Canva Sans Bold"/>
                <a:sym typeface="Canva Sans Bold"/>
              </a:rPr>
              <a:t>savo</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veikloje</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atsižvelgia</a:t>
            </a:r>
            <a:r>
              <a:rPr lang="en-US" sz="2400" b="1" dirty="0">
                <a:solidFill>
                  <a:srgbClr val="243762"/>
                </a:solidFill>
                <a:latin typeface="Canva Sans Bold"/>
                <a:ea typeface="Canva Sans Bold"/>
                <a:cs typeface="Canva Sans Bold"/>
                <a:sym typeface="Canva Sans Bold"/>
              </a:rPr>
              <a:t> į NST </a:t>
            </a:r>
            <a:r>
              <a:rPr lang="en-US" sz="2400" b="1" dirty="0" err="1">
                <a:solidFill>
                  <a:srgbClr val="243762"/>
                </a:solidFill>
                <a:latin typeface="Canva Sans Bold"/>
                <a:ea typeface="Canva Sans Bold"/>
                <a:cs typeface="Canva Sans Bold"/>
                <a:sym typeface="Canva Sans Bold"/>
              </a:rPr>
              <a:t>siūlymus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ekspertines</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įžvalgas</a:t>
            </a:r>
            <a:r>
              <a:rPr lang="en-US" sz="2400" b="1" dirty="0">
                <a:solidFill>
                  <a:srgbClr val="243762"/>
                </a:solidFill>
                <a:latin typeface="Canva Sans Bold"/>
                <a:ea typeface="Canva Sans Bold"/>
                <a:cs typeface="Canva Sans Bold"/>
                <a:sym typeface="Canva Sans Bold"/>
              </a:rPr>
              <a:t>. Tik </a:t>
            </a:r>
            <a:r>
              <a:rPr lang="en-US" sz="2400" b="1" dirty="0" err="1">
                <a:solidFill>
                  <a:srgbClr val="243762"/>
                </a:solidFill>
                <a:latin typeface="Canva Sans Bold"/>
                <a:ea typeface="Canva Sans Bold"/>
                <a:cs typeface="Canva Sans Bold"/>
                <a:sym typeface="Canva Sans Bold"/>
              </a:rPr>
              <a:t>visi</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kartu</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pasieksime</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geriausių</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rezultatų</a:t>
            </a:r>
            <a:r>
              <a:rPr lang="en-US" sz="2400" b="1" dirty="0">
                <a:solidFill>
                  <a:srgbClr val="243762"/>
                </a:solidFill>
                <a:latin typeface="Canva Sans Bold"/>
                <a:ea typeface="Canva Sans Bold"/>
                <a:cs typeface="Canva Sans Bold"/>
                <a:sym typeface="Canva Sans Bold"/>
              </a:rPr>
              <a:t> </a:t>
            </a:r>
            <a:r>
              <a:rPr lang="en-US" sz="2400" b="1" dirty="0" err="1">
                <a:solidFill>
                  <a:srgbClr val="243762"/>
                </a:solidFill>
                <a:latin typeface="Canva Sans Bold"/>
                <a:ea typeface="Canva Sans Bold"/>
                <a:cs typeface="Canva Sans Bold"/>
                <a:sym typeface="Canva Sans Bold"/>
              </a:rPr>
              <a:t>mūsų</a:t>
            </a:r>
            <a:r>
              <a:rPr lang="en-US" sz="2400" b="1" dirty="0">
                <a:solidFill>
                  <a:srgbClr val="243762"/>
                </a:solidFill>
                <a:latin typeface="Canva Sans Bold"/>
                <a:ea typeface="Canva Sans Bold"/>
                <a:cs typeface="Canva Sans Bold"/>
                <a:sym typeface="Canva Sans Bold"/>
              </a:rPr>
              <a:t> Lietuvos </a:t>
            </a:r>
            <a:r>
              <a:rPr lang="en-US" sz="2400" b="1" dirty="0" err="1">
                <a:solidFill>
                  <a:srgbClr val="243762"/>
                </a:solidFill>
                <a:latin typeface="Canva Sans Bold"/>
                <a:ea typeface="Canva Sans Bold"/>
                <a:cs typeface="Canva Sans Bold"/>
                <a:sym typeface="Canva Sans Bold"/>
              </a:rPr>
              <a:t>žmonių</a:t>
            </a:r>
            <a:r>
              <a:rPr lang="en-US" sz="2400" b="1" dirty="0">
                <a:solidFill>
                  <a:srgbClr val="243762"/>
                </a:solidFill>
                <a:latin typeface="Canva Sans Bold"/>
                <a:ea typeface="Canva Sans Bold"/>
                <a:cs typeface="Canva Sans Bold"/>
                <a:sym typeface="Canva Sans Bold"/>
              </a:rPr>
              <a:t> sveikatos </a:t>
            </a:r>
            <a:r>
              <a:rPr lang="en-US" sz="2400" b="1" dirty="0" err="1">
                <a:solidFill>
                  <a:srgbClr val="243762"/>
                </a:solidFill>
                <a:latin typeface="Canva Sans Bold"/>
                <a:ea typeface="Canva Sans Bold"/>
                <a:cs typeface="Canva Sans Bold"/>
                <a:sym typeface="Canva Sans Bold"/>
              </a:rPr>
              <a:t>labui</a:t>
            </a:r>
            <a:r>
              <a:rPr lang="en-US" sz="2400" b="1" dirty="0">
                <a:solidFill>
                  <a:srgbClr val="243762"/>
                </a:solidFill>
                <a:latin typeface="Canva Sans Bold"/>
                <a:ea typeface="Canva Sans Bold"/>
                <a:cs typeface="Canva Sans Bold"/>
                <a:sym typeface="Canva Sans Bold"/>
              </a:rPr>
              <a:t>.</a:t>
            </a:r>
          </a:p>
          <a:p>
            <a:pPr algn="l">
              <a:lnSpc>
                <a:spcPts val="3011"/>
              </a:lnSpc>
            </a:pPr>
            <a:endParaRPr lang="en-US" sz="2400" b="1" dirty="0">
              <a:solidFill>
                <a:srgbClr val="243762"/>
              </a:solidFill>
              <a:latin typeface="Canva Sans Bold"/>
              <a:ea typeface="Canva Sans Bold"/>
              <a:cs typeface="Canva Sans Bold"/>
              <a:sym typeface="Canva Sans Bold"/>
            </a:endParaRPr>
          </a:p>
        </p:txBody>
      </p:sp>
      <p:grpSp>
        <p:nvGrpSpPr>
          <p:cNvPr id="12" name="Group 12"/>
          <p:cNvGrpSpPr/>
          <p:nvPr/>
        </p:nvGrpSpPr>
        <p:grpSpPr>
          <a:xfrm rot="4229437">
            <a:off x="16515640" y="-6711679"/>
            <a:ext cx="10294274" cy="10460259"/>
            <a:chOff x="0" y="0"/>
            <a:chExt cx="13725699" cy="13947012"/>
          </a:xfrm>
        </p:grpSpPr>
        <p:sp>
          <p:nvSpPr>
            <p:cNvPr id="13" name="Freeform 13"/>
            <p:cNvSpPr/>
            <p:nvPr/>
          </p:nvSpPr>
          <p:spPr>
            <a:xfrm>
              <a:off x="0" y="6355396"/>
              <a:ext cx="7591616" cy="7591616"/>
            </a:xfrm>
            <a:custGeom>
              <a:avLst/>
              <a:gdLst/>
              <a:ahLst/>
              <a:cxnLst/>
              <a:rect l="l" t="t" r="r" b="b"/>
              <a:pathLst>
                <a:path w="7591616" h="7591616">
                  <a:moveTo>
                    <a:pt x="0" y="0"/>
                  </a:moveTo>
                  <a:lnTo>
                    <a:pt x="7591616" y="0"/>
                  </a:lnTo>
                  <a:lnTo>
                    <a:pt x="7591616" y="7591616"/>
                  </a:lnTo>
                  <a:lnTo>
                    <a:pt x="0" y="7591616"/>
                  </a:lnTo>
                  <a:lnTo>
                    <a:pt x="0" y="0"/>
                  </a:lnTo>
                  <a:close/>
                </a:path>
              </a:pathLst>
            </a:custGeom>
            <a:blipFill>
              <a:blip r:embed="rId8">
                <a:alphaModFix amt="19999"/>
                <a:extLst>
                  <a:ext uri="{96DAC541-7B7A-43D3-8B79-37D633B846F1}">
                    <asvg:svgBlip xmlns:asvg="http://schemas.microsoft.com/office/drawing/2016/SVG/main" r:embed="rId9"/>
                  </a:ext>
                </a:extLst>
              </a:blip>
              <a:stretch>
                <a:fillRect/>
              </a:stretch>
            </a:blipFill>
          </p:spPr>
          <p:txBody>
            <a:bodyPr/>
            <a:lstStyle/>
            <a:p>
              <a:endParaRPr lang="lt-LT"/>
            </a:p>
          </p:txBody>
        </p:sp>
        <p:sp>
          <p:nvSpPr>
            <p:cNvPr id="14" name="Freeform 14"/>
            <p:cNvSpPr/>
            <p:nvPr/>
          </p:nvSpPr>
          <p:spPr>
            <a:xfrm>
              <a:off x="2775147" y="1899777"/>
              <a:ext cx="7591616" cy="7591616"/>
            </a:xfrm>
            <a:custGeom>
              <a:avLst/>
              <a:gdLst/>
              <a:ahLst/>
              <a:cxnLst/>
              <a:rect l="l" t="t" r="r" b="b"/>
              <a:pathLst>
                <a:path w="7591616" h="7591616">
                  <a:moveTo>
                    <a:pt x="0" y="0"/>
                  </a:moveTo>
                  <a:lnTo>
                    <a:pt x="7591616" y="0"/>
                  </a:lnTo>
                  <a:lnTo>
                    <a:pt x="7591616" y="7591616"/>
                  </a:lnTo>
                  <a:lnTo>
                    <a:pt x="0" y="7591616"/>
                  </a:lnTo>
                  <a:lnTo>
                    <a:pt x="0" y="0"/>
                  </a:lnTo>
                  <a:close/>
                </a:path>
              </a:pathLst>
            </a:custGeom>
            <a:blipFill>
              <a:blip r:embed="rId10">
                <a:alphaModFix amt="19999"/>
                <a:extLst>
                  <a:ext uri="{96DAC541-7B7A-43D3-8B79-37D633B846F1}">
                    <asvg:svgBlip xmlns:asvg="http://schemas.microsoft.com/office/drawing/2016/SVG/main" r:embed="rId11"/>
                  </a:ext>
                </a:extLst>
              </a:blip>
              <a:stretch>
                <a:fillRect/>
              </a:stretch>
            </a:blipFill>
          </p:spPr>
          <p:txBody>
            <a:bodyPr/>
            <a:lstStyle/>
            <a:p>
              <a:endParaRPr lang="lt-LT"/>
            </a:p>
          </p:txBody>
        </p:sp>
        <p:sp>
          <p:nvSpPr>
            <p:cNvPr id="15" name="Freeform 15"/>
            <p:cNvSpPr/>
            <p:nvPr/>
          </p:nvSpPr>
          <p:spPr>
            <a:xfrm>
              <a:off x="6134083" y="0"/>
              <a:ext cx="7591616" cy="7591616"/>
            </a:xfrm>
            <a:custGeom>
              <a:avLst/>
              <a:gdLst/>
              <a:ahLst/>
              <a:cxnLst/>
              <a:rect l="l" t="t" r="r" b="b"/>
              <a:pathLst>
                <a:path w="7591616" h="7591616">
                  <a:moveTo>
                    <a:pt x="0" y="0"/>
                  </a:moveTo>
                  <a:lnTo>
                    <a:pt x="7591616" y="0"/>
                  </a:lnTo>
                  <a:lnTo>
                    <a:pt x="7591616" y="7591616"/>
                  </a:lnTo>
                  <a:lnTo>
                    <a:pt x="0" y="7591616"/>
                  </a:lnTo>
                  <a:lnTo>
                    <a:pt x="0" y="0"/>
                  </a:lnTo>
                  <a:close/>
                </a:path>
              </a:pathLst>
            </a:custGeom>
            <a:blipFill>
              <a:blip r:embed="rId12">
                <a:alphaModFix amt="19999"/>
                <a:extLst>
                  <a:ext uri="{96DAC541-7B7A-43D3-8B79-37D633B846F1}">
                    <asvg:svgBlip xmlns:asvg="http://schemas.microsoft.com/office/drawing/2016/SVG/main" r:embed="rId13"/>
                  </a:ext>
                </a:extLst>
              </a:blip>
              <a:stretch>
                <a:fillRect/>
              </a:stretch>
            </a:blipFill>
          </p:spPr>
          <p:txBody>
            <a:bodyPr/>
            <a:lstStyle/>
            <a:p>
              <a:endParaRPr lang="lt-LT"/>
            </a:p>
          </p:txBody>
        </p:sp>
      </p:grpSp>
      <p:sp>
        <p:nvSpPr>
          <p:cNvPr id="16" name="Freeform 16"/>
          <p:cNvSpPr/>
          <p:nvPr/>
        </p:nvSpPr>
        <p:spPr>
          <a:xfrm>
            <a:off x="17726025" y="4401593"/>
            <a:ext cx="1306737" cy="715142"/>
          </a:xfrm>
          <a:custGeom>
            <a:avLst/>
            <a:gdLst/>
            <a:ahLst/>
            <a:cxnLst/>
            <a:rect l="l" t="t" r="r" b="b"/>
            <a:pathLst>
              <a:path w="1306737" h="715142">
                <a:moveTo>
                  <a:pt x="0" y="0"/>
                </a:moveTo>
                <a:lnTo>
                  <a:pt x="1306737" y="0"/>
                </a:lnTo>
                <a:lnTo>
                  <a:pt x="1306737" y="715142"/>
                </a:lnTo>
                <a:lnTo>
                  <a:pt x="0" y="715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t-LT"/>
          </a:p>
        </p:txBody>
      </p:sp>
      <p:grpSp>
        <p:nvGrpSpPr>
          <p:cNvPr id="17" name="Group 17"/>
          <p:cNvGrpSpPr>
            <a:grpSpLocks noChangeAspect="1"/>
          </p:cNvGrpSpPr>
          <p:nvPr/>
        </p:nvGrpSpPr>
        <p:grpSpPr>
          <a:xfrm>
            <a:off x="958169" y="243736"/>
            <a:ext cx="4157874" cy="4157857"/>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16747" r="-16747"/>
              </a:stretch>
            </a:blipFill>
          </p:spPr>
          <p:txBody>
            <a:bodyPr/>
            <a:lstStyle/>
            <a:p>
              <a:endParaRPr lang="lt-LT"/>
            </a:p>
          </p:txBody>
        </p:sp>
      </p:grpSp>
      <p:grpSp>
        <p:nvGrpSpPr>
          <p:cNvPr id="19" name="Group 19"/>
          <p:cNvGrpSpPr>
            <a:grpSpLocks noChangeAspect="1"/>
          </p:cNvGrpSpPr>
          <p:nvPr/>
        </p:nvGrpSpPr>
        <p:grpSpPr>
          <a:xfrm>
            <a:off x="5742137" y="2251371"/>
            <a:ext cx="3301511" cy="3301498"/>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31382" r="-2112"/>
              </a:stretch>
            </a:blipFill>
          </p:spPr>
          <p:txBody>
            <a:bodyPr/>
            <a:lstStyle/>
            <a:p>
              <a:endParaRPr lang="lt-LT"/>
            </a:p>
          </p:txBody>
        </p:sp>
      </p:grpSp>
      <p:sp>
        <p:nvSpPr>
          <p:cNvPr id="21" name="Freeform 21"/>
          <p:cNvSpPr/>
          <p:nvPr/>
        </p:nvSpPr>
        <p:spPr>
          <a:xfrm>
            <a:off x="7423436" y="3247003"/>
            <a:ext cx="5204371" cy="5204371"/>
          </a:xfrm>
          <a:custGeom>
            <a:avLst/>
            <a:gdLst/>
            <a:ahLst/>
            <a:cxnLst/>
            <a:rect l="l" t="t" r="r" b="b"/>
            <a:pathLst>
              <a:path w="5204371" h="5204371">
                <a:moveTo>
                  <a:pt x="0" y="0"/>
                </a:moveTo>
                <a:lnTo>
                  <a:pt x="5204371" y="0"/>
                </a:lnTo>
                <a:lnTo>
                  <a:pt x="5204371" y="5204371"/>
                </a:lnTo>
                <a:lnTo>
                  <a:pt x="0" y="5204371"/>
                </a:lnTo>
                <a:lnTo>
                  <a:pt x="0" y="0"/>
                </a:lnTo>
                <a:close/>
              </a:path>
            </a:pathLst>
          </a:custGeom>
          <a:blipFill>
            <a:blip r:embed="rId18">
              <a:alphaModFix amt="19999"/>
              <a:extLst>
                <a:ext uri="{96DAC541-7B7A-43D3-8B79-37D633B846F1}">
                  <asvg:svgBlip xmlns:asvg="http://schemas.microsoft.com/office/drawing/2016/SVG/main" r:embed="rId19"/>
                </a:ext>
              </a:extLst>
            </a:blip>
            <a:stretch>
              <a:fillRect/>
            </a:stretch>
          </a:blipFill>
        </p:spPr>
        <p:txBody>
          <a:bodyPr/>
          <a:lstStyle/>
          <a:p>
            <a:endParaRPr lang="lt-LT"/>
          </a:p>
        </p:txBody>
      </p:sp>
      <p:grpSp>
        <p:nvGrpSpPr>
          <p:cNvPr id="22" name="Group 22"/>
          <p:cNvGrpSpPr>
            <a:grpSpLocks noChangeAspect="1"/>
          </p:cNvGrpSpPr>
          <p:nvPr/>
        </p:nvGrpSpPr>
        <p:grpSpPr>
          <a:xfrm>
            <a:off x="6058709" y="6575680"/>
            <a:ext cx="2899676" cy="2899665"/>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0"/>
              <a:stretch>
                <a:fillRect l="-25136" r="-25136"/>
              </a:stretch>
            </a:blipFill>
          </p:spPr>
          <p:txBody>
            <a:bodyPr/>
            <a:lstStyle/>
            <a:p>
              <a:endParaRPr lang="lt-LT"/>
            </a:p>
          </p:txBody>
        </p:sp>
      </p:grpSp>
      <p:sp>
        <p:nvSpPr>
          <p:cNvPr id="24" name="Freeform 24"/>
          <p:cNvSpPr/>
          <p:nvPr/>
        </p:nvSpPr>
        <p:spPr>
          <a:xfrm>
            <a:off x="5742137" y="362772"/>
            <a:ext cx="3726030" cy="1574548"/>
          </a:xfrm>
          <a:custGeom>
            <a:avLst/>
            <a:gdLst/>
            <a:ahLst/>
            <a:cxnLst/>
            <a:rect l="l" t="t" r="r" b="b"/>
            <a:pathLst>
              <a:path w="3726030" h="1574548">
                <a:moveTo>
                  <a:pt x="0" y="0"/>
                </a:moveTo>
                <a:lnTo>
                  <a:pt x="3726029" y="0"/>
                </a:lnTo>
                <a:lnTo>
                  <a:pt x="3726029" y="1574548"/>
                </a:lnTo>
                <a:lnTo>
                  <a:pt x="0" y="1574548"/>
                </a:lnTo>
                <a:lnTo>
                  <a:pt x="0" y="0"/>
                </a:lnTo>
                <a:close/>
              </a:path>
            </a:pathLst>
          </a:custGeom>
          <a:blipFill>
            <a:blip r:embed="rId21"/>
            <a:stretch>
              <a:fillRect/>
            </a:stretch>
          </a:blipFill>
        </p:spPr>
        <p:txBody>
          <a:bodyPr/>
          <a:lstStyle/>
          <a:p>
            <a:endParaRPr lang="lt-LT"/>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osp.stat.gov.lt/lietuvos-gyventoju-pajamos-ir-gyvenimo-salygos-2022/savo-sveikatos-vertinimas/ilgalaikiai-sveikatos-sutrikimaihttps:/health.ec.europa.eu/system/files/2021-12/2021_chp_lt_lithuanian.pdfhttps:/lsmu.lt/cris/bitstream/20.500.12512/110486/3/Petrauskait%C4%97%20Monika%2C%20BMD.pdfhttps:/lsmu.lt/wp-content/uploads/e-BOOK-lock-2023-Lietuvos-moksleiviu-parengimas%E2%80%93Uzs142-B5.pdfhttps:/www.hi.lt/news/1950/1362/Skelbiami-2-18-m-amziaus-mokiniu-kuno-mases-indekso-ivertinimo-duomenys.htmlhttps:/osp.stat.gov.lt/lietuvos-gyventoju-sveikata-2020/kmihttps:/smsm.lrv.lt/uploads/smsm/documents/files/Ataskaita-Sportas-SPINTER-2021.pdfhttps:/pagd.lrv.lt/lt/naujienos/ugniagesiai-gelbetojai-praso-gyventojus-saugiai-elgtis-vandenyjehttps:/pagd.lrv.lt/lt/naujienos/siemet-gaisruose-zusta-vis-daugiau-gyventojuhttps:/lt72.lt/zinojimas-saugo-2/https:/www.who.int/news-room/fact-sheets/detail/cancerhttps:/www.nvi.lt/uploads/pdf/Vezio%20registras/V%C4%97%C5%BEys%20Lietuvoje%202017.pdfhttps:/ntakd.lrv.lt/uploads/ntakd/documents/files/2022%20metinis%20(galutinis).pdfhttps:/ntakd.lrv.lt/uploads/ntakd/documents/files/2022%20metinis%20(galutinis).pdfhttps:/osp.stat.gov.lt/statistiniu-rodikliu-analize?hash=1194ea01-82ee-4bde-a222-94c5ced50f4e#/https://www.rplc.lt/wp-content/uploads/2023/04/Apie-problemini-interneto-naudojima.pdfhttps://www.sveikatosbiuras.lt/psichikos-sveikata/https://slaugytojams.lt/psichologija/aelita-skarbaliene-apie-tevu-perdegimo-sindroma-tevams-buna-nepatogu-apie-tai-kalbeti/https://www.hi.lt/uploads/pdf/leidiniai/Informaciniai/Visuom._sveik._netolyg._VSN/2023/Psichikos_sveikatos_ligu_paplitimas_Lietuvoje_2016-2022.pdfhttps://strata.gov.lt/wp-content/uploads/2022/08/20220629-asmens-sveikatos-prieziuros-paslaugu-teikimo-modelis.pdfhttps://health.ec.europa.eu/system/files/2021-12/2021_chp_lt_lithuanian.pdf"/>
          </p:cNvPr>
          <p:cNvSpPr/>
          <p:nvPr/>
        </p:nvSpPr>
        <p:spPr>
          <a:xfrm>
            <a:off x="216833" y="1609757"/>
            <a:ext cx="18407596" cy="8009110"/>
          </a:xfrm>
          <a:custGeom>
            <a:avLst/>
            <a:gdLst/>
            <a:ahLst/>
            <a:cxnLst/>
            <a:rect l="l" t="t" r="r" b="b"/>
            <a:pathLst>
              <a:path w="18407596" h="8009110">
                <a:moveTo>
                  <a:pt x="0" y="0"/>
                </a:moveTo>
                <a:lnTo>
                  <a:pt x="18407596" y="0"/>
                </a:lnTo>
                <a:lnTo>
                  <a:pt x="18407596" y="8009110"/>
                </a:lnTo>
                <a:lnTo>
                  <a:pt x="0" y="8009110"/>
                </a:lnTo>
                <a:lnTo>
                  <a:pt x="0" y="0"/>
                </a:lnTo>
                <a:close/>
              </a:path>
            </a:pathLst>
          </a:custGeom>
          <a:blipFill>
            <a:blip r:embed="rId3"/>
            <a:stretch>
              <a:fillRect b="-29245"/>
            </a:stretch>
          </a:blipFill>
        </p:spPr>
      </p:sp>
      <p:sp>
        <p:nvSpPr>
          <p:cNvPr id="3" name="TextBox 3"/>
          <p:cNvSpPr txBox="1"/>
          <p:nvPr/>
        </p:nvSpPr>
        <p:spPr>
          <a:xfrm>
            <a:off x="216833" y="157205"/>
            <a:ext cx="17420669" cy="680995"/>
          </a:xfrm>
          <a:prstGeom prst="rect">
            <a:avLst/>
          </a:prstGeom>
        </p:spPr>
        <p:txBody>
          <a:bodyPr lIns="0" tIns="0" rIns="0" bIns="0" rtlCol="0" anchor="t">
            <a:spAutoFit/>
          </a:bodyPr>
          <a:lstStyle/>
          <a:p>
            <a:pPr algn="ctr">
              <a:lnSpc>
                <a:spcPts val="5514"/>
              </a:lnSpc>
            </a:pPr>
            <a:r>
              <a:rPr lang="en-US" sz="3939">
                <a:solidFill>
                  <a:srgbClr val="303642"/>
                </a:solidFill>
                <a:latin typeface="Lato Bold"/>
              </a:rPr>
              <a:t>LITERATŪROS ŠALTINIAI</a:t>
            </a:r>
          </a:p>
        </p:txBody>
      </p:sp>
      <p:sp>
        <p:nvSpPr>
          <p:cNvPr id="4" name="Freeform 35">
            <a:extLst>
              <a:ext uri="{FF2B5EF4-FFF2-40B4-BE49-F238E27FC236}">
                <a16:creationId xmlns:a16="http://schemas.microsoft.com/office/drawing/2014/main" id="{863873C3-E88A-76A3-97EC-4084211213AC}"/>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6022" y="1439655"/>
            <a:ext cx="15804966" cy="8847345"/>
          </a:xfrm>
          <a:custGeom>
            <a:avLst/>
            <a:gdLst/>
            <a:ahLst/>
            <a:cxnLst/>
            <a:rect l="l" t="t" r="r" b="b"/>
            <a:pathLst>
              <a:path w="15804966" h="8847345">
                <a:moveTo>
                  <a:pt x="0" y="0"/>
                </a:moveTo>
                <a:lnTo>
                  <a:pt x="15804965" y="0"/>
                </a:lnTo>
                <a:lnTo>
                  <a:pt x="15804965" y="8847345"/>
                </a:lnTo>
                <a:lnTo>
                  <a:pt x="0" y="8847345"/>
                </a:lnTo>
                <a:lnTo>
                  <a:pt x="0" y="0"/>
                </a:lnTo>
                <a:close/>
              </a:path>
            </a:pathLst>
          </a:custGeom>
          <a:blipFill>
            <a:blip r:embed="rId2"/>
            <a:stretch>
              <a:fillRect/>
            </a:stretch>
          </a:blipFill>
        </p:spPr>
      </p:sp>
      <p:sp>
        <p:nvSpPr>
          <p:cNvPr id="3" name="TextBox 3"/>
          <p:cNvSpPr txBox="1"/>
          <p:nvPr/>
        </p:nvSpPr>
        <p:spPr>
          <a:xfrm>
            <a:off x="216833" y="157205"/>
            <a:ext cx="17420669" cy="680995"/>
          </a:xfrm>
          <a:prstGeom prst="rect">
            <a:avLst/>
          </a:prstGeom>
        </p:spPr>
        <p:txBody>
          <a:bodyPr lIns="0" tIns="0" rIns="0" bIns="0" rtlCol="0" anchor="t">
            <a:spAutoFit/>
          </a:bodyPr>
          <a:lstStyle/>
          <a:p>
            <a:pPr algn="ctr">
              <a:lnSpc>
                <a:spcPts val="5514"/>
              </a:lnSpc>
            </a:pPr>
            <a:r>
              <a:rPr lang="en-US" sz="3939">
                <a:solidFill>
                  <a:srgbClr val="303642"/>
                </a:solidFill>
                <a:latin typeface="Lato Bold"/>
              </a:rPr>
              <a:t>LITERATŪROS ŠALTINIAI</a:t>
            </a:r>
          </a:p>
        </p:txBody>
      </p:sp>
      <p:sp>
        <p:nvSpPr>
          <p:cNvPr id="4" name="Freeform 35">
            <a:extLst>
              <a:ext uri="{FF2B5EF4-FFF2-40B4-BE49-F238E27FC236}">
                <a16:creationId xmlns:a16="http://schemas.microsoft.com/office/drawing/2014/main" id="{51C46465-E079-2231-54F6-23D5B44B7197}"/>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0980" y="1004162"/>
            <a:ext cx="5245100" cy="1332778"/>
            <a:chOff x="0" y="0"/>
            <a:chExt cx="1381426" cy="351020"/>
          </a:xfrm>
        </p:grpSpPr>
        <p:sp>
          <p:nvSpPr>
            <p:cNvPr id="3" name="Freeform 3"/>
            <p:cNvSpPr/>
            <p:nvPr/>
          </p:nvSpPr>
          <p:spPr>
            <a:xfrm>
              <a:off x="0" y="0"/>
              <a:ext cx="1381426" cy="351020"/>
            </a:xfrm>
            <a:custGeom>
              <a:avLst/>
              <a:gdLst/>
              <a:ahLst/>
              <a:cxnLst/>
              <a:rect l="l" t="t" r="r" b="b"/>
              <a:pathLst>
                <a:path w="1381426" h="351020">
                  <a:moveTo>
                    <a:pt x="75277" y="0"/>
                  </a:moveTo>
                  <a:lnTo>
                    <a:pt x="1306148" y="0"/>
                  </a:lnTo>
                  <a:cubicBezTo>
                    <a:pt x="1326113" y="0"/>
                    <a:pt x="1345260" y="7931"/>
                    <a:pt x="1359377" y="22048"/>
                  </a:cubicBezTo>
                  <a:cubicBezTo>
                    <a:pt x="1373495" y="36166"/>
                    <a:pt x="1381426" y="55313"/>
                    <a:pt x="1381426" y="75277"/>
                  </a:cubicBezTo>
                  <a:lnTo>
                    <a:pt x="1381426" y="275742"/>
                  </a:lnTo>
                  <a:cubicBezTo>
                    <a:pt x="1381426" y="295707"/>
                    <a:pt x="1373495" y="314854"/>
                    <a:pt x="1359377" y="328971"/>
                  </a:cubicBezTo>
                  <a:cubicBezTo>
                    <a:pt x="1345260" y="343089"/>
                    <a:pt x="1326113" y="351020"/>
                    <a:pt x="1306148" y="351020"/>
                  </a:cubicBezTo>
                  <a:lnTo>
                    <a:pt x="75277" y="351020"/>
                  </a:lnTo>
                  <a:cubicBezTo>
                    <a:pt x="55313" y="351020"/>
                    <a:pt x="36166" y="343089"/>
                    <a:pt x="22048" y="328971"/>
                  </a:cubicBezTo>
                  <a:cubicBezTo>
                    <a:pt x="7931" y="314854"/>
                    <a:pt x="0" y="295707"/>
                    <a:pt x="0" y="275742"/>
                  </a:cubicBezTo>
                  <a:lnTo>
                    <a:pt x="0" y="75277"/>
                  </a:lnTo>
                  <a:cubicBezTo>
                    <a:pt x="0" y="55313"/>
                    <a:pt x="7931" y="36166"/>
                    <a:pt x="22048" y="22048"/>
                  </a:cubicBezTo>
                  <a:cubicBezTo>
                    <a:pt x="36166" y="7931"/>
                    <a:pt x="55313" y="0"/>
                    <a:pt x="75277" y="0"/>
                  </a:cubicBezTo>
                  <a:close/>
                </a:path>
              </a:pathLst>
            </a:custGeom>
            <a:solidFill>
              <a:srgbClr val="004AAD"/>
            </a:solidFill>
          </p:spPr>
        </p:sp>
        <p:sp>
          <p:nvSpPr>
            <p:cNvPr id="4" name="TextBox 4"/>
            <p:cNvSpPr txBox="1"/>
            <p:nvPr/>
          </p:nvSpPr>
          <p:spPr>
            <a:xfrm>
              <a:off x="0" y="-47625"/>
              <a:ext cx="1381426" cy="3986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528920" y="1004162"/>
            <a:ext cx="5118100" cy="1332778"/>
            <a:chOff x="0" y="0"/>
            <a:chExt cx="1347977" cy="351020"/>
          </a:xfrm>
        </p:grpSpPr>
        <p:sp>
          <p:nvSpPr>
            <p:cNvPr id="6" name="Freeform 6"/>
            <p:cNvSpPr/>
            <p:nvPr/>
          </p:nvSpPr>
          <p:spPr>
            <a:xfrm>
              <a:off x="0" y="0"/>
              <a:ext cx="1347977" cy="351020"/>
            </a:xfrm>
            <a:custGeom>
              <a:avLst/>
              <a:gdLst/>
              <a:ahLst/>
              <a:cxnLst/>
              <a:rect l="l" t="t" r="r" b="b"/>
              <a:pathLst>
                <a:path w="1347977" h="351020">
                  <a:moveTo>
                    <a:pt x="77145" y="0"/>
                  </a:moveTo>
                  <a:lnTo>
                    <a:pt x="1270832" y="0"/>
                  </a:lnTo>
                  <a:cubicBezTo>
                    <a:pt x="1291292" y="0"/>
                    <a:pt x="1310914" y="8128"/>
                    <a:pt x="1325382" y="22595"/>
                  </a:cubicBezTo>
                  <a:cubicBezTo>
                    <a:pt x="1339849" y="37063"/>
                    <a:pt x="1347977" y="56685"/>
                    <a:pt x="1347977" y="77145"/>
                  </a:cubicBezTo>
                  <a:lnTo>
                    <a:pt x="1347977" y="273874"/>
                  </a:lnTo>
                  <a:cubicBezTo>
                    <a:pt x="1347977" y="316480"/>
                    <a:pt x="1313438" y="351020"/>
                    <a:pt x="1270832" y="351020"/>
                  </a:cubicBezTo>
                  <a:lnTo>
                    <a:pt x="77145" y="351020"/>
                  </a:lnTo>
                  <a:cubicBezTo>
                    <a:pt x="34539" y="351020"/>
                    <a:pt x="0" y="316480"/>
                    <a:pt x="0" y="273874"/>
                  </a:cubicBezTo>
                  <a:lnTo>
                    <a:pt x="0" y="77145"/>
                  </a:lnTo>
                  <a:cubicBezTo>
                    <a:pt x="0" y="34539"/>
                    <a:pt x="34539" y="0"/>
                    <a:pt x="77145" y="0"/>
                  </a:cubicBezTo>
                  <a:close/>
                </a:path>
              </a:pathLst>
            </a:custGeom>
            <a:solidFill>
              <a:srgbClr val="004AAD"/>
            </a:solidFill>
          </p:spPr>
        </p:sp>
        <p:sp>
          <p:nvSpPr>
            <p:cNvPr id="7" name="TextBox 7"/>
            <p:cNvSpPr txBox="1"/>
            <p:nvPr/>
          </p:nvSpPr>
          <p:spPr>
            <a:xfrm>
              <a:off x="0" y="-47625"/>
              <a:ext cx="1347977" cy="39864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992364" y="9448800"/>
            <a:ext cx="8454877" cy="610607"/>
            <a:chOff x="0" y="0"/>
            <a:chExt cx="2226799" cy="160818"/>
          </a:xfrm>
        </p:grpSpPr>
        <p:sp>
          <p:nvSpPr>
            <p:cNvPr id="9" name="Freeform 9"/>
            <p:cNvSpPr/>
            <p:nvPr/>
          </p:nvSpPr>
          <p:spPr>
            <a:xfrm>
              <a:off x="0" y="0"/>
              <a:ext cx="2226799" cy="160818"/>
            </a:xfrm>
            <a:custGeom>
              <a:avLst/>
              <a:gdLst/>
              <a:ahLst/>
              <a:cxnLst/>
              <a:rect l="l" t="t" r="r" b="b"/>
              <a:pathLst>
                <a:path w="2226799" h="160818">
                  <a:moveTo>
                    <a:pt x="46699" y="0"/>
                  </a:moveTo>
                  <a:lnTo>
                    <a:pt x="2180099" y="0"/>
                  </a:lnTo>
                  <a:cubicBezTo>
                    <a:pt x="2192485" y="0"/>
                    <a:pt x="2204363" y="4920"/>
                    <a:pt x="2213121" y="13678"/>
                  </a:cubicBezTo>
                  <a:cubicBezTo>
                    <a:pt x="2221879" y="22436"/>
                    <a:pt x="2226799" y="34314"/>
                    <a:pt x="2226799" y="46699"/>
                  </a:cubicBezTo>
                  <a:lnTo>
                    <a:pt x="2226799" y="114119"/>
                  </a:lnTo>
                  <a:cubicBezTo>
                    <a:pt x="2226799" y="126504"/>
                    <a:pt x="2221879" y="138382"/>
                    <a:pt x="2213121" y="147140"/>
                  </a:cubicBezTo>
                  <a:cubicBezTo>
                    <a:pt x="2204363" y="155898"/>
                    <a:pt x="2192485" y="160818"/>
                    <a:pt x="2180099" y="160818"/>
                  </a:cubicBezTo>
                  <a:lnTo>
                    <a:pt x="46699" y="160818"/>
                  </a:lnTo>
                  <a:cubicBezTo>
                    <a:pt x="34314" y="160818"/>
                    <a:pt x="22436" y="155898"/>
                    <a:pt x="13678" y="147140"/>
                  </a:cubicBezTo>
                  <a:cubicBezTo>
                    <a:pt x="4920" y="138382"/>
                    <a:pt x="0" y="126504"/>
                    <a:pt x="0" y="114119"/>
                  </a:cubicBezTo>
                  <a:lnTo>
                    <a:pt x="0" y="46699"/>
                  </a:lnTo>
                  <a:cubicBezTo>
                    <a:pt x="0" y="34314"/>
                    <a:pt x="4920" y="22436"/>
                    <a:pt x="13678" y="13678"/>
                  </a:cubicBezTo>
                  <a:cubicBezTo>
                    <a:pt x="22436" y="4920"/>
                    <a:pt x="34314" y="0"/>
                    <a:pt x="46699" y="0"/>
                  </a:cubicBezTo>
                  <a:close/>
                </a:path>
              </a:pathLst>
            </a:custGeom>
            <a:solidFill>
              <a:srgbClr val="004AAD"/>
            </a:solidFill>
          </p:spPr>
        </p:sp>
        <p:sp>
          <p:nvSpPr>
            <p:cNvPr id="10" name="TextBox 10"/>
            <p:cNvSpPr txBox="1"/>
            <p:nvPr/>
          </p:nvSpPr>
          <p:spPr>
            <a:xfrm>
              <a:off x="0" y="-47625"/>
              <a:ext cx="2226799" cy="20844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720818" y="1071559"/>
            <a:ext cx="8421405" cy="1265381"/>
          </a:xfrm>
          <a:prstGeom prst="rect">
            <a:avLst/>
          </a:prstGeom>
        </p:spPr>
        <p:txBody>
          <a:bodyPr lIns="0" tIns="0" rIns="0" bIns="0" rtlCol="0" anchor="t">
            <a:spAutoFit/>
          </a:bodyPr>
          <a:lstStyle/>
          <a:p>
            <a:pPr algn="ctr">
              <a:lnSpc>
                <a:spcPts val="10334"/>
              </a:lnSpc>
            </a:pPr>
            <a:r>
              <a:rPr lang="en-US" sz="7382">
                <a:solidFill>
                  <a:srgbClr val="004AAD"/>
                </a:solidFill>
                <a:latin typeface="League Spartan Bold"/>
              </a:rPr>
              <a:t>AČIŪ UŽ DĖMESĮ</a:t>
            </a:r>
          </a:p>
        </p:txBody>
      </p:sp>
      <p:sp>
        <p:nvSpPr>
          <p:cNvPr id="13" name="TextBox 13"/>
          <p:cNvSpPr txBox="1"/>
          <p:nvPr/>
        </p:nvSpPr>
        <p:spPr>
          <a:xfrm>
            <a:off x="3972912" y="9596447"/>
            <a:ext cx="10106302" cy="305460"/>
          </a:xfrm>
          <a:prstGeom prst="rect">
            <a:avLst/>
          </a:prstGeom>
        </p:spPr>
        <p:txBody>
          <a:bodyPr lIns="0" tIns="0" rIns="0" bIns="0" rtlCol="0" anchor="t">
            <a:spAutoFit/>
          </a:bodyPr>
          <a:lstStyle/>
          <a:p>
            <a:pPr algn="ctr">
              <a:lnSpc>
                <a:spcPts val="2588"/>
              </a:lnSpc>
            </a:pPr>
            <a:r>
              <a:rPr lang="en-US" sz="1848">
                <a:solidFill>
                  <a:srgbClr val="FFFFFF"/>
                </a:solidFill>
                <a:latin typeface="League Spartan"/>
              </a:rPr>
              <a:t>WWW.SVEIKATOSTARYBA.LRV.LT</a:t>
            </a:r>
          </a:p>
        </p:txBody>
      </p:sp>
      <p:sp>
        <p:nvSpPr>
          <p:cNvPr id="18" name="TextBox 17">
            <a:extLst>
              <a:ext uri="{FF2B5EF4-FFF2-40B4-BE49-F238E27FC236}">
                <a16:creationId xmlns:a16="http://schemas.microsoft.com/office/drawing/2014/main" id="{F1502F10-005C-DBE0-50DC-3C93CF8DF050}"/>
              </a:ext>
            </a:extLst>
          </p:cNvPr>
          <p:cNvSpPr txBox="1"/>
          <p:nvPr/>
        </p:nvSpPr>
        <p:spPr>
          <a:xfrm>
            <a:off x="3733800" y="5043363"/>
            <a:ext cx="11801720" cy="923330"/>
          </a:xfrm>
          <a:prstGeom prst="rect">
            <a:avLst/>
          </a:prstGeom>
          <a:noFill/>
        </p:spPr>
        <p:txBody>
          <a:bodyPr wrap="square" rtlCol="0">
            <a:spAutoFit/>
          </a:bodyPr>
          <a:lstStyle/>
          <a:p>
            <a:r>
              <a:rPr lang="lt-LT" sz="5400" dirty="0">
                <a:solidFill>
                  <a:schemeClr val="tx2"/>
                </a:solidFill>
              </a:rPr>
              <a:t>Stipriname sveikatą, kuriame ateitį</a:t>
            </a:r>
            <a:r>
              <a:rPr lang="en-GB" sz="5400" dirty="0">
                <a:solidFill>
                  <a:schemeClr val="tx2"/>
                </a:solidFill>
              </a:rPr>
              <a:t>!!!</a:t>
            </a:r>
            <a:endParaRPr lang="lt-LT" sz="5400" dirty="0">
              <a:solidFill>
                <a:schemeClr val="tx2"/>
              </a:solidFill>
            </a:endParaRPr>
          </a:p>
        </p:txBody>
      </p:sp>
      <p:sp>
        <p:nvSpPr>
          <p:cNvPr id="11" name="Freeform 35">
            <a:extLst>
              <a:ext uri="{FF2B5EF4-FFF2-40B4-BE49-F238E27FC236}">
                <a16:creationId xmlns:a16="http://schemas.microsoft.com/office/drawing/2014/main" id="{4A2B2345-7044-9280-09CD-BE57167623B4}"/>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2"/>
            <a:stretch>
              <a:fillRect/>
            </a:stretch>
          </a:blipFill>
        </p:spPr>
        <p:txBody>
          <a:bodyPr/>
          <a:lstStyle/>
          <a:p>
            <a:endParaRPr lang="lt-L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3" name="Picture 3"/>
          <p:cNvPicPr>
            <a:picLocks noChangeAspect="1"/>
          </p:cNvPicPr>
          <p:nvPr/>
        </p:nvPicPr>
        <p:blipFill>
          <a:blip r:embed="rId3"/>
          <a:stretch>
            <a:fillRect/>
          </a:stretch>
        </p:blipFill>
        <p:spPr>
          <a:xfrm>
            <a:off x="7769217" y="-63668"/>
            <a:ext cx="11241500" cy="10824145"/>
          </a:xfrm>
          <a:prstGeom prst="rect">
            <a:avLst/>
          </a:prstGeom>
        </p:spPr>
      </p:pic>
      <p:sp>
        <p:nvSpPr>
          <p:cNvPr id="4" name="TextBox 4"/>
          <p:cNvSpPr txBox="1"/>
          <p:nvPr/>
        </p:nvSpPr>
        <p:spPr>
          <a:xfrm>
            <a:off x="210177" y="456487"/>
            <a:ext cx="3835612" cy="639599"/>
          </a:xfrm>
          <a:prstGeom prst="rect">
            <a:avLst/>
          </a:prstGeom>
        </p:spPr>
        <p:txBody>
          <a:bodyPr wrap="square" lIns="0" tIns="0" rIns="0" bIns="0" rtlCol="0" anchor="t">
            <a:spAutoFit/>
          </a:bodyPr>
          <a:lstStyle/>
          <a:p>
            <a:pPr>
              <a:lnSpc>
                <a:spcPts val="5751"/>
              </a:lnSpc>
            </a:pPr>
            <a:r>
              <a:rPr lang="en-US" sz="2800" dirty="0">
                <a:solidFill>
                  <a:srgbClr val="004AAD"/>
                </a:solidFill>
                <a:latin typeface="League Spartan Bold"/>
              </a:rPr>
              <a:t>VIENIŠUMAS</a:t>
            </a:r>
          </a:p>
        </p:txBody>
      </p:sp>
      <p:sp>
        <p:nvSpPr>
          <p:cNvPr id="6" name="TextBox 6"/>
          <p:cNvSpPr txBox="1"/>
          <p:nvPr/>
        </p:nvSpPr>
        <p:spPr>
          <a:xfrm>
            <a:off x="164616" y="1455693"/>
            <a:ext cx="8083771" cy="8887048"/>
          </a:xfrm>
          <a:prstGeom prst="rect">
            <a:avLst/>
          </a:prstGeom>
        </p:spPr>
        <p:txBody>
          <a:bodyPr lIns="0" tIns="0" rIns="0" bIns="0" rtlCol="0" anchor="t">
            <a:spAutoFit/>
          </a:bodyPr>
          <a:lstStyle/>
          <a:p>
            <a:pPr algn="just">
              <a:lnSpc>
                <a:spcPts val="2976"/>
              </a:lnSpc>
            </a:pPr>
            <a:r>
              <a:rPr lang="en-US" sz="2125" dirty="0" err="1">
                <a:solidFill>
                  <a:srgbClr val="000000"/>
                </a:solidFill>
                <a:latin typeface="Poppins"/>
              </a:rPr>
              <a:t>Statistiniai</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apklausų</a:t>
            </a:r>
            <a:r>
              <a:rPr lang="en-US" sz="2125" dirty="0">
                <a:solidFill>
                  <a:srgbClr val="000000"/>
                </a:solidFill>
                <a:latin typeface="Poppins"/>
              </a:rPr>
              <a:t> </a:t>
            </a:r>
            <a:r>
              <a:rPr lang="en-US" sz="2125" dirty="0" err="1">
                <a:solidFill>
                  <a:srgbClr val="000000"/>
                </a:solidFill>
                <a:latin typeface="Poppins"/>
              </a:rPr>
              <a:t>duomenys</a:t>
            </a:r>
            <a:r>
              <a:rPr lang="en-US" sz="2125" dirty="0">
                <a:solidFill>
                  <a:srgbClr val="000000"/>
                </a:solidFill>
                <a:latin typeface="Poppins"/>
              </a:rPr>
              <a:t> </a:t>
            </a:r>
            <a:r>
              <a:rPr lang="en-US" sz="2125" dirty="0" err="1">
                <a:solidFill>
                  <a:srgbClr val="000000"/>
                </a:solidFill>
                <a:latin typeface="Poppins"/>
              </a:rPr>
              <a:t>rodo</a:t>
            </a:r>
            <a:r>
              <a:rPr lang="en-US" sz="2125" dirty="0">
                <a:solidFill>
                  <a:srgbClr val="000000"/>
                </a:solidFill>
                <a:latin typeface="Poppins"/>
              </a:rPr>
              <a:t>, </a:t>
            </a:r>
            <a:r>
              <a:rPr lang="en-US" sz="2125" dirty="0" err="1">
                <a:solidFill>
                  <a:srgbClr val="000000"/>
                </a:solidFill>
                <a:latin typeface="Poppins"/>
              </a:rPr>
              <a:t>kad</a:t>
            </a:r>
            <a:r>
              <a:rPr lang="en-US" sz="2125" dirty="0">
                <a:solidFill>
                  <a:srgbClr val="000000"/>
                </a:solidFill>
                <a:latin typeface="Poppins"/>
              </a:rPr>
              <a:t> </a:t>
            </a:r>
            <a:r>
              <a:rPr lang="en-US" sz="2125" dirty="0" err="1">
                <a:solidFill>
                  <a:srgbClr val="000000"/>
                </a:solidFill>
                <a:latin typeface="Poppins"/>
              </a:rPr>
              <a:t>didesnės</a:t>
            </a:r>
            <a:r>
              <a:rPr lang="en-US" sz="2125" dirty="0">
                <a:solidFill>
                  <a:srgbClr val="000000"/>
                </a:solidFill>
                <a:latin typeface="Poppins"/>
              </a:rPr>
              <a:t> </a:t>
            </a:r>
            <a:r>
              <a:rPr lang="en-US" sz="2125" dirty="0" err="1">
                <a:solidFill>
                  <a:srgbClr val="000000"/>
                </a:solidFill>
                <a:latin typeface="Poppins"/>
              </a:rPr>
              <a:t>sveikatos</a:t>
            </a:r>
            <a:r>
              <a:rPr lang="en-US" sz="2125" dirty="0">
                <a:solidFill>
                  <a:srgbClr val="000000"/>
                </a:solidFill>
                <a:latin typeface="Poppins"/>
              </a:rPr>
              <a:t> </a:t>
            </a:r>
            <a:r>
              <a:rPr lang="en-US" sz="2125" dirty="0" err="1">
                <a:solidFill>
                  <a:srgbClr val="000000"/>
                </a:solidFill>
                <a:latin typeface="Poppins"/>
              </a:rPr>
              <a:t>problemos</a:t>
            </a:r>
            <a:r>
              <a:rPr lang="en-US" sz="2125" dirty="0">
                <a:solidFill>
                  <a:srgbClr val="000000"/>
                </a:solidFill>
                <a:latin typeface="Poppins"/>
              </a:rPr>
              <a:t> </a:t>
            </a:r>
            <a:r>
              <a:rPr lang="en-US" sz="2125" dirty="0" err="1">
                <a:solidFill>
                  <a:srgbClr val="000000"/>
                </a:solidFill>
                <a:latin typeface="Poppins"/>
              </a:rPr>
              <a:t>prasideda</a:t>
            </a:r>
            <a:r>
              <a:rPr lang="en-US" sz="2125" dirty="0">
                <a:solidFill>
                  <a:srgbClr val="000000"/>
                </a:solidFill>
                <a:latin typeface="Poppins"/>
              </a:rPr>
              <a:t> </a:t>
            </a:r>
            <a:r>
              <a:rPr lang="en-US" sz="2125" dirty="0" err="1">
                <a:solidFill>
                  <a:srgbClr val="000000"/>
                </a:solidFill>
                <a:latin typeface="Poppins"/>
              </a:rPr>
              <a:t>jau</a:t>
            </a:r>
            <a:r>
              <a:rPr lang="en-US" sz="2125" dirty="0">
                <a:solidFill>
                  <a:srgbClr val="000000"/>
                </a:solidFill>
                <a:latin typeface="Poppins"/>
              </a:rPr>
              <a:t> </a:t>
            </a:r>
            <a:r>
              <a:rPr lang="en-US" sz="2125" dirty="0" err="1">
                <a:solidFill>
                  <a:srgbClr val="000000"/>
                </a:solidFill>
                <a:latin typeface="Poppins"/>
              </a:rPr>
              <a:t>nuo</a:t>
            </a:r>
            <a:r>
              <a:rPr lang="en-US" sz="2125" dirty="0">
                <a:solidFill>
                  <a:srgbClr val="000000"/>
                </a:solidFill>
                <a:latin typeface="Poppins"/>
              </a:rPr>
              <a:t> 50 m.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sveikatos</a:t>
            </a:r>
            <a:r>
              <a:rPr lang="en-US" sz="2125" dirty="0">
                <a:solidFill>
                  <a:srgbClr val="000000"/>
                </a:solidFill>
                <a:latin typeface="Poppins"/>
              </a:rPr>
              <a:t> </a:t>
            </a:r>
            <a:r>
              <a:rPr lang="en-US" sz="2125" dirty="0" err="1">
                <a:solidFill>
                  <a:srgbClr val="000000"/>
                </a:solidFill>
                <a:latin typeface="Poppins"/>
              </a:rPr>
              <a:t>priežiūros</a:t>
            </a:r>
            <a:r>
              <a:rPr lang="en-US" sz="2125" dirty="0">
                <a:solidFill>
                  <a:srgbClr val="000000"/>
                </a:solidFill>
                <a:latin typeface="Poppins"/>
              </a:rPr>
              <a:t> </a:t>
            </a:r>
            <a:r>
              <a:rPr lang="en-US" sz="2125" dirty="0" err="1">
                <a:solidFill>
                  <a:srgbClr val="000000"/>
                </a:solidFill>
                <a:latin typeface="Poppins"/>
              </a:rPr>
              <a:t>išlaidos</a:t>
            </a:r>
            <a:r>
              <a:rPr lang="en-US" sz="2125" dirty="0">
                <a:solidFill>
                  <a:srgbClr val="000000"/>
                </a:solidFill>
                <a:latin typeface="Poppins"/>
              </a:rPr>
              <a:t>, </a:t>
            </a:r>
            <a:r>
              <a:rPr lang="en-US" sz="2125" dirty="0" err="1">
                <a:solidFill>
                  <a:srgbClr val="000000"/>
                </a:solidFill>
                <a:latin typeface="Poppins"/>
              </a:rPr>
              <a:t>tenkančios</a:t>
            </a:r>
            <a:r>
              <a:rPr lang="en-US" sz="2125" dirty="0">
                <a:solidFill>
                  <a:srgbClr val="000000"/>
                </a:solidFill>
                <a:latin typeface="Poppins"/>
              </a:rPr>
              <a:t> </a:t>
            </a:r>
            <a:r>
              <a:rPr lang="en-US" sz="2125" dirty="0" err="1">
                <a:solidFill>
                  <a:srgbClr val="000000"/>
                </a:solidFill>
                <a:latin typeface="Poppins"/>
              </a:rPr>
              <a:t>vienam</a:t>
            </a:r>
            <a:r>
              <a:rPr lang="en-US" sz="2125" dirty="0">
                <a:solidFill>
                  <a:srgbClr val="000000"/>
                </a:solidFill>
                <a:latin typeface="Poppins"/>
              </a:rPr>
              <a:t> </a:t>
            </a:r>
            <a:r>
              <a:rPr lang="en-US" sz="2125" dirty="0" err="1">
                <a:solidFill>
                  <a:srgbClr val="000000"/>
                </a:solidFill>
                <a:latin typeface="Poppins"/>
              </a:rPr>
              <a:t>gyventojui</a:t>
            </a:r>
            <a:r>
              <a:rPr lang="en-US" sz="2125" dirty="0">
                <a:solidFill>
                  <a:srgbClr val="000000"/>
                </a:solidFill>
                <a:latin typeface="Poppins"/>
              </a:rPr>
              <a:t>, </a:t>
            </a:r>
            <a:r>
              <a:rPr lang="en-US" sz="2125" dirty="0" err="1">
                <a:solidFill>
                  <a:srgbClr val="000000"/>
                </a:solidFill>
                <a:latin typeface="Poppins"/>
              </a:rPr>
              <a:t>su</a:t>
            </a:r>
            <a:r>
              <a:rPr lang="en-US" sz="2125" dirty="0">
                <a:solidFill>
                  <a:srgbClr val="000000"/>
                </a:solidFill>
                <a:latin typeface="Poppins"/>
              </a:rPr>
              <a:t> </a:t>
            </a:r>
            <a:r>
              <a:rPr lang="en-US" sz="2125" dirty="0" err="1">
                <a:solidFill>
                  <a:srgbClr val="000000"/>
                </a:solidFill>
                <a:latin typeface="Poppins"/>
              </a:rPr>
              <a:t>amžiumi</a:t>
            </a:r>
            <a:r>
              <a:rPr lang="en-US" sz="2125" dirty="0">
                <a:solidFill>
                  <a:srgbClr val="000000"/>
                </a:solidFill>
                <a:latin typeface="Poppins"/>
              </a:rPr>
              <a:t> </a:t>
            </a:r>
            <a:r>
              <a:rPr lang="en-US" sz="2125" dirty="0" err="1">
                <a:solidFill>
                  <a:srgbClr val="000000"/>
                </a:solidFill>
                <a:latin typeface="Poppins"/>
              </a:rPr>
              <a:t>didėja</a:t>
            </a:r>
            <a:r>
              <a:rPr lang="en-US" sz="2125" dirty="0">
                <a:solidFill>
                  <a:srgbClr val="000000"/>
                </a:solidFill>
                <a:latin typeface="Poppins"/>
              </a:rPr>
              <a:t>.</a:t>
            </a:r>
          </a:p>
          <a:p>
            <a:pPr algn="just">
              <a:lnSpc>
                <a:spcPts val="2976"/>
              </a:lnSpc>
            </a:pPr>
            <a:r>
              <a:rPr lang="en-US" sz="2125" dirty="0" err="1">
                <a:solidFill>
                  <a:srgbClr val="000000"/>
                </a:solidFill>
                <a:latin typeface="Poppins"/>
              </a:rPr>
              <a:t>Asmens</a:t>
            </a:r>
            <a:r>
              <a:rPr lang="en-US" sz="2125" dirty="0">
                <a:solidFill>
                  <a:srgbClr val="000000"/>
                </a:solidFill>
                <a:latin typeface="Poppins"/>
              </a:rPr>
              <a:t> </a:t>
            </a:r>
            <a:r>
              <a:rPr lang="en-US" sz="2125" dirty="0" err="1">
                <a:solidFill>
                  <a:srgbClr val="000000"/>
                </a:solidFill>
                <a:latin typeface="Poppins"/>
              </a:rPr>
              <a:t>sveikatą</a:t>
            </a:r>
            <a:r>
              <a:rPr lang="en-US" sz="2125" dirty="0">
                <a:solidFill>
                  <a:srgbClr val="000000"/>
                </a:solidFill>
                <a:latin typeface="Poppins"/>
              </a:rPr>
              <a:t> </a:t>
            </a:r>
            <a:r>
              <a:rPr lang="en-US" sz="2125" dirty="0" err="1">
                <a:solidFill>
                  <a:srgbClr val="000000"/>
                </a:solidFill>
                <a:latin typeface="Poppins"/>
              </a:rPr>
              <a:t>lemia</a:t>
            </a:r>
            <a:r>
              <a:rPr lang="en-US" sz="2125" dirty="0">
                <a:solidFill>
                  <a:srgbClr val="000000"/>
                </a:solidFill>
                <a:latin typeface="Poppins"/>
              </a:rPr>
              <a:t> </a:t>
            </a:r>
            <a:r>
              <a:rPr lang="en-US" sz="2125" dirty="0" err="1">
                <a:solidFill>
                  <a:srgbClr val="000000"/>
                </a:solidFill>
                <a:latin typeface="Poppins"/>
              </a:rPr>
              <a:t>įvairūs</a:t>
            </a:r>
            <a:r>
              <a:rPr lang="en-US" sz="2125" dirty="0">
                <a:solidFill>
                  <a:srgbClr val="000000"/>
                </a:solidFill>
                <a:latin typeface="Poppins"/>
              </a:rPr>
              <a:t> </a:t>
            </a:r>
            <a:r>
              <a:rPr lang="en-US" sz="2125" dirty="0" err="1">
                <a:solidFill>
                  <a:srgbClr val="000000"/>
                </a:solidFill>
                <a:latin typeface="Poppins"/>
              </a:rPr>
              <a:t>veiksniai</a:t>
            </a:r>
            <a:r>
              <a:rPr lang="en-US" sz="2125" dirty="0">
                <a:solidFill>
                  <a:srgbClr val="000000"/>
                </a:solidFill>
                <a:latin typeface="Poppins"/>
              </a:rPr>
              <a:t>. </a:t>
            </a:r>
            <a:r>
              <a:rPr lang="en-US" sz="2125" dirty="0" err="1">
                <a:solidFill>
                  <a:srgbClr val="000000"/>
                </a:solidFill>
                <a:latin typeface="Poppins"/>
              </a:rPr>
              <a:t>Dažniausiai</a:t>
            </a:r>
            <a:r>
              <a:rPr lang="en-US" sz="2125" dirty="0">
                <a:solidFill>
                  <a:srgbClr val="000000"/>
                </a:solidFill>
                <a:latin typeface="Poppins"/>
              </a:rPr>
              <a:t> </a:t>
            </a:r>
            <a:r>
              <a:rPr lang="en-US" sz="2125" dirty="0" err="1">
                <a:solidFill>
                  <a:srgbClr val="000000"/>
                </a:solidFill>
                <a:latin typeface="Poppins"/>
              </a:rPr>
              <a:t>jie</a:t>
            </a:r>
            <a:r>
              <a:rPr lang="en-US" sz="2125" dirty="0">
                <a:solidFill>
                  <a:srgbClr val="000000"/>
                </a:solidFill>
                <a:latin typeface="Poppins"/>
              </a:rPr>
              <a:t> </a:t>
            </a:r>
            <a:r>
              <a:rPr lang="en-US" sz="2125" dirty="0" err="1">
                <a:solidFill>
                  <a:srgbClr val="000000"/>
                </a:solidFill>
                <a:latin typeface="Poppins"/>
              </a:rPr>
              <a:t>yra</a:t>
            </a:r>
            <a:r>
              <a:rPr lang="en-US" sz="2125" dirty="0">
                <a:solidFill>
                  <a:srgbClr val="000000"/>
                </a:solidFill>
                <a:latin typeface="Poppins"/>
              </a:rPr>
              <a:t> </a:t>
            </a:r>
            <a:r>
              <a:rPr lang="en-US" sz="2125" dirty="0" err="1">
                <a:solidFill>
                  <a:srgbClr val="000000"/>
                </a:solidFill>
                <a:latin typeface="Poppins"/>
              </a:rPr>
              <a:t>sujungiami</a:t>
            </a:r>
            <a:r>
              <a:rPr lang="en-US" sz="2125" dirty="0">
                <a:solidFill>
                  <a:srgbClr val="000000"/>
                </a:solidFill>
                <a:latin typeface="Poppins"/>
              </a:rPr>
              <a:t> į tris </a:t>
            </a:r>
            <a:r>
              <a:rPr lang="en-US" sz="2125" dirty="0" err="1">
                <a:solidFill>
                  <a:srgbClr val="000000"/>
                </a:solidFill>
                <a:latin typeface="Poppins"/>
              </a:rPr>
              <a:t>grupes</a:t>
            </a:r>
            <a:r>
              <a:rPr lang="en-US" sz="2125" dirty="0">
                <a:solidFill>
                  <a:srgbClr val="000000"/>
                </a:solidFill>
                <a:latin typeface="Poppins"/>
              </a:rPr>
              <a:t>: </a:t>
            </a:r>
            <a:r>
              <a:rPr lang="en-US" sz="2125" dirty="0" err="1">
                <a:solidFill>
                  <a:srgbClr val="000000"/>
                </a:solidFill>
                <a:latin typeface="Poppins"/>
              </a:rPr>
              <a:t>geneti</a:t>
            </a:r>
            <a:r>
              <a:rPr lang="lt-LT" sz="2125" dirty="0" err="1">
                <a:solidFill>
                  <a:srgbClr val="000000"/>
                </a:solidFill>
                <a:latin typeface="Poppins"/>
              </a:rPr>
              <a:t>niai</a:t>
            </a:r>
            <a:r>
              <a:rPr lang="lt-LT" sz="2125" dirty="0">
                <a:solidFill>
                  <a:srgbClr val="000000"/>
                </a:solidFill>
                <a:latin typeface="Poppins"/>
              </a:rPr>
              <a:t> veiksniai</a:t>
            </a:r>
            <a:r>
              <a:rPr lang="en-US" sz="2125" dirty="0">
                <a:solidFill>
                  <a:srgbClr val="000000"/>
                </a:solidFill>
                <a:latin typeface="Poppins"/>
              </a:rPr>
              <a:t>, </a:t>
            </a:r>
            <a:r>
              <a:rPr lang="en-US" sz="2125" dirty="0" err="1">
                <a:solidFill>
                  <a:srgbClr val="000000"/>
                </a:solidFill>
                <a:latin typeface="Poppins"/>
              </a:rPr>
              <a:t>aplinka</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gyvenimo</a:t>
            </a:r>
            <a:r>
              <a:rPr lang="en-US" sz="2125" dirty="0">
                <a:solidFill>
                  <a:srgbClr val="000000"/>
                </a:solidFill>
                <a:latin typeface="Poppins"/>
              </a:rPr>
              <a:t> </a:t>
            </a:r>
            <a:r>
              <a:rPr lang="en-US" sz="2125" dirty="0" err="1">
                <a:solidFill>
                  <a:srgbClr val="000000"/>
                </a:solidFill>
                <a:latin typeface="Poppins"/>
              </a:rPr>
              <a:t>būdas</a:t>
            </a:r>
            <a:r>
              <a:rPr lang="en-US" sz="2125" dirty="0">
                <a:solidFill>
                  <a:srgbClr val="000000"/>
                </a:solidFill>
                <a:latin typeface="Poppins"/>
              </a:rPr>
              <a:t>.</a:t>
            </a:r>
          </a:p>
          <a:p>
            <a:pPr algn="just">
              <a:lnSpc>
                <a:spcPts val="2976"/>
              </a:lnSpc>
            </a:pPr>
            <a:r>
              <a:rPr lang="en-US" sz="2125" dirty="0" err="1">
                <a:solidFill>
                  <a:srgbClr val="000000"/>
                </a:solidFill>
                <a:latin typeface="Poppins"/>
              </a:rPr>
              <a:t>Ilgalaikių</a:t>
            </a:r>
            <a:r>
              <a:rPr lang="en-US" sz="2125" dirty="0">
                <a:solidFill>
                  <a:srgbClr val="000000"/>
                </a:solidFill>
                <a:latin typeface="Poppins"/>
              </a:rPr>
              <a:t> </a:t>
            </a:r>
            <a:r>
              <a:rPr lang="en-US" sz="2125" dirty="0" err="1">
                <a:solidFill>
                  <a:srgbClr val="000000"/>
                </a:solidFill>
                <a:latin typeface="Poppins"/>
              </a:rPr>
              <a:t>sveikatos</a:t>
            </a:r>
            <a:r>
              <a:rPr lang="en-US" sz="2125" dirty="0">
                <a:solidFill>
                  <a:srgbClr val="000000"/>
                </a:solidFill>
                <a:latin typeface="Poppins"/>
              </a:rPr>
              <a:t> </a:t>
            </a:r>
            <a:r>
              <a:rPr lang="en-US" sz="2125" dirty="0" err="1">
                <a:solidFill>
                  <a:srgbClr val="000000"/>
                </a:solidFill>
                <a:latin typeface="Poppins"/>
              </a:rPr>
              <a:t>problemų</a:t>
            </a:r>
            <a:r>
              <a:rPr lang="en-US" sz="2125" dirty="0">
                <a:solidFill>
                  <a:srgbClr val="000000"/>
                </a:solidFill>
                <a:latin typeface="Poppins"/>
              </a:rPr>
              <a:t> </a:t>
            </a:r>
            <a:r>
              <a:rPr lang="en-US" sz="2125" dirty="0" err="1">
                <a:solidFill>
                  <a:srgbClr val="000000"/>
                </a:solidFill>
                <a:latin typeface="Poppins"/>
              </a:rPr>
              <a:t>turi</a:t>
            </a:r>
            <a:r>
              <a:rPr lang="en-US" sz="2125" dirty="0">
                <a:solidFill>
                  <a:srgbClr val="000000"/>
                </a:solidFill>
                <a:latin typeface="Poppins"/>
              </a:rPr>
              <a:t> </a:t>
            </a:r>
            <a:r>
              <a:rPr lang="en-US" sz="2125" dirty="0" err="1">
                <a:solidFill>
                  <a:srgbClr val="000000"/>
                </a:solidFill>
                <a:latin typeface="Poppins"/>
              </a:rPr>
              <a:t>aštuoni</a:t>
            </a:r>
            <a:r>
              <a:rPr lang="en-US" sz="2125" dirty="0">
                <a:solidFill>
                  <a:srgbClr val="000000"/>
                </a:solidFill>
                <a:latin typeface="Poppins"/>
              </a:rPr>
              <a:t> </a:t>
            </a:r>
            <a:r>
              <a:rPr lang="en-US" sz="2125" dirty="0" err="1">
                <a:solidFill>
                  <a:srgbClr val="000000"/>
                </a:solidFill>
                <a:latin typeface="Poppins"/>
              </a:rPr>
              <a:t>iš</a:t>
            </a:r>
            <a:r>
              <a:rPr lang="en-US" sz="2125" dirty="0">
                <a:solidFill>
                  <a:srgbClr val="000000"/>
                </a:solidFill>
                <a:latin typeface="Poppins"/>
              </a:rPr>
              <a:t> </a:t>
            </a:r>
            <a:r>
              <a:rPr lang="en-US" sz="2125" dirty="0" err="1">
                <a:solidFill>
                  <a:srgbClr val="000000"/>
                </a:solidFill>
                <a:latin typeface="Poppins"/>
              </a:rPr>
              <a:t>dešimties</a:t>
            </a:r>
            <a:r>
              <a:rPr lang="lt-LT" sz="2125" dirty="0">
                <a:solidFill>
                  <a:srgbClr val="000000"/>
                </a:solidFill>
                <a:latin typeface="Poppins"/>
              </a:rPr>
              <a:t>         </a:t>
            </a:r>
            <a:r>
              <a:rPr lang="en-US" sz="2125" dirty="0">
                <a:solidFill>
                  <a:srgbClr val="000000"/>
                </a:solidFill>
                <a:latin typeface="Poppins"/>
              </a:rPr>
              <a:t> 65 </a:t>
            </a:r>
            <a:r>
              <a:rPr lang="en-US" sz="2125" dirty="0" err="1">
                <a:solidFill>
                  <a:srgbClr val="000000"/>
                </a:solidFill>
                <a:latin typeface="Poppins"/>
              </a:rPr>
              <a:t>metų</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vyresnių</a:t>
            </a:r>
            <a:r>
              <a:rPr lang="en-US" sz="2125" dirty="0">
                <a:solidFill>
                  <a:srgbClr val="000000"/>
                </a:solidFill>
                <a:latin typeface="Poppins"/>
              </a:rPr>
              <a:t> </a:t>
            </a:r>
            <a:r>
              <a:rPr lang="en-US" sz="2125" dirty="0" err="1">
                <a:solidFill>
                  <a:srgbClr val="000000"/>
                </a:solidFill>
                <a:latin typeface="Poppins"/>
              </a:rPr>
              <a:t>gyventojų</a:t>
            </a:r>
            <a:r>
              <a:rPr lang="en-US" sz="2125" dirty="0">
                <a:solidFill>
                  <a:srgbClr val="000000"/>
                </a:solidFill>
                <a:latin typeface="Poppins"/>
              </a:rPr>
              <a:t>.</a:t>
            </a:r>
          </a:p>
          <a:p>
            <a:pPr algn="just">
              <a:lnSpc>
                <a:spcPts val="2976"/>
              </a:lnSpc>
            </a:pPr>
            <a:r>
              <a:rPr lang="en-US" sz="2125" dirty="0">
                <a:solidFill>
                  <a:srgbClr val="000000"/>
                </a:solidFill>
                <a:latin typeface="Poppins"/>
              </a:rPr>
              <a:t>2022 m. </a:t>
            </a:r>
            <a:r>
              <a:rPr lang="en-US" sz="2125" dirty="0" err="1">
                <a:solidFill>
                  <a:srgbClr val="000000"/>
                </a:solidFill>
                <a:latin typeface="Poppins"/>
              </a:rPr>
              <a:t>pradžioje</a:t>
            </a:r>
            <a:r>
              <a:rPr lang="en-US" sz="2125" dirty="0">
                <a:solidFill>
                  <a:srgbClr val="000000"/>
                </a:solidFill>
                <a:latin typeface="Poppins"/>
              </a:rPr>
              <a:t> </a:t>
            </a:r>
            <a:r>
              <a:rPr lang="en-US" sz="2125" dirty="0" err="1">
                <a:solidFill>
                  <a:srgbClr val="000000"/>
                </a:solidFill>
                <a:latin typeface="Poppins"/>
              </a:rPr>
              <a:t>buvo</a:t>
            </a:r>
            <a:r>
              <a:rPr lang="en-US" sz="2125" dirty="0">
                <a:solidFill>
                  <a:srgbClr val="000000"/>
                </a:solidFill>
                <a:latin typeface="Poppins"/>
              </a:rPr>
              <a:t> 9,1 proc. – </a:t>
            </a:r>
            <a:r>
              <a:rPr lang="en-US" sz="2125" dirty="0" err="1">
                <a:solidFill>
                  <a:srgbClr val="000000"/>
                </a:solidFill>
                <a:latin typeface="Poppins"/>
              </a:rPr>
              <a:t>našliai</a:t>
            </a:r>
            <a:r>
              <a:rPr lang="en-US" sz="2125" dirty="0">
                <a:solidFill>
                  <a:srgbClr val="000000"/>
                </a:solidFill>
                <a:latin typeface="Poppins"/>
              </a:rPr>
              <a:t> / </a:t>
            </a:r>
            <a:r>
              <a:rPr lang="en-US" sz="2125" dirty="0" err="1">
                <a:solidFill>
                  <a:srgbClr val="000000"/>
                </a:solidFill>
                <a:latin typeface="Poppins"/>
              </a:rPr>
              <a:t>našlės</a:t>
            </a:r>
            <a:r>
              <a:rPr lang="en-US" sz="2125" dirty="0">
                <a:solidFill>
                  <a:srgbClr val="000000"/>
                </a:solidFill>
                <a:latin typeface="Poppins"/>
              </a:rPr>
              <a:t>. </a:t>
            </a:r>
            <a:r>
              <a:rPr lang="en-US" sz="2125" dirty="0" err="1">
                <a:solidFill>
                  <a:srgbClr val="000000"/>
                </a:solidFill>
                <a:latin typeface="Poppins"/>
              </a:rPr>
              <a:t>Šimtui</a:t>
            </a:r>
            <a:r>
              <a:rPr lang="en-US" sz="2125" dirty="0">
                <a:solidFill>
                  <a:srgbClr val="000000"/>
                </a:solidFill>
                <a:latin typeface="Poppins"/>
              </a:rPr>
              <a:t> </a:t>
            </a:r>
            <a:r>
              <a:rPr lang="en-US" sz="2125" dirty="0" err="1">
                <a:solidFill>
                  <a:srgbClr val="000000"/>
                </a:solidFill>
                <a:latin typeface="Poppins"/>
              </a:rPr>
              <a:t>vaikų</a:t>
            </a:r>
            <a:r>
              <a:rPr lang="en-US" sz="2125" dirty="0">
                <a:solidFill>
                  <a:srgbClr val="000000"/>
                </a:solidFill>
                <a:latin typeface="Poppins"/>
              </a:rPr>
              <a:t> </a:t>
            </a:r>
            <a:r>
              <a:rPr lang="en-US" sz="2125" dirty="0" err="1">
                <a:solidFill>
                  <a:srgbClr val="000000"/>
                </a:solidFill>
                <a:latin typeface="Poppins"/>
              </a:rPr>
              <a:t>teko</a:t>
            </a:r>
            <a:r>
              <a:rPr lang="en-US" sz="2125" dirty="0">
                <a:solidFill>
                  <a:srgbClr val="000000"/>
                </a:solidFill>
                <a:latin typeface="Poppins"/>
              </a:rPr>
              <a:t> 134 </a:t>
            </a:r>
            <a:r>
              <a:rPr lang="en-US" sz="2125" dirty="0" err="1">
                <a:solidFill>
                  <a:srgbClr val="000000"/>
                </a:solidFill>
                <a:latin typeface="Poppins"/>
              </a:rPr>
              <a:t>pagyvenę</a:t>
            </a:r>
            <a:r>
              <a:rPr lang="en-US" sz="2125" dirty="0">
                <a:solidFill>
                  <a:srgbClr val="000000"/>
                </a:solidFill>
                <a:latin typeface="Poppins"/>
              </a:rPr>
              <a:t> </a:t>
            </a:r>
            <a:r>
              <a:rPr lang="en-US" sz="2125" dirty="0" err="1">
                <a:solidFill>
                  <a:srgbClr val="000000"/>
                </a:solidFill>
                <a:latin typeface="Poppins"/>
              </a:rPr>
              <a:t>žmonės</a:t>
            </a:r>
            <a:r>
              <a:rPr lang="en-US" sz="2125" dirty="0">
                <a:solidFill>
                  <a:srgbClr val="000000"/>
                </a:solidFill>
                <a:latin typeface="Poppins"/>
              </a:rPr>
              <a:t>. 41 proc. </a:t>
            </a:r>
            <a:r>
              <a:rPr lang="en-US" sz="2125" dirty="0" err="1">
                <a:solidFill>
                  <a:srgbClr val="000000"/>
                </a:solidFill>
                <a:latin typeface="Poppins"/>
              </a:rPr>
              <a:t>visų</a:t>
            </a:r>
            <a:r>
              <a:rPr lang="en-US" sz="2125" dirty="0">
                <a:solidFill>
                  <a:srgbClr val="000000"/>
                </a:solidFill>
                <a:latin typeface="Poppins"/>
              </a:rPr>
              <a:t> </a:t>
            </a:r>
            <a:r>
              <a:rPr lang="en-US" sz="2125" dirty="0" err="1">
                <a:solidFill>
                  <a:srgbClr val="000000"/>
                </a:solidFill>
                <a:latin typeface="Poppins"/>
              </a:rPr>
              <a:t>namų</a:t>
            </a:r>
            <a:r>
              <a:rPr lang="en-US" sz="2125" dirty="0">
                <a:solidFill>
                  <a:srgbClr val="000000"/>
                </a:solidFill>
                <a:latin typeface="Poppins"/>
              </a:rPr>
              <a:t> </a:t>
            </a:r>
            <a:r>
              <a:rPr lang="en-US" sz="2125" dirty="0" err="1">
                <a:solidFill>
                  <a:srgbClr val="000000"/>
                </a:solidFill>
                <a:latin typeface="Poppins"/>
              </a:rPr>
              <a:t>ūkių</a:t>
            </a:r>
            <a:r>
              <a:rPr lang="en-US" sz="2125" dirty="0">
                <a:solidFill>
                  <a:srgbClr val="000000"/>
                </a:solidFill>
                <a:latin typeface="Poppins"/>
              </a:rPr>
              <a:t> – </a:t>
            </a:r>
            <a:r>
              <a:rPr lang="en-US" sz="2125" dirty="0" err="1">
                <a:solidFill>
                  <a:srgbClr val="000000"/>
                </a:solidFill>
                <a:latin typeface="Poppins"/>
              </a:rPr>
              <a:t>vieno</a:t>
            </a:r>
            <a:r>
              <a:rPr lang="en-US" sz="2125" dirty="0">
                <a:solidFill>
                  <a:srgbClr val="000000"/>
                </a:solidFill>
                <a:latin typeface="Poppins"/>
              </a:rPr>
              <a:t> </a:t>
            </a:r>
            <a:r>
              <a:rPr lang="en-US" sz="2125" dirty="0" err="1">
                <a:solidFill>
                  <a:srgbClr val="000000"/>
                </a:solidFill>
                <a:latin typeface="Poppins"/>
              </a:rPr>
              <a:t>asmens</a:t>
            </a:r>
            <a:r>
              <a:rPr lang="en-US" sz="2125" dirty="0">
                <a:solidFill>
                  <a:srgbClr val="000000"/>
                </a:solidFill>
                <a:latin typeface="Poppins"/>
              </a:rPr>
              <a:t> </a:t>
            </a:r>
            <a:r>
              <a:rPr lang="en-US" sz="2125" dirty="0" err="1">
                <a:solidFill>
                  <a:srgbClr val="000000"/>
                </a:solidFill>
                <a:latin typeface="Poppins"/>
              </a:rPr>
              <a:t>namų</a:t>
            </a:r>
            <a:r>
              <a:rPr lang="en-US" sz="2125" dirty="0">
                <a:solidFill>
                  <a:srgbClr val="000000"/>
                </a:solidFill>
                <a:latin typeface="Poppins"/>
              </a:rPr>
              <a:t> </a:t>
            </a:r>
            <a:r>
              <a:rPr lang="en-US" sz="2125" dirty="0" err="1">
                <a:solidFill>
                  <a:srgbClr val="000000"/>
                </a:solidFill>
                <a:latin typeface="Poppins"/>
              </a:rPr>
              <a:t>ūkiai</a:t>
            </a:r>
            <a:r>
              <a:rPr lang="en-US" sz="2125" dirty="0">
                <a:solidFill>
                  <a:srgbClr val="000000"/>
                </a:solidFill>
                <a:latin typeface="Poppins"/>
              </a:rPr>
              <a:t>.</a:t>
            </a:r>
          </a:p>
          <a:p>
            <a:pPr algn="just">
              <a:lnSpc>
                <a:spcPts val="2976"/>
              </a:lnSpc>
            </a:pPr>
            <a:r>
              <a:rPr lang="en-US" sz="2125" dirty="0">
                <a:solidFill>
                  <a:srgbClr val="000000"/>
                </a:solidFill>
                <a:latin typeface="Poppins"/>
              </a:rPr>
              <a:t>Kas </a:t>
            </a:r>
            <a:r>
              <a:rPr lang="en-US" sz="2125" dirty="0" err="1">
                <a:solidFill>
                  <a:srgbClr val="000000"/>
                </a:solidFill>
                <a:latin typeface="Poppins"/>
              </a:rPr>
              <a:t>dešimtas</a:t>
            </a:r>
            <a:r>
              <a:rPr lang="en-US" sz="2125" dirty="0">
                <a:solidFill>
                  <a:srgbClr val="000000"/>
                </a:solidFill>
                <a:latin typeface="Poppins"/>
              </a:rPr>
              <a:t> 65 m. </a:t>
            </a:r>
            <a:r>
              <a:rPr lang="en-US" sz="2125" dirty="0" err="1">
                <a:solidFill>
                  <a:srgbClr val="000000"/>
                </a:solidFill>
                <a:latin typeface="Poppins"/>
              </a:rPr>
              <a:t>amžiaus</a:t>
            </a:r>
            <a:r>
              <a:rPr lang="en-US" sz="2125" dirty="0">
                <a:solidFill>
                  <a:srgbClr val="000000"/>
                </a:solidFill>
                <a:latin typeface="Poppins"/>
              </a:rPr>
              <a:t> </a:t>
            </a:r>
            <a:r>
              <a:rPr lang="en-US" sz="2125" dirty="0" err="1">
                <a:solidFill>
                  <a:srgbClr val="000000"/>
                </a:solidFill>
                <a:latin typeface="Poppins"/>
              </a:rPr>
              <a:t>ir</a:t>
            </a:r>
            <a:r>
              <a:rPr lang="en-US" sz="2125" dirty="0">
                <a:solidFill>
                  <a:srgbClr val="000000"/>
                </a:solidFill>
                <a:latin typeface="Poppins"/>
              </a:rPr>
              <a:t> </a:t>
            </a:r>
            <a:r>
              <a:rPr lang="en-US" sz="2125" dirty="0" err="1">
                <a:solidFill>
                  <a:srgbClr val="000000"/>
                </a:solidFill>
                <a:latin typeface="Poppins"/>
              </a:rPr>
              <a:t>vyresnių</a:t>
            </a:r>
            <a:r>
              <a:rPr lang="en-US" sz="2125" dirty="0">
                <a:solidFill>
                  <a:srgbClr val="000000"/>
                </a:solidFill>
                <a:latin typeface="Poppins"/>
              </a:rPr>
              <a:t> </a:t>
            </a:r>
            <a:r>
              <a:rPr lang="en-US" sz="2125" dirty="0" err="1">
                <a:solidFill>
                  <a:srgbClr val="000000"/>
                </a:solidFill>
                <a:latin typeface="Poppins"/>
              </a:rPr>
              <a:t>asmenų</a:t>
            </a:r>
            <a:r>
              <a:rPr lang="en-US" sz="2125" dirty="0">
                <a:solidFill>
                  <a:srgbClr val="000000"/>
                </a:solidFill>
                <a:latin typeface="Poppins"/>
              </a:rPr>
              <a:t> </a:t>
            </a:r>
            <a:r>
              <a:rPr lang="en-US" sz="2125" dirty="0" err="1">
                <a:solidFill>
                  <a:srgbClr val="000000"/>
                </a:solidFill>
                <a:latin typeface="Poppins"/>
              </a:rPr>
              <a:t>tarpe</a:t>
            </a:r>
            <a:r>
              <a:rPr lang="en-US" sz="2125" dirty="0">
                <a:solidFill>
                  <a:srgbClr val="000000"/>
                </a:solidFill>
                <a:latin typeface="Poppins"/>
              </a:rPr>
              <a:t> </a:t>
            </a:r>
            <a:r>
              <a:rPr lang="en-US" sz="2125" dirty="0" err="1">
                <a:solidFill>
                  <a:srgbClr val="000000"/>
                </a:solidFill>
                <a:latin typeface="Poppins"/>
              </a:rPr>
              <a:t>jaučiasi</a:t>
            </a:r>
            <a:r>
              <a:rPr lang="en-US" sz="2125" dirty="0">
                <a:solidFill>
                  <a:srgbClr val="000000"/>
                </a:solidFill>
                <a:latin typeface="Poppins"/>
              </a:rPr>
              <a:t> </a:t>
            </a:r>
            <a:r>
              <a:rPr lang="en-US" sz="2125" dirty="0" err="1">
                <a:solidFill>
                  <a:srgbClr val="000000"/>
                </a:solidFill>
                <a:latin typeface="Poppins"/>
              </a:rPr>
              <a:t>vieniši</a:t>
            </a:r>
            <a:r>
              <a:rPr lang="en-US" sz="2125" dirty="0">
                <a:solidFill>
                  <a:srgbClr val="000000"/>
                </a:solidFill>
                <a:latin typeface="Poppins"/>
              </a:rPr>
              <a:t>, </a:t>
            </a:r>
            <a:r>
              <a:rPr lang="en-US" sz="2125" dirty="0" err="1">
                <a:solidFill>
                  <a:srgbClr val="000000"/>
                </a:solidFill>
                <a:latin typeface="Poppins"/>
              </a:rPr>
              <a:t>gyvena</a:t>
            </a:r>
            <a:r>
              <a:rPr lang="en-US" sz="2125" dirty="0">
                <a:solidFill>
                  <a:srgbClr val="000000"/>
                </a:solidFill>
                <a:latin typeface="Poppins"/>
              </a:rPr>
              <a:t> </a:t>
            </a:r>
            <a:r>
              <a:rPr lang="en-US" sz="2125" dirty="0" err="1">
                <a:solidFill>
                  <a:srgbClr val="000000"/>
                </a:solidFill>
                <a:latin typeface="Poppins"/>
              </a:rPr>
              <a:t>uždarą</a:t>
            </a:r>
            <a:r>
              <a:rPr lang="en-US" sz="2125" dirty="0">
                <a:solidFill>
                  <a:srgbClr val="000000"/>
                </a:solidFill>
                <a:latin typeface="Poppins"/>
              </a:rPr>
              <a:t> </a:t>
            </a:r>
            <a:r>
              <a:rPr lang="en-US" sz="2125" dirty="0" err="1">
                <a:solidFill>
                  <a:srgbClr val="000000"/>
                </a:solidFill>
                <a:latin typeface="Poppins"/>
              </a:rPr>
              <a:t>gyvenimą</a:t>
            </a:r>
            <a:r>
              <a:rPr lang="en-US" sz="2125" dirty="0">
                <a:solidFill>
                  <a:srgbClr val="000000"/>
                </a:solidFill>
                <a:latin typeface="Poppins"/>
              </a:rPr>
              <a:t>. </a:t>
            </a:r>
            <a:r>
              <a:rPr lang="en-US" sz="2125" dirty="0" err="1">
                <a:solidFill>
                  <a:srgbClr val="000000"/>
                </a:solidFill>
                <a:latin typeface="Poppins"/>
              </a:rPr>
              <a:t>Lyginant</a:t>
            </a:r>
            <a:r>
              <a:rPr lang="en-US" sz="2125" dirty="0">
                <a:solidFill>
                  <a:srgbClr val="000000"/>
                </a:solidFill>
                <a:latin typeface="Poppins"/>
              </a:rPr>
              <a:t> </a:t>
            </a:r>
            <a:r>
              <a:rPr lang="lt-LT" sz="2125" dirty="0">
                <a:solidFill>
                  <a:srgbClr val="000000"/>
                </a:solidFill>
                <a:latin typeface="Poppins"/>
              </a:rPr>
              <a:t>             </a:t>
            </a:r>
            <a:r>
              <a:rPr lang="en-US" sz="2125" dirty="0">
                <a:solidFill>
                  <a:srgbClr val="000000"/>
                </a:solidFill>
                <a:latin typeface="Poppins"/>
              </a:rPr>
              <a:t>50-64 m. </a:t>
            </a:r>
            <a:r>
              <a:rPr lang="en-US" sz="2125" dirty="0" err="1">
                <a:solidFill>
                  <a:srgbClr val="000000"/>
                </a:solidFill>
                <a:latin typeface="Poppins"/>
              </a:rPr>
              <a:t>ir</a:t>
            </a:r>
            <a:r>
              <a:rPr lang="en-US" sz="2125" dirty="0">
                <a:solidFill>
                  <a:srgbClr val="000000"/>
                </a:solidFill>
                <a:latin typeface="Poppins"/>
              </a:rPr>
              <a:t> 65 m. </a:t>
            </a:r>
            <a:r>
              <a:rPr lang="en-US" sz="2125" dirty="0" err="1">
                <a:solidFill>
                  <a:srgbClr val="000000"/>
                </a:solidFill>
                <a:latin typeface="Poppins"/>
              </a:rPr>
              <a:t>bei</a:t>
            </a:r>
            <a:r>
              <a:rPr lang="en-US" sz="2125" dirty="0">
                <a:solidFill>
                  <a:srgbClr val="000000"/>
                </a:solidFill>
                <a:latin typeface="Poppins"/>
              </a:rPr>
              <a:t> </a:t>
            </a:r>
            <a:r>
              <a:rPr lang="en-US" sz="2125" dirty="0" err="1">
                <a:solidFill>
                  <a:srgbClr val="000000"/>
                </a:solidFill>
                <a:latin typeface="Poppins"/>
              </a:rPr>
              <a:t>vyresnių</a:t>
            </a:r>
            <a:r>
              <a:rPr lang="en-US" sz="2125" dirty="0">
                <a:solidFill>
                  <a:srgbClr val="000000"/>
                </a:solidFill>
                <a:latin typeface="Poppins"/>
              </a:rPr>
              <a:t> </a:t>
            </a:r>
            <a:r>
              <a:rPr lang="en-US" sz="2125" dirty="0" err="1">
                <a:solidFill>
                  <a:srgbClr val="000000"/>
                </a:solidFill>
                <a:latin typeface="Poppins"/>
              </a:rPr>
              <a:t>žmonių</a:t>
            </a:r>
            <a:r>
              <a:rPr lang="en-US" sz="2125" dirty="0">
                <a:solidFill>
                  <a:srgbClr val="000000"/>
                </a:solidFill>
                <a:latin typeface="Poppins"/>
              </a:rPr>
              <a:t> </a:t>
            </a:r>
            <a:r>
              <a:rPr lang="en-US" sz="2125" dirty="0" err="1">
                <a:solidFill>
                  <a:srgbClr val="000000"/>
                </a:solidFill>
                <a:latin typeface="Poppins"/>
              </a:rPr>
              <a:t>grupes</a:t>
            </a:r>
            <a:r>
              <a:rPr lang="en-US" sz="2125" dirty="0">
                <a:solidFill>
                  <a:srgbClr val="000000"/>
                </a:solidFill>
                <a:latin typeface="Poppins"/>
              </a:rPr>
              <a:t> </a:t>
            </a:r>
            <a:r>
              <a:rPr lang="en-US" sz="2125" dirty="0" err="1">
                <a:solidFill>
                  <a:srgbClr val="000000"/>
                </a:solidFill>
                <a:latin typeface="Poppins"/>
              </a:rPr>
              <a:t>skirtumas</a:t>
            </a:r>
            <a:r>
              <a:rPr lang="en-US" sz="2125" dirty="0">
                <a:solidFill>
                  <a:srgbClr val="000000"/>
                </a:solidFill>
                <a:latin typeface="Poppins"/>
              </a:rPr>
              <a:t> tarp </a:t>
            </a:r>
            <a:r>
              <a:rPr lang="en-US" sz="2125" dirty="0" err="1">
                <a:solidFill>
                  <a:srgbClr val="000000"/>
                </a:solidFill>
                <a:latin typeface="Poppins"/>
              </a:rPr>
              <a:t>vienišumo</a:t>
            </a:r>
            <a:r>
              <a:rPr lang="en-US" sz="2125" dirty="0">
                <a:solidFill>
                  <a:srgbClr val="000000"/>
                </a:solidFill>
                <a:latin typeface="Poppins"/>
              </a:rPr>
              <a:t> </a:t>
            </a:r>
            <a:r>
              <a:rPr lang="en-US" sz="2125" dirty="0" err="1">
                <a:solidFill>
                  <a:srgbClr val="000000"/>
                </a:solidFill>
                <a:latin typeface="Poppins"/>
              </a:rPr>
              <a:t>šiose</a:t>
            </a:r>
            <a:r>
              <a:rPr lang="en-US" sz="2125" dirty="0">
                <a:solidFill>
                  <a:srgbClr val="000000"/>
                </a:solidFill>
                <a:latin typeface="Poppins"/>
              </a:rPr>
              <a:t> </a:t>
            </a:r>
            <a:r>
              <a:rPr lang="en-US" sz="2125" dirty="0" err="1">
                <a:solidFill>
                  <a:srgbClr val="000000"/>
                </a:solidFill>
                <a:latin typeface="Poppins"/>
              </a:rPr>
              <a:t>amžiaus</a:t>
            </a:r>
            <a:r>
              <a:rPr lang="en-US" sz="2125" dirty="0">
                <a:solidFill>
                  <a:srgbClr val="000000"/>
                </a:solidFill>
                <a:latin typeface="Poppins"/>
              </a:rPr>
              <a:t> </a:t>
            </a:r>
            <a:r>
              <a:rPr lang="en-US" sz="2125" dirty="0" err="1">
                <a:solidFill>
                  <a:srgbClr val="000000"/>
                </a:solidFill>
                <a:latin typeface="Poppins"/>
              </a:rPr>
              <a:t>grupėse</a:t>
            </a:r>
            <a:r>
              <a:rPr lang="en-US" sz="2125" dirty="0">
                <a:solidFill>
                  <a:srgbClr val="000000"/>
                </a:solidFill>
                <a:latin typeface="Poppins"/>
              </a:rPr>
              <a:t> </a:t>
            </a:r>
            <a:r>
              <a:rPr lang="en-US" sz="2125" dirty="0" err="1">
                <a:solidFill>
                  <a:srgbClr val="000000"/>
                </a:solidFill>
                <a:latin typeface="Poppins"/>
              </a:rPr>
              <a:t>Lietuvoje</a:t>
            </a:r>
            <a:r>
              <a:rPr lang="en-US" sz="2125" dirty="0">
                <a:solidFill>
                  <a:srgbClr val="000000"/>
                </a:solidFill>
                <a:latin typeface="Poppins"/>
              </a:rPr>
              <a:t> </a:t>
            </a:r>
            <a:r>
              <a:rPr lang="en-US" sz="2125" dirty="0" err="1">
                <a:solidFill>
                  <a:srgbClr val="000000"/>
                </a:solidFill>
                <a:latin typeface="Poppins"/>
              </a:rPr>
              <a:t>yra</a:t>
            </a:r>
            <a:r>
              <a:rPr lang="en-US" sz="2125" dirty="0">
                <a:solidFill>
                  <a:srgbClr val="000000"/>
                </a:solidFill>
                <a:latin typeface="Poppins"/>
              </a:rPr>
              <a:t> </a:t>
            </a:r>
            <a:r>
              <a:rPr lang="en-US" sz="2125" dirty="0" err="1">
                <a:solidFill>
                  <a:srgbClr val="000000"/>
                </a:solidFill>
                <a:latin typeface="Poppins"/>
              </a:rPr>
              <a:t>vienas</a:t>
            </a:r>
            <a:r>
              <a:rPr lang="en-US" sz="2125" dirty="0">
                <a:solidFill>
                  <a:srgbClr val="000000"/>
                </a:solidFill>
                <a:latin typeface="Poppins"/>
              </a:rPr>
              <a:t> </a:t>
            </a:r>
            <a:r>
              <a:rPr lang="en-US" sz="2125" dirty="0" err="1">
                <a:solidFill>
                  <a:srgbClr val="000000"/>
                </a:solidFill>
                <a:latin typeface="Poppins"/>
              </a:rPr>
              <a:t>didžiausių</a:t>
            </a:r>
            <a:r>
              <a:rPr lang="en-US" sz="2125" dirty="0">
                <a:solidFill>
                  <a:srgbClr val="000000"/>
                </a:solidFill>
                <a:latin typeface="Poppins"/>
              </a:rPr>
              <a:t> ES. </a:t>
            </a:r>
          </a:p>
          <a:p>
            <a:pPr algn="just">
              <a:lnSpc>
                <a:spcPts val="2976"/>
              </a:lnSpc>
            </a:pPr>
            <a:r>
              <a:rPr lang="en-US" sz="2125" dirty="0" err="1">
                <a:solidFill>
                  <a:srgbClr val="000000"/>
                </a:solidFill>
                <a:latin typeface="Poppins"/>
              </a:rPr>
              <a:t>Vyresnio</a:t>
            </a:r>
            <a:r>
              <a:rPr lang="en-US" sz="2125" dirty="0">
                <a:solidFill>
                  <a:srgbClr val="000000"/>
                </a:solidFill>
                <a:latin typeface="Poppins"/>
              </a:rPr>
              <a:t> </a:t>
            </a:r>
            <a:r>
              <a:rPr lang="en-US" sz="2125" dirty="0" err="1">
                <a:solidFill>
                  <a:srgbClr val="000000"/>
                </a:solidFill>
                <a:latin typeface="Poppins"/>
              </a:rPr>
              <a:t>amžiaus</a:t>
            </a:r>
            <a:r>
              <a:rPr lang="en-US" sz="2125" dirty="0">
                <a:solidFill>
                  <a:srgbClr val="000000"/>
                </a:solidFill>
                <a:latin typeface="Poppins"/>
              </a:rPr>
              <a:t> Lietuvos </a:t>
            </a:r>
            <a:r>
              <a:rPr lang="en-US" sz="2125" dirty="0" err="1">
                <a:solidFill>
                  <a:srgbClr val="000000"/>
                </a:solidFill>
                <a:latin typeface="Poppins"/>
              </a:rPr>
              <a:t>gyventojai</a:t>
            </a:r>
            <a:r>
              <a:rPr lang="en-US" sz="2125" dirty="0">
                <a:solidFill>
                  <a:srgbClr val="000000"/>
                </a:solidFill>
                <a:latin typeface="Poppins"/>
              </a:rPr>
              <a:t> </a:t>
            </a:r>
            <a:r>
              <a:rPr lang="en-US" sz="2125" dirty="0" err="1">
                <a:solidFill>
                  <a:srgbClr val="000000"/>
                </a:solidFill>
                <a:latin typeface="Poppins"/>
              </a:rPr>
              <a:t>vangiai</a:t>
            </a:r>
            <a:r>
              <a:rPr lang="en-US" sz="2125" dirty="0">
                <a:solidFill>
                  <a:srgbClr val="000000"/>
                </a:solidFill>
                <a:latin typeface="Poppins"/>
              </a:rPr>
              <a:t> </a:t>
            </a:r>
            <a:r>
              <a:rPr lang="en-US" sz="2125" dirty="0" err="1">
                <a:solidFill>
                  <a:srgbClr val="000000"/>
                </a:solidFill>
                <a:latin typeface="Poppins"/>
              </a:rPr>
              <a:t>įsitraukia</a:t>
            </a:r>
            <a:r>
              <a:rPr lang="en-US" sz="2125" dirty="0">
                <a:solidFill>
                  <a:srgbClr val="000000"/>
                </a:solidFill>
                <a:latin typeface="Poppins"/>
              </a:rPr>
              <a:t> į </a:t>
            </a:r>
            <a:r>
              <a:rPr lang="en-US" sz="2125" dirty="0" err="1">
                <a:solidFill>
                  <a:srgbClr val="000000"/>
                </a:solidFill>
                <a:latin typeface="Poppins"/>
              </a:rPr>
              <a:t>visuomenines</a:t>
            </a:r>
            <a:r>
              <a:rPr lang="en-US" sz="2125" dirty="0">
                <a:solidFill>
                  <a:srgbClr val="000000"/>
                </a:solidFill>
                <a:latin typeface="Poppins"/>
              </a:rPr>
              <a:t> </a:t>
            </a:r>
            <a:r>
              <a:rPr lang="en-US" sz="2125" dirty="0" err="1">
                <a:solidFill>
                  <a:srgbClr val="000000"/>
                </a:solidFill>
                <a:latin typeface="Poppins"/>
              </a:rPr>
              <a:t>veiklas</a:t>
            </a:r>
            <a:r>
              <a:rPr lang="en-US" sz="2125" dirty="0">
                <a:solidFill>
                  <a:srgbClr val="000000"/>
                </a:solidFill>
                <a:latin typeface="Poppins"/>
              </a:rPr>
              <a:t>, </a:t>
            </a:r>
            <a:r>
              <a:rPr lang="en-US" sz="2125" dirty="0" err="1">
                <a:solidFill>
                  <a:srgbClr val="000000"/>
                </a:solidFill>
                <a:latin typeface="Poppins"/>
              </a:rPr>
              <a:t>egzistuoja</a:t>
            </a:r>
            <a:r>
              <a:rPr lang="en-US" sz="2125" dirty="0">
                <a:solidFill>
                  <a:srgbClr val="000000"/>
                </a:solidFill>
                <a:latin typeface="Poppins"/>
              </a:rPr>
              <a:t> </a:t>
            </a:r>
            <a:r>
              <a:rPr lang="en-US" sz="2125" dirty="0" err="1">
                <a:solidFill>
                  <a:srgbClr val="000000"/>
                </a:solidFill>
                <a:latin typeface="Poppins"/>
              </a:rPr>
              <a:t>nemaža</a:t>
            </a:r>
            <a:r>
              <a:rPr lang="en-US" sz="2125" dirty="0">
                <a:solidFill>
                  <a:srgbClr val="000000"/>
                </a:solidFill>
                <a:latin typeface="Poppins"/>
              </a:rPr>
              <a:t> </a:t>
            </a:r>
            <a:r>
              <a:rPr lang="en-US" sz="2125" dirty="0" err="1">
                <a:solidFill>
                  <a:srgbClr val="000000"/>
                </a:solidFill>
                <a:latin typeface="Poppins"/>
              </a:rPr>
              <a:t>vienišumo</a:t>
            </a:r>
            <a:r>
              <a:rPr lang="en-US" sz="2125" dirty="0">
                <a:solidFill>
                  <a:srgbClr val="000000"/>
                </a:solidFill>
                <a:latin typeface="Poppins"/>
              </a:rPr>
              <a:t> </a:t>
            </a:r>
            <a:r>
              <a:rPr lang="en-US" sz="2125" dirty="0" err="1">
                <a:solidFill>
                  <a:srgbClr val="000000"/>
                </a:solidFill>
                <a:latin typeface="Poppins"/>
              </a:rPr>
              <a:t>problema</a:t>
            </a:r>
            <a:r>
              <a:rPr lang="en-US" sz="2125" dirty="0">
                <a:solidFill>
                  <a:srgbClr val="000000"/>
                </a:solidFill>
                <a:latin typeface="Poppins"/>
              </a:rPr>
              <a:t>. </a:t>
            </a:r>
            <a:r>
              <a:rPr lang="en-US" sz="2125" dirty="0" err="1">
                <a:solidFill>
                  <a:srgbClr val="000000"/>
                </a:solidFill>
                <a:latin typeface="Poppins"/>
              </a:rPr>
              <a:t>Vienišumas</a:t>
            </a:r>
            <a:r>
              <a:rPr lang="en-US" sz="2125" dirty="0">
                <a:solidFill>
                  <a:srgbClr val="000000"/>
                </a:solidFill>
                <a:latin typeface="Poppins"/>
              </a:rPr>
              <a:t> – </a:t>
            </a:r>
            <a:r>
              <a:rPr lang="en-US" sz="2125" dirty="0" err="1">
                <a:solidFill>
                  <a:srgbClr val="000000"/>
                </a:solidFill>
                <a:latin typeface="Poppins"/>
              </a:rPr>
              <a:t>smūgis</a:t>
            </a:r>
            <a:r>
              <a:rPr lang="en-US" sz="2125" dirty="0">
                <a:solidFill>
                  <a:srgbClr val="000000"/>
                </a:solidFill>
                <a:latin typeface="Poppins"/>
              </a:rPr>
              <a:t> </a:t>
            </a:r>
            <a:r>
              <a:rPr lang="en-US" sz="2125" dirty="0" err="1">
                <a:solidFill>
                  <a:srgbClr val="000000"/>
                </a:solidFill>
                <a:latin typeface="Poppins"/>
              </a:rPr>
              <a:t>emocinei</a:t>
            </a:r>
            <a:r>
              <a:rPr lang="en-US" sz="2125" dirty="0">
                <a:solidFill>
                  <a:srgbClr val="000000"/>
                </a:solidFill>
                <a:latin typeface="Poppins"/>
              </a:rPr>
              <a:t> </a:t>
            </a:r>
            <a:r>
              <a:rPr lang="en-US" sz="2125" dirty="0" err="1">
                <a:solidFill>
                  <a:srgbClr val="000000"/>
                </a:solidFill>
                <a:latin typeface="Poppins"/>
              </a:rPr>
              <a:t>sveikatai</a:t>
            </a:r>
            <a:r>
              <a:rPr lang="en-US" sz="2125" dirty="0">
                <a:solidFill>
                  <a:srgbClr val="000000"/>
                </a:solidFill>
                <a:latin typeface="Poppins"/>
              </a:rPr>
              <a:t>.</a:t>
            </a:r>
          </a:p>
          <a:p>
            <a:pPr algn="just">
              <a:lnSpc>
                <a:spcPts val="3116"/>
              </a:lnSpc>
              <a:spcBef>
                <a:spcPct val="0"/>
              </a:spcBef>
            </a:pPr>
            <a:r>
              <a:rPr lang="en-US" sz="2225" dirty="0" err="1">
                <a:solidFill>
                  <a:srgbClr val="000000"/>
                </a:solidFill>
                <a:latin typeface="Poppins"/>
              </a:rPr>
              <a:t>Ilgai</a:t>
            </a:r>
            <a:r>
              <a:rPr lang="en-US" sz="2225" dirty="0">
                <a:solidFill>
                  <a:srgbClr val="000000"/>
                </a:solidFill>
                <a:latin typeface="Poppins"/>
              </a:rPr>
              <a:t> </a:t>
            </a:r>
            <a:r>
              <a:rPr lang="en-US" sz="2225" dirty="0" err="1">
                <a:solidFill>
                  <a:srgbClr val="000000"/>
                </a:solidFill>
                <a:latin typeface="Poppins"/>
              </a:rPr>
              <a:t>trunkantis</a:t>
            </a:r>
            <a:r>
              <a:rPr lang="en-US" sz="2225" dirty="0">
                <a:solidFill>
                  <a:srgbClr val="000000"/>
                </a:solidFill>
                <a:latin typeface="Poppins"/>
              </a:rPr>
              <a:t> </a:t>
            </a:r>
            <a:r>
              <a:rPr lang="en-US" sz="2225" dirty="0" err="1">
                <a:solidFill>
                  <a:srgbClr val="000000"/>
                </a:solidFill>
                <a:latin typeface="Poppins"/>
              </a:rPr>
              <a:t>stresas</a:t>
            </a:r>
            <a:r>
              <a:rPr lang="en-US" sz="2225" dirty="0">
                <a:solidFill>
                  <a:srgbClr val="000000"/>
                </a:solidFill>
                <a:latin typeface="Poppins"/>
              </a:rPr>
              <a:t> </a:t>
            </a:r>
            <a:r>
              <a:rPr lang="en-US" sz="2225" dirty="0" err="1">
                <a:solidFill>
                  <a:srgbClr val="000000"/>
                </a:solidFill>
                <a:latin typeface="Poppins"/>
              </a:rPr>
              <a:t>silpnina</a:t>
            </a:r>
            <a:r>
              <a:rPr lang="en-US" sz="2225" dirty="0">
                <a:solidFill>
                  <a:srgbClr val="000000"/>
                </a:solidFill>
                <a:latin typeface="Poppins"/>
              </a:rPr>
              <a:t> </a:t>
            </a:r>
            <a:r>
              <a:rPr lang="en-US" sz="2225" dirty="0" err="1">
                <a:solidFill>
                  <a:srgbClr val="000000"/>
                </a:solidFill>
                <a:latin typeface="Poppins"/>
              </a:rPr>
              <a:t>žmogaus</a:t>
            </a:r>
            <a:r>
              <a:rPr lang="en-US" sz="2225" dirty="0">
                <a:solidFill>
                  <a:srgbClr val="000000"/>
                </a:solidFill>
                <a:latin typeface="Poppins"/>
              </a:rPr>
              <a:t> </a:t>
            </a:r>
            <a:r>
              <a:rPr lang="en-US" sz="2225" dirty="0" err="1">
                <a:solidFill>
                  <a:srgbClr val="000000"/>
                </a:solidFill>
                <a:latin typeface="Poppins"/>
              </a:rPr>
              <a:t>imuninę</a:t>
            </a:r>
            <a:r>
              <a:rPr lang="en-US" sz="2225" dirty="0">
                <a:solidFill>
                  <a:srgbClr val="000000"/>
                </a:solidFill>
                <a:latin typeface="Poppins"/>
              </a:rPr>
              <a:t> </a:t>
            </a:r>
            <a:r>
              <a:rPr lang="en-US" sz="2225" dirty="0" err="1">
                <a:solidFill>
                  <a:srgbClr val="000000"/>
                </a:solidFill>
                <a:latin typeface="Poppins"/>
              </a:rPr>
              <a:t>ir</a:t>
            </a:r>
            <a:r>
              <a:rPr lang="en-US" sz="2225" dirty="0">
                <a:solidFill>
                  <a:srgbClr val="000000"/>
                </a:solidFill>
                <a:latin typeface="Poppins"/>
              </a:rPr>
              <a:t> </a:t>
            </a:r>
            <a:r>
              <a:rPr lang="en-US" sz="2225" dirty="0" err="1">
                <a:solidFill>
                  <a:srgbClr val="000000"/>
                </a:solidFill>
                <a:latin typeface="Poppins"/>
              </a:rPr>
              <a:t>kraujagyslių</a:t>
            </a:r>
            <a:r>
              <a:rPr lang="en-US" sz="2225" dirty="0">
                <a:solidFill>
                  <a:srgbClr val="000000"/>
                </a:solidFill>
                <a:latin typeface="Poppins"/>
              </a:rPr>
              <a:t> </a:t>
            </a:r>
            <a:r>
              <a:rPr lang="en-US" sz="2225" dirty="0" err="1">
                <a:solidFill>
                  <a:srgbClr val="000000"/>
                </a:solidFill>
                <a:latin typeface="Poppins"/>
              </a:rPr>
              <a:t>sistemą</a:t>
            </a:r>
            <a:r>
              <a:rPr lang="en-US" sz="2225" dirty="0">
                <a:solidFill>
                  <a:srgbClr val="000000"/>
                </a:solidFill>
                <a:latin typeface="Poppins"/>
              </a:rPr>
              <a:t>, </a:t>
            </a:r>
            <a:r>
              <a:rPr lang="en-US" sz="2225" dirty="0" err="1">
                <a:solidFill>
                  <a:srgbClr val="000000"/>
                </a:solidFill>
                <a:latin typeface="Poppins"/>
              </a:rPr>
              <a:t>neleidžia</a:t>
            </a:r>
            <a:r>
              <a:rPr lang="en-US" sz="2225" dirty="0">
                <a:solidFill>
                  <a:srgbClr val="000000"/>
                </a:solidFill>
                <a:latin typeface="Poppins"/>
              </a:rPr>
              <a:t> </a:t>
            </a:r>
            <a:r>
              <a:rPr lang="en-US" sz="2225" dirty="0" err="1">
                <a:solidFill>
                  <a:srgbClr val="000000"/>
                </a:solidFill>
                <a:latin typeface="Poppins"/>
              </a:rPr>
              <a:t>sėkmingai</a:t>
            </a:r>
            <a:r>
              <a:rPr lang="en-US" sz="2225" dirty="0">
                <a:solidFill>
                  <a:srgbClr val="000000"/>
                </a:solidFill>
                <a:latin typeface="Poppins"/>
              </a:rPr>
              <a:t> </a:t>
            </a:r>
            <a:r>
              <a:rPr lang="en-US" sz="2225" dirty="0" err="1">
                <a:solidFill>
                  <a:srgbClr val="000000"/>
                </a:solidFill>
                <a:latin typeface="Poppins"/>
              </a:rPr>
              <a:t>kovoti</a:t>
            </a:r>
            <a:r>
              <a:rPr lang="en-US" sz="2225" dirty="0">
                <a:solidFill>
                  <a:srgbClr val="000000"/>
                </a:solidFill>
                <a:latin typeface="Poppins"/>
              </a:rPr>
              <a:t> </a:t>
            </a:r>
            <a:r>
              <a:rPr lang="en-US" sz="2225" dirty="0" err="1">
                <a:solidFill>
                  <a:srgbClr val="000000"/>
                </a:solidFill>
                <a:latin typeface="Poppins"/>
              </a:rPr>
              <a:t>su</a:t>
            </a:r>
            <a:r>
              <a:rPr lang="en-US" sz="2225" dirty="0">
                <a:solidFill>
                  <a:srgbClr val="000000"/>
                </a:solidFill>
                <a:latin typeface="Poppins"/>
              </a:rPr>
              <a:t> </a:t>
            </a:r>
            <a:r>
              <a:rPr lang="en-US" sz="2225" dirty="0" err="1">
                <a:solidFill>
                  <a:srgbClr val="000000"/>
                </a:solidFill>
                <a:latin typeface="Poppins"/>
              </a:rPr>
              <a:t>jau</a:t>
            </a:r>
            <a:r>
              <a:rPr lang="en-US" sz="2225" dirty="0">
                <a:solidFill>
                  <a:srgbClr val="000000"/>
                </a:solidFill>
                <a:latin typeface="Poppins"/>
              </a:rPr>
              <a:t> </a:t>
            </a:r>
            <a:r>
              <a:rPr lang="en-US" sz="2225" dirty="0" err="1">
                <a:solidFill>
                  <a:srgbClr val="000000"/>
                </a:solidFill>
                <a:latin typeface="Poppins"/>
              </a:rPr>
              <a:t>turimais</a:t>
            </a:r>
            <a:r>
              <a:rPr lang="en-US" sz="2225" dirty="0">
                <a:solidFill>
                  <a:srgbClr val="000000"/>
                </a:solidFill>
                <a:latin typeface="Poppins"/>
              </a:rPr>
              <a:t> </a:t>
            </a:r>
            <a:r>
              <a:rPr lang="en-US" sz="2225" dirty="0" err="1">
                <a:solidFill>
                  <a:srgbClr val="000000"/>
                </a:solidFill>
                <a:latin typeface="Poppins"/>
              </a:rPr>
              <a:t>sveikatos</a:t>
            </a:r>
            <a:r>
              <a:rPr lang="en-US" sz="2225" dirty="0">
                <a:solidFill>
                  <a:srgbClr val="000000"/>
                </a:solidFill>
                <a:latin typeface="Poppins"/>
              </a:rPr>
              <a:t> </a:t>
            </a:r>
            <a:r>
              <a:rPr lang="en-US" sz="2225" dirty="0" err="1">
                <a:solidFill>
                  <a:srgbClr val="000000"/>
                </a:solidFill>
                <a:latin typeface="Poppins"/>
              </a:rPr>
              <a:t>sutrikimais</a:t>
            </a:r>
            <a:r>
              <a:rPr lang="en-US" sz="2225" dirty="0">
                <a:solidFill>
                  <a:srgbClr val="000000"/>
                </a:solidFill>
                <a:latin typeface="Poppins"/>
              </a:rPr>
              <a:t>.</a:t>
            </a:r>
          </a:p>
        </p:txBody>
      </p:sp>
      <p:sp>
        <p:nvSpPr>
          <p:cNvPr id="7" name="TextBox 7"/>
          <p:cNvSpPr txBox="1"/>
          <p:nvPr/>
        </p:nvSpPr>
        <p:spPr>
          <a:xfrm>
            <a:off x="8583635" y="414674"/>
            <a:ext cx="9612665" cy="1170902"/>
          </a:xfrm>
          <a:prstGeom prst="rect">
            <a:avLst/>
          </a:prstGeom>
        </p:spPr>
        <p:txBody>
          <a:bodyPr lIns="0" tIns="0" rIns="0" bIns="0" rtlCol="0" anchor="t">
            <a:spAutoFit/>
          </a:bodyPr>
          <a:lstStyle/>
          <a:p>
            <a:pPr>
              <a:lnSpc>
                <a:spcPts val="3712"/>
              </a:lnSpc>
            </a:pPr>
            <a:r>
              <a:rPr lang="en-US" sz="2651">
                <a:solidFill>
                  <a:srgbClr val="000000"/>
                </a:solidFill>
                <a:latin typeface="Lato Bold"/>
              </a:rPr>
              <a:t>VISUOMENĖS AMŽIAUS STRUKTŪROS KAITA IR PROGNOZĖ</a:t>
            </a:r>
          </a:p>
          <a:p>
            <a:pPr>
              <a:lnSpc>
                <a:spcPts val="5812"/>
              </a:lnSpc>
            </a:pPr>
            <a:endParaRPr lang="en-US" sz="2651">
              <a:solidFill>
                <a:srgbClr val="000000"/>
              </a:solidFill>
              <a:latin typeface="Lato Bold"/>
            </a:endParaRPr>
          </a:p>
        </p:txBody>
      </p:sp>
      <p:sp>
        <p:nvSpPr>
          <p:cNvPr id="8" name="TextBox 8"/>
          <p:cNvSpPr txBox="1"/>
          <p:nvPr/>
        </p:nvSpPr>
        <p:spPr>
          <a:xfrm>
            <a:off x="164616" y="1067747"/>
            <a:ext cx="6881884" cy="387946"/>
          </a:xfrm>
          <a:prstGeom prst="rect">
            <a:avLst/>
          </a:prstGeom>
        </p:spPr>
        <p:txBody>
          <a:bodyPr lIns="0" tIns="0" rIns="0" bIns="0" rtlCol="0" anchor="t">
            <a:spAutoFit/>
          </a:bodyPr>
          <a:lstStyle/>
          <a:p>
            <a:pPr>
              <a:lnSpc>
                <a:spcPts val="3292"/>
              </a:lnSpc>
            </a:pPr>
            <a:r>
              <a:rPr lang="en-US" sz="2351" dirty="0">
                <a:solidFill>
                  <a:srgbClr val="000000"/>
                </a:solidFill>
                <a:latin typeface="Lato Bold"/>
              </a:rPr>
              <a:t>GYVENAME ILGIAU, BET AR ESAME SVEIKESNI</a:t>
            </a:r>
          </a:p>
        </p:txBody>
      </p:sp>
      <p:sp>
        <p:nvSpPr>
          <p:cNvPr id="9" name="Freeform 35">
            <a:extLst>
              <a:ext uri="{FF2B5EF4-FFF2-40B4-BE49-F238E27FC236}">
                <a16:creationId xmlns:a16="http://schemas.microsoft.com/office/drawing/2014/main" id="{2DB2D78C-AD1D-9E66-9FCA-95AF7628784E}"/>
              </a:ext>
            </a:extLst>
          </p:cNvPr>
          <p:cNvSpPr/>
          <p:nvPr/>
        </p:nvSpPr>
        <p:spPr>
          <a:xfrm>
            <a:off x="1" y="0"/>
            <a:ext cx="685800" cy="456487"/>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4"/>
            <a:stretch>
              <a:fillRect/>
            </a:stretch>
          </a:blipFill>
        </p:spPr>
        <p:txBody>
          <a:bodyPr/>
          <a:lstStyle/>
          <a:p>
            <a:endParaRPr lang="lt-LT"/>
          </a:p>
        </p:txBody>
      </p:sp>
      <p:sp>
        <p:nvSpPr>
          <p:cNvPr id="10" name="Rectangle 9">
            <a:extLst>
              <a:ext uri="{FF2B5EF4-FFF2-40B4-BE49-F238E27FC236}">
                <a16:creationId xmlns:a16="http://schemas.microsoft.com/office/drawing/2014/main" id="{913EE6DD-6561-C698-D5C7-C5A5090D42EF}"/>
              </a:ext>
            </a:extLst>
          </p:cNvPr>
          <p:cNvSpPr/>
          <p:nvPr/>
        </p:nvSpPr>
        <p:spPr>
          <a:xfrm>
            <a:off x="3781924" y="-66291"/>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III. Visuomenės senėjimas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090" y="236850"/>
            <a:ext cx="8229600" cy="1143000"/>
          </a:xfrm>
        </p:spPr>
        <p:txBody>
          <a:bodyPr>
            <a:normAutofit fontScale="90000"/>
          </a:bodyPr>
          <a:lstStyle/>
          <a:p>
            <a:br>
              <a:rPr lang="en-US" dirty="0">
                <a:solidFill>
                  <a:srgbClr val="000000"/>
                </a:solidFill>
                <a:latin typeface="Lato Bold"/>
              </a:rPr>
            </a:br>
            <a:r>
              <a:rPr lang="en-US" dirty="0">
                <a:solidFill>
                  <a:srgbClr val="004AAD"/>
                </a:solidFill>
                <a:latin typeface="League Spartan Bold"/>
              </a:rPr>
              <a:t>VIENIŠUMAS</a:t>
            </a:r>
            <a:br>
              <a:rPr lang="en-US" dirty="0">
                <a:solidFill>
                  <a:srgbClr val="004AAD"/>
                </a:solidFill>
                <a:latin typeface="League Spartan Bold"/>
              </a:rPr>
            </a:br>
            <a:endParaRPr lang="en-US" dirty="0"/>
          </a:p>
        </p:txBody>
      </p:sp>
      <p:sp>
        <p:nvSpPr>
          <p:cNvPr id="4" name="Text Placeholder 3"/>
          <p:cNvSpPr>
            <a:spLocks noGrp="1"/>
          </p:cNvSpPr>
          <p:nvPr>
            <p:ph type="body" idx="1"/>
          </p:nvPr>
        </p:nvSpPr>
        <p:spPr>
          <a:xfrm>
            <a:off x="2628106" y="1036639"/>
            <a:ext cx="4040188" cy="639762"/>
          </a:xfrm>
        </p:spPr>
        <p:txBody>
          <a:bodyPr/>
          <a:lstStyle/>
          <a:p>
            <a:r>
              <a:rPr lang="lt-LT" dirty="0"/>
              <a:t>Lietuvos stiprybės</a:t>
            </a:r>
            <a:endParaRPr lang="en-US" dirty="0"/>
          </a:p>
        </p:txBody>
      </p:sp>
      <p:sp>
        <p:nvSpPr>
          <p:cNvPr id="5" name="Content Placeholder 4"/>
          <p:cNvSpPr>
            <a:spLocks noGrp="1"/>
          </p:cNvSpPr>
          <p:nvPr>
            <p:ph sz="half" idx="2"/>
          </p:nvPr>
        </p:nvSpPr>
        <p:spPr>
          <a:xfrm>
            <a:off x="0" y="1676401"/>
            <a:ext cx="8382000" cy="8191499"/>
          </a:xfrm>
          <a:ln w="15875" cap="sq" cmpd="thickThin">
            <a:solidFill>
              <a:srgbClr val="0070C0"/>
            </a:solidFill>
          </a:ln>
        </p:spPr>
        <p:txBody>
          <a:bodyPr>
            <a:normAutofit lnSpcReduction="10000"/>
          </a:bodyPr>
          <a:lstStyle/>
          <a:p>
            <a:pPr marL="0" lvl="0" indent="0" eaLnBrk="0" fontAlgn="base" hangingPunct="0">
              <a:spcBef>
                <a:spcPct val="0"/>
              </a:spcBef>
              <a:spcAft>
                <a:spcPct val="0"/>
              </a:spcAft>
              <a:buFontTx/>
              <a:buAutoNum type="arabicPeriod"/>
            </a:pPr>
            <a:r>
              <a:rPr lang="en-US" altLang="en-US" b="1" dirty="0" err="1">
                <a:latin typeface="Arial" panose="020B0604020202020204" pitchFamily="34" charset="0"/>
              </a:rPr>
              <a:t>Strateginių</a:t>
            </a:r>
            <a:r>
              <a:rPr lang="en-US" altLang="en-US" b="1" dirty="0">
                <a:latin typeface="Arial" panose="020B0604020202020204" pitchFamily="34" charset="0"/>
              </a:rPr>
              <a:t> </a:t>
            </a:r>
            <a:r>
              <a:rPr lang="en-US" altLang="en-US" b="1" dirty="0" err="1">
                <a:latin typeface="Arial" panose="020B0604020202020204" pitchFamily="34" charset="0"/>
              </a:rPr>
              <a:t>dokumentų</a:t>
            </a:r>
            <a:r>
              <a:rPr lang="en-US" altLang="en-US" b="1" dirty="0">
                <a:latin typeface="Arial" panose="020B0604020202020204" pitchFamily="34" charset="0"/>
              </a:rPr>
              <a:t> </a:t>
            </a:r>
            <a:r>
              <a:rPr lang="en-US" altLang="en-US" b="1" dirty="0" err="1">
                <a:latin typeface="Arial" panose="020B0604020202020204" pitchFamily="34" charset="0"/>
              </a:rPr>
              <a:t>bazė</a:t>
            </a:r>
            <a:r>
              <a:rPr lang="en-US" altLang="en-US" b="1" dirty="0">
                <a:latin typeface="Arial" panose="020B0604020202020204" pitchFamily="34" charset="0"/>
              </a:rPr>
              <a:t> </a:t>
            </a:r>
            <a:br>
              <a:rPr lang="en-US" altLang="en-US" dirty="0">
                <a:latin typeface="Arial" panose="020B0604020202020204" pitchFamily="34" charset="0"/>
              </a:rPr>
            </a:br>
            <a:r>
              <a:rPr lang="en-US" altLang="en-US" dirty="0">
                <a:latin typeface="Arial" panose="020B0604020202020204" pitchFamily="34" charset="0"/>
              </a:rPr>
              <a:t>Lietuva </a:t>
            </a:r>
            <a:r>
              <a:rPr lang="en-US" altLang="en-US" dirty="0" err="1">
                <a:latin typeface="Arial" panose="020B0604020202020204" pitchFamily="34" charset="0"/>
              </a:rPr>
              <a:t>turi</a:t>
            </a:r>
            <a:r>
              <a:rPr lang="en-US" altLang="en-US" dirty="0">
                <a:latin typeface="Arial" panose="020B0604020202020204" pitchFamily="34" charset="0"/>
              </a:rPr>
              <a:t> </a:t>
            </a:r>
            <a:r>
              <a:rPr lang="en-US" altLang="en-US" dirty="0" err="1">
                <a:latin typeface="Arial" panose="020B0604020202020204" pitchFamily="34" charset="0"/>
              </a:rPr>
              <a:t>Nacionalinę</a:t>
            </a:r>
            <a:r>
              <a:rPr lang="en-US" altLang="en-US" dirty="0">
                <a:latin typeface="Arial" panose="020B0604020202020204" pitchFamily="34" charset="0"/>
              </a:rPr>
              <a:t> </a:t>
            </a:r>
            <a:r>
              <a:rPr lang="en-US" altLang="en-US" dirty="0" err="1">
                <a:latin typeface="Arial" panose="020B0604020202020204" pitchFamily="34" charset="0"/>
              </a:rPr>
              <a:t>gyventojų</a:t>
            </a:r>
            <a:r>
              <a:rPr lang="en-US" altLang="en-US" dirty="0">
                <a:latin typeface="Arial" panose="020B0604020202020204" pitchFamily="34" charset="0"/>
              </a:rPr>
              <a:t> </a:t>
            </a:r>
            <a:r>
              <a:rPr lang="en-US" altLang="en-US" dirty="0" err="1">
                <a:latin typeface="Arial" panose="020B0604020202020204" pitchFamily="34" charset="0"/>
              </a:rPr>
              <a:t>senėjimo</a:t>
            </a:r>
            <a:r>
              <a:rPr lang="en-US" altLang="en-US" dirty="0">
                <a:latin typeface="Arial" panose="020B0604020202020204" pitchFamily="34" charset="0"/>
              </a:rPr>
              <a:t> </a:t>
            </a:r>
            <a:r>
              <a:rPr lang="en-US" altLang="en-US" dirty="0" err="1">
                <a:latin typeface="Arial" panose="020B0604020202020204" pitchFamily="34" charset="0"/>
              </a:rPr>
              <a:t>pasekmių</a:t>
            </a:r>
            <a:r>
              <a:rPr lang="en-US" altLang="en-US" dirty="0">
                <a:latin typeface="Arial" panose="020B0604020202020204" pitchFamily="34" charset="0"/>
              </a:rPr>
              <a:t> </a:t>
            </a:r>
            <a:r>
              <a:rPr lang="en-US" altLang="en-US" dirty="0" err="1">
                <a:latin typeface="Arial" panose="020B0604020202020204" pitchFamily="34" charset="0"/>
              </a:rPr>
              <a:t>įveikimo</a:t>
            </a:r>
            <a:r>
              <a:rPr lang="en-US" altLang="en-US" dirty="0">
                <a:latin typeface="Arial" panose="020B0604020202020204" pitchFamily="34" charset="0"/>
              </a:rPr>
              <a:t> </a:t>
            </a:r>
            <a:r>
              <a:rPr lang="en-US" altLang="en-US" dirty="0" err="1">
                <a:latin typeface="Arial" panose="020B0604020202020204" pitchFamily="34" charset="0"/>
              </a:rPr>
              <a:t>strategiją</a:t>
            </a:r>
            <a:r>
              <a:rPr lang="en-US" altLang="en-US" dirty="0">
                <a:latin typeface="Arial" panose="020B0604020202020204" pitchFamily="34" charset="0"/>
              </a:rPr>
              <a:t>, </a:t>
            </a:r>
            <a:r>
              <a:rPr lang="en-US" altLang="en-US" dirty="0" err="1">
                <a:latin typeface="Arial" panose="020B0604020202020204" pitchFamily="34" charset="0"/>
              </a:rPr>
              <a:t>Demografijos</a:t>
            </a:r>
            <a:r>
              <a:rPr lang="en-US" altLang="en-US" dirty="0">
                <a:latin typeface="Arial" panose="020B0604020202020204" pitchFamily="34" charset="0"/>
              </a:rPr>
              <a:t>, </a:t>
            </a:r>
            <a:r>
              <a:rPr lang="en-US" altLang="en-US" dirty="0" err="1">
                <a:latin typeface="Arial" panose="020B0604020202020204" pitchFamily="34" charset="0"/>
              </a:rPr>
              <a:t>migracijos</a:t>
            </a:r>
            <a:r>
              <a:rPr lang="en-US" altLang="en-US" dirty="0">
                <a:latin typeface="Arial" panose="020B0604020202020204" pitchFamily="34" charset="0"/>
              </a:rPr>
              <a:t> </a:t>
            </a:r>
            <a:r>
              <a:rPr lang="en-US" altLang="en-US" dirty="0" err="1">
                <a:latin typeface="Arial" panose="020B0604020202020204" pitchFamily="34" charset="0"/>
              </a:rPr>
              <a:t>ir</a:t>
            </a:r>
            <a:r>
              <a:rPr lang="en-US" altLang="en-US" dirty="0">
                <a:latin typeface="Arial" panose="020B0604020202020204" pitchFamily="34" charset="0"/>
              </a:rPr>
              <a:t> </a:t>
            </a:r>
            <a:r>
              <a:rPr lang="en-US" altLang="en-US" dirty="0" err="1">
                <a:latin typeface="Arial" panose="020B0604020202020204" pitchFamily="34" charset="0"/>
              </a:rPr>
              <a:t>integracijos</a:t>
            </a:r>
            <a:r>
              <a:rPr lang="en-US" altLang="en-US" dirty="0">
                <a:latin typeface="Arial" panose="020B0604020202020204" pitchFamily="34" charset="0"/>
              </a:rPr>
              <a:t> </a:t>
            </a:r>
            <a:r>
              <a:rPr lang="en-US" altLang="en-US" dirty="0" err="1">
                <a:latin typeface="Arial" panose="020B0604020202020204" pitchFamily="34" charset="0"/>
              </a:rPr>
              <a:t>politikos</a:t>
            </a:r>
            <a:r>
              <a:rPr lang="en-US" altLang="en-US" dirty="0">
                <a:latin typeface="Arial" panose="020B0604020202020204" pitchFamily="34" charset="0"/>
              </a:rPr>
              <a:t> </a:t>
            </a:r>
            <a:r>
              <a:rPr lang="en-US" altLang="en-US" dirty="0" err="1">
                <a:latin typeface="Arial" panose="020B0604020202020204" pitchFamily="34" charset="0"/>
              </a:rPr>
              <a:t>strategiją</a:t>
            </a:r>
            <a:r>
              <a:rPr lang="en-US" altLang="en-US" dirty="0">
                <a:latin typeface="Arial" panose="020B0604020202020204" pitchFamily="34" charset="0"/>
              </a:rPr>
              <a:t>, </a:t>
            </a:r>
            <a:r>
              <a:rPr lang="en-US" altLang="en-US" dirty="0" err="1">
                <a:latin typeface="Arial" panose="020B0604020202020204" pitchFamily="34" charset="0"/>
              </a:rPr>
              <a:t>kurioje</a:t>
            </a:r>
            <a:r>
              <a:rPr lang="en-US" altLang="en-US" dirty="0">
                <a:latin typeface="Arial" panose="020B0604020202020204" pitchFamily="34" charset="0"/>
              </a:rPr>
              <a:t> </a:t>
            </a:r>
            <a:r>
              <a:rPr lang="en-US" altLang="en-US" dirty="0" err="1">
                <a:latin typeface="Arial" panose="020B0604020202020204" pitchFamily="34" charset="0"/>
              </a:rPr>
              <a:t>numatyta</a:t>
            </a:r>
            <a:r>
              <a:rPr lang="en-US" altLang="en-US" dirty="0">
                <a:latin typeface="Arial" panose="020B0604020202020204" pitchFamily="34" charset="0"/>
              </a:rPr>
              <a:t> </a:t>
            </a:r>
            <a:r>
              <a:rPr lang="en-US" altLang="en-US" dirty="0" err="1">
                <a:latin typeface="Arial" panose="020B0604020202020204" pitchFamily="34" charset="0"/>
              </a:rPr>
              <a:t>senjorų</a:t>
            </a:r>
            <a:r>
              <a:rPr lang="en-US" altLang="en-US" dirty="0">
                <a:latin typeface="Arial" panose="020B0604020202020204" pitchFamily="34" charset="0"/>
              </a:rPr>
              <a:t> </a:t>
            </a:r>
            <a:r>
              <a:rPr lang="en-US" altLang="en-US" dirty="0" err="1">
                <a:latin typeface="Arial" panose="020B0604020202020204" pitchFamily="34" charset="0"/>
              </a:rPr>
              <a:t>integracija</a:t>
            </a:r>
            <a:r>
              <a:rPr lang="en-US" altLang="en-US" dirty="0">
                <a:latin typeface="Arial" panose="020B0604020202020204" pitchFamily="34" charset="0"/>
              </a:rPr>
              <a:t> į </a:t>
            </a:r>
            <a:r>
              <a:rPr lang="en-US" altLang="en-US" dirty="0" err="1">
                <a:latin typeface="Arial" panose="020B0604020202020204" pitchFamily="34" charset="0"/>
              </a:rPr>
              <a:t>visuomeninį</a:t>
            </a:r>
            <a:r>
              <a:rPr lang="en-US" altLang="en-US" dirty="0">
                <a:latin typeface="Arial" panose="020B0604020202020204" pitchFamily="34" charset="0"/>
              </a:rPr>
              <a:t> </a:t>
            </a:r>
            <a:r>
              <a:rPr lang="en-US" altLang="en-US" dirty="0" err="1">
                <a:latin typeface="Arial" panose="020B0604020202020204" pitchFamily="34" charset="0"/>
              </a:rPr>
              <a:t>gyvenimą</a:t>
            </a:r>
            <a:r>
              <a:rPr lang="en-US" altLang="en-US" dirty="0">
                <a:latin typeface="Arial" panose="020B0604020202020204" pitchFamily="34" charset="0"/>
              </a:rPr>
              <a:t>, </a:t>
            </a:r>
            <a:r>
              <a:rPr lang="en-US" altLang="en-US" dirty="0" err="1">
                <a:latin typeface="Arial" panose="020B0604020202020204" pitchFamily="34" charset="0"/>
              </a:rPr>
              <a:t>jų</a:t>
            </a:r>
            <a:r>
              <a:rPr lang="en-US" altLang="en-US" dirty="0">
                <a:latin typeface="Arial" panose="020B0604020202020204" pitchFamily="34" charset="0"/>
              </a:rPr>
              <a:t> </a:t>
            </a:r>
            <a:r>
              <a:rPr lang="en-US" altLang="en-US" dirty="0" err="1">
                <a:latin typeface="Arial" panose="020B0604020202020204" pitchFamily="34" charset="0"/>
              </a:rPr>
              <a:t>įtraukimas</a:t>
            </a:r>
            <a:r>
              <a:rPr lang="en-US" altLang="en-US" dirty="0">
                <a:latin typeface="Arial" panose="020B0604020202020204" pitchFamily="34" charset="0"/>
              </a:rPr>
              <a:t> į </a:t>
            </a:r>
            <a:r>
              <a:rPr lang="en-US" altLang="en-US" dirty="0" err="1">
                <a:latin typeface="Arial" panose="020B0604020202020204" pitchFamily="34" charset="0"/>
              </a:rPr>
              <a:t>socialinę</a:t>
            </a:r>
            <a:r>
              <a:rPr lang="en-US" altLang="en-US" dirty="0">
                <a:latin typeface="Arial" panose="020B0604020202020204" pitchFamily="34" charset="0"/>
              </a:rPr>
              <a:t>, </a:t>
            </a:r>
            <a:r>
              <a:rPr lang="en-US" altLang="en-US" dirty="0" err="1">
                <a:latin typeface="Arial" panose="020B0604020202020204" pitchFamily="34" charset="0"/>
              </a:rPr>
              <a:t>politinę</a:t>
            </a:r>
            <a:r>
              <a:rPr lang="en-US" altLang="en-US" dirty="0">
                <a:latin typeface="Arial" panose="020B0604020202020204" pitchFamily="34" charset="0"/>
              </a:rPr>
              <a:t> </a:t>
            </a:r>
            <a:r>
              <a:rPr lang="en-US" altLang="en-US" dirty="0" err="1">
                <a:latin typeface="Arial" panose="020B0604020202020204" pitchFamily="34" charset="0"/>
              </a:rPr>
              <a:t>veiklą</a:t>
            </a:r>
            <a:r>
              <a:rPr lang="en-US" altLang="en-US" dirty="0">
                <a:latin typeface="Arial" panose="020B0604020202020204" pitchFamily="34" charset="0"/>
              </a:rPr>
              <a:t>, </a:t>
            </a:r>
            <a:r>
              <a:rPr lang="en-US" altLang="en-US" dirty="0" err="1">
                <a:latin typeface="Arial" panose="020B0604020202020204" pitchFamily="34" charset="0"/>
              </a:rPr>
              <a:t>užtikrinimas</a:t>
            </a:r>
            <a:r>
              <a:rPr lang="en-US" altLang="en-US" dirty="0">
                <a:latin typeface="Arial" panose="020B0604020202020204" pitchFamily="34" charset="0"/>
              </a:rPr>
              <a:t> </a:t>
            </a:r>
            <a:r>
              <a:rPr lang="en-US" altLang="en-US" dirty="0" err="1">
                <a:latin typeface="Arial" panose="020B0604020202020204" pitchFamily="34" charset="0"/>
              </a:rPr>
              <a:t>finansinio</a:t>
            </a:r>
            <a:r>
              <a:rPr lang="en-US" altLang="en-US" dirty="0">
                <a:latin typeface="Arial" panose="020B0604020202020204" pitchFamily="34" charset="0"/>
              </a:rPr>
              <a:t> </a:t>
            </a:r>
            <a:r>
              <a:rPr lang="en-US" altLang="en-US" dirty="0" err="1">
                <a:latin typeface="Arial" panose="020B0604020202020204" pitchFamily="34" charset="0"/>
              </a:rPr>
              <a:t>saugumo</a:t>
            </a:r>
            <a:r>
              <a:rPr lang="en-US" altLang="en-US" dirty="0">
                <a:latin typeface="Arial" panose="020B0604020202020204" pitchFamily="34" charset="0"/>
              </a:rPr>
              <a:t>, </a:t>
            </a:r>
            <a:r>
              <a:rPr lang="en-US" altLang="en-US" dirty="0" err="1">
                <a:latin typeface="Arial" panose="020B0604020202020204" pitchFamily="34" charset="0"/>
              </a:rPr>
              <a:t>mokymosi</a:t>
            </a:r>
            <a:r>
              <a:rPr lang="en-US" altLang="en-US" dirty="0">
                <a:latin typeface="Arial" panose="020B0604020202020204" pitchFamily="34" charset="0"/>
              </a:rPr>
              <a:t> </a:t>
            </a:r>
            <a:r>
              <a:rPr lang="en-US" altLang="en-US" dirty="0" err="1">
                <a:latin typeface="Arial" panose="020B0604020202020204" pitchFamily="34" charset="0"/>
              </a:rPr>
              <a:t>galimybių</a:t>
            </a:r>
            <a:r>
              <a:rPr lang="en-US" altLang="en-US" dirty="0">
                <a:latin typeface="Arial" panose="020B0604020202020204" pitchFamily="34" charset="0"/>
              </a:rPr>
              <a:t>.</a:t>
            </a:r>
          </a:p>
          <a:p>
            <a:pPr marL="0" lvl="0" indent="0" eaLnBrk="0" fontAlgn="base" hangingPunct="0">
              <a:spcBef>
                <a:spcPct val="0"/>
              </a:spcBef>
              <a:spcAft>
                <a:spcPct val="0"/>
              </a:spcAft>
              <a:buFontTx/>
              <a:buAutoNum type="arabicPeriod" startAt="2"/>
            </a:pPr>
            <a:r>
              <a:rPr lang="en-US" altLang="en-US" b="1" dirty="0" err="1">
                <a:latin typeface="Arial" panose="020B0604020202020204" pitchFamily="34" charset="0"/>
              </a:rPr>
              <a:t>Iniciatyvos</a:t>
            </a:r>
            <a:r>
              <a:rPr lang="en-US" altLang="en-US" b="1" dirty="0">
                <a:latin typeface="Arial" panose="020B0604020202020204" pitchFamily="34" charset="0"/>
              </a:rPr>
              <a:t> </a:t>
            </a:r>
            <a:r>
              <a:rPr lang="en-US" altLang="en-US" b="1" dirty="0" err="1">
                <a:latin typeface="Arial" panose="020B0604020202020204" pitchFamily="34" charset="0"/>
              </a:rPr>
              <a:t>skaitmeninio</a:t>
            </a:r>
            <a:r>
              <a:rPr lang="en-US" altLang="en-US" b="1" dirty="0">
                <a:latin typeface="Arial" panose="020B0604020202020204" pitchFamily="34" charset="0"/>
              </a:rPr>
              <a:t> </a:t>
            </a:r>
            <a:r>
              <a:rPr lang="en-US" altLang="en-US" b="1" dirty="0" err="1">
                <a:latin typeface="Arial" panose="020B0604020202020204" pitchFamily="34" charset="0"/>
              </a:rPr>
              <a:t>raštingumo</a:t>
            </a:r>
            <a:r>
              <a:rPr lang="en-US" altLang="en-US" b="1" dirty="0">
                <a:latin typeface="Arial" panose="020B0604020202020204" pitchFamily="34" charset="0"/>
              </a:rPr>
              <a:t> </a:t>
            </a:r>
            <a:r>
              <a:rPr lang="en-US" altLang="en-US" b="1" dirty="0" err="1">
                <a:latin typeface="Arial" panose="020B0604020202020204" pitchFamily="34" charset="0"/>
              </a:rPr>
              <a:t>ir</a:t>
            </a:r>
            <a:r>
              <a:rPr lang="en-US" altLang="en-US" b="1" dirty="0">
                <a:latin typeface="Arial" panose="020B0604020202020204" pitchFamily="34" charset="0"/>
              </a:rPr>
              <a:t> e. </a:t>
            </a:r>
            <a:r>
              <a:rPr lang="en-US" altLang="en-US" b="1" dirty="0" err="1">
                <a:latin typeface="Arial" panose="020B0604020202020204" pitchFamily="34" charset="0"/>
              </a:rPr>
              <a:t>paslaugų</a:t>
            </a:r>
            <a:r>
              <a:rPr lang="en-US" altLang="en-US" b="1" dirty="0">
                <a:latin typeface="Arial" panose="020B0604020202020204" pitchFamily="34" charset="0"/>
              </a:rPr>
              <a:t> </a:t>
            </a:r>
            <a:r>
              <a:rPr lang="en-US" altLang="en-US" b="1" dirty="0" err="1">
                <a:latin typeface="Arial" panose="020B0604020202020204" pitchFamily="34" charset="0"/>
              </a:rPr>
              <a:t>srityje</a:t>
            </a:r>
            <a:br>
              <a:rPr lang="en-US" altLang="en-US" dirty="0">
                <a:latin typeface="Arial" panose="020B0604020202020204" pitchFamily="34" charset="0"/>
              </a:rPr>
            </a:br>
            <a:r>
              <a:rPr lang="en-US" altLang="en-US" dirty="0" err="1">
                <a:latin typeface="Arial" panose="020B0604020202020204" pitchFamily="34" charset="0"/>
              </a:rPr>
              <a:t>Pvz</a:t>
            </a:r>
            <a:r>
              <a:rPr lang="en-US" altLang="en-US" dirty="0">
                <a:latin typeface="Arial" panose="020B0604020202020204" pitchFamily="34" charset="0"/>
              </a:rPr>
              <a:t>., „Senior Citizens Online Days“ – </a:t>
            </a:r>
            <a:r>
              <a:rPr lang="en-US" altLang="en-US" dirty="0" err="1">
                <a:latin typeface="Arial" panose="020B0604020202020204" pitchFamily="34" charset="0"/>
              </a:rPr>
              <a:t>programa</a:t>
            </a:r>
            <a:r>
              <a:rPr lang="en-US" altLang="en-US" dirty="0">
                <a:latin typeface="Arial" panose="020B0604020202020204" pitchFamily="34" charset="0"/>
              </a:rPr>
              <a:t>, </a:t>
            </a:r>
            <a:r>
              <a:rPr lang="en-US" altLang="en-US" dirty="0" err="1">
                <a:latin typeface="Arial" panose="020B0604020202020204" pitchFamily="34" charset="0"/>
              </a:rPr>
              <a:t>kuri</a:t>
            </a:r>
            <a:r>
              <a:rPr lang="en-US" altLang="en-US" dirty="0">
                <a:latin typeface="Arial" panose="020B0604020202020204" pitchFamily="34" charset="0"/>
              </a:rPr>
              <a:t> </a:t>
            </a:r>
            <a:r>
              <a:rPr lang="en-US" altLang="en-US" dirty="0" err="1">
                <a:latin typeface="Arial" panose="020B0604020202020204" pitchFamily="34" charset="0"/>
              </a:rPr>
              <a:t>kviečia</a:t>
            </a:r>
            <a:r>
              <a:rPr lang="en-US" altLang="en-US" dirty="0">
                <a:latin typeface="Arial" panose="020B0604020202020204" pitchFamily="34" charset="0"/>
              </a:rPr>
              <a:t> </a:t>
            </a:r>
            <a:r>
              <a:rPr lang="en-US" altLang="en-US" dirty="0" err="1">
                <a:latin typeface="Arial" panose="020B0604020202020204" pitchFamily="34" charset="0"/>
              </a:rPr>
              <a:t>senjorus</a:t>
            </a:r>
            <a:r>
              <a:rPr lang="en-US" altLang="en-US" dirty="0">
                <a:latin typeface="Arial" panose="020B0604020202020204" pitchFamily="34" charset="0"/>
              </a:rPr>
              <a:t> </a:t>
            </a:r>
            <a:r>
              <a:rPr lang="en-US" altLang="en-US" dirty="0" err="1">
                <a:latin typeface="Arial" panose="020B0604020202020204" pitchFamily="34" charset="0"/>
              </a:rPr>
              <a:t>naudotis</a:t>
            </a:r>
            <a:r>
              <a:rPr lang="en-US" altLang="en-US" dirty="0">
                <a:latin typeface="Arial" panose="020B0604020202020204" pitchFamily="34" charset="0"/>
              </a:rPr>
              <a:t> </a:t>
            </a:r>
            <a:r>
              <a:rPr lang="en-US" altLang="en-US" dirty="0" err="1">
                <a:latin typeface="Arial" panose="020B0604020202020204" pitchFamily="34" charset="0"/>
              </a:rPr>
              <a:t>skaitmeninėmis</a:t>
            </a:r>
            <a:r>
              <a:rPr lang="en-US" altLang="en-US" dirty="0">
                <a:latin typeface="Arial" panose="020B0604020202020204" pitchFamily="34" charset="0"/>
              </a:rPr>
              <a:t> </a:t>
            </a:r>
            <a:r>
              <a:rPr lang="en-US" altLang="en-US" dirty="0" err="1">
                <a:latin typeface="Arial" panose="020B0604020202020204" pitchFamily="34" charset="0"/>
              </a:rPr>
              <a:t>technologijomis</a:t>
            </a:r>
            <a:r>
              <a:rPr lang="en-US" altLang="en-US" dirty="0">
                <a:latin typeface="Arial" panose="020B0604020202020204" pitchFamily="34" charset="0"/>
              </a:rPr>
              <a:t>, e. </a:t>
            </a:r>
            <a:r>
              <a:rPr lang="en-US" altLang="en-US" dirty="0" err="1">
                <a:latin typeface="Arial" panose="020B0604020202020204" pitchFamily="34" charset="0"/>
              </a:rPr>
              <a:t>paslaugomis</a:t>
            </a:r>
            <a:r>
              <a:rPr lang="en-US" altLang="en-US" dirty="0">
                <a:latin typeface="Arial" panose="020B0604020202020204" pitchFamily="34" charset="0"/>
              </a:rPr>
              <a:t>, </a:t>
            </a:r>
            <a:r>
              <a:rPr lang="en-US" altLang="en-US" dirty="0" err="1">
                <a:latin typeface="Arial" panose="020B0604020202020204" pitchFamily="34" charset="0"/>
              </a:rPr>
              <a:t>skatinti</a:t>
            </a:r>
            <a:r>
              <a:rPr lang="en-US" altLang="en-US" dirty="0">
                <a:latin typeface="Arial" panose="020B0604020202020204" pitchFamily="34" charset="0"/>
              </a:rPr>
              <a:t> </a:t>
            </a:r>
            <a:r>
              <a:rPr lang="en-US" altLang="en-US" dirty="0" err="1">
                <a:latin typeface="Arial" panose="020B0604020202020204" pitchFamily="34" charset="0"/>
              </a:rPr>
              <a:t>mokymą</a:t>
            </a:r>
            <a:r>
              <a:rPr lang="en-US" altLang="en-US" dirty="0">
                <a:latin typeface="Arial" panose="020B0604020202020204" pitchFamily="34" charset="0"/>
              </a:rPr>
              <a:t> </a:t>
            </a:r>
            <a:r>
              <a:rPr lang="en-US" altLang="en-US" dirty="0" err="1">
                <a:latin typeface="Arial" panose="020B0604020202020204" pitchFamily="34" charset="0"/>
              </a:rPr>
              <a:t>bibliotekose</a:t>
            </a:r>
            <a:r>
              <a:rPr lang="en-US" altLang="en-US" dirty="0">
                <a:latin typeface="Arial" panose="020B0604020202020204" pitchFamily="34" charset="0"/>
              </a:rPr>
              <a:t> </a:t>
            </a:r>
            <a:r>
              <a:rPr lang="en-US" altLang="en-US" dirty="0" err="1">
                <a:latin typeface="Arial" panose="020B0604020202020204" pitchFamily="34" charset="0"/>
              </a:rPr>
              <a:t>ar</a:t>
            </a:r>
            <a:r>
              <a:rPr lang="en-US" altLang="en-US" dirty="0">
                <a:latin typeface="Arial" panose="020B0604020202020204" pitchFamily="34" charset="0"/>
              </a:rPr>
              <a:t> </a:t>
            </a:r>
            <a:r>
              <a:rPr lang="en-US" altLang="en-US" dirty="0" err="1">
                <a:latin typeface="Arial" panose="020B0604020202020204" pitchFamily="34" charset="0"/>
              </a:rPr>
              <a:t>artimoje</a:t>
            </a:r>
            <a:r>
              <a:rPr lang="en-US" altLang="en-US" dirty="0">
                <a:latin typeface="Arial" panose="020B0604020202020204" pitchFamily="34" charset="0"/>
              </a:rPr>
              <a:t> </a:t>
            </a:r>
            <a:r>
              <a:rPr lang="en-US" altLang="en-US" dirty="0" err="1">
                <a:latin typeface="Arial" panose="020B0604020202020204" pitchFamily="34" charset="0"/>
              </a:rPr>
              <a:t>aplinkoje</a:t>
            </a:r>
            <a:r>
              <a:rPr lang="en-US" altLang="en-US" dirty="0">
                <a:latin typeface="Arial" panose="020B0604020202020204" pitchFamily="34" charset="0"/>
              </a:rPr>
              <a:t>. </a:t>
            </a:r>
            <a:endParaRPr lang="lt-LT" altLang="en-US" dirty="0">
              <a:latin typeface="Arial" panose="020B0604020202020204" pitchFamily="34" charset="0"/>
            </a:endParaRPr>
          </a:p>
          <a:p>
            <a:pPr marL="0" lvl="0" indent="0" eaLnBrk="0" fontAlgn="base" hangingPunct="0">
              <a:spcBef>
                <a:spcPct val="0"/>
              </a:spcBef>
              <a:spcAft>
                <a:spcPct val="0"/>
              </a:spcAft>
              <a:buFontTx/>
              <a:buAutoNum type="arabicPeriod" startAt="2"/>
            </a:pPr>
            <a:r>
              <a:rPr lang="en-US" altLang="en-US" b="1" dirty="0" err="1">
                <a:latin typeface="Arial" panose="020B0604020202020204" pitchFamily="34" charset="0"/>
              </a:rPr>
              <a:t>Didėjantis</a:t>
            </a:r>
            <a:r>
              <a:rPr lang="en-US" altLang="en-US" b="1" dirty="0">
                <a:latin typeface="Arial" panose="020B0604020202020204" pitchFamily="34" charset="0"/>
              </a:rPr>
              <a:t> </a:t>
            </a:r>
            <a:r>
              <a:rPr lang="en-US" altLang="en-US" b="1" dirty="0" err="1">
                <a:latin typeface="Arial" panose="020B0604020202020204" pitchFamily="34" charset="0"/>
              </a:rPr>
              <a:t>visuomenės</a:t>
            </a:r>
            <a:r>
              <a:rPr lang="en-US" altLang="en-US" b="1" dirty="0">
                <a:latin typeface="Arial" panose="020B0604020202020204" pitchFamily="34" charset="0"/>
              </a:rPr>
              <a:t> </a:t>
            </a:r>
            <a:r>
              <a:rPr lang="en-US" altLang="en-US" b="1" dirty="0" err="1">
                <a:latin typeface="Arial" panose="020B0604020202020204" pitchFamily="34" charset="0"/>
              </a:rPr>
              <a:t>ir</a:t>
            </a:r>
            <a:r>
              <a:rPr lang="en-US" altLang="en-US" b="1" dirty="0">
                <a:latin typeface="Arial" panose="020B0604020202020204" pitchFamily="34" charset="0"/>
              </a:rPr>
              <a:t> </a:t>
            </a:r>
            <a:r>
              <a:rPr lang="en-US" altLang="en-US" b="1" dirty="0" err="1">
                <a:latin typeface="Arial" panose="020B0604020202020204" pitchFamily="34" charset="0"/>
              </a:rPr>
              <a:t>institucijų</a:t>
            </a:r>
            <a:r>
              <a:rPr lang="en-US" altLang="en-US" b="1" dirty="0">
                <a:latin typeface="Arial" panose="020B0604020202020204" pitchFamily="34" charset="0"/>
              </a:rPr>
              <a:t> </a:t>
            </a:r>
            <a:r>
              <a:rPr lang="en-US" altLang="en-US" b="1" dirty="0" err="1">
                <a:latin typeface="Arial" panose="020B0604020202020204" pitchFamily="34" charset="0"/>
              </a:rPr>
              <a:t>supratimas</a:t>
            </a:r>
            <a:r>
              <a:rPr lang="en-US" altLang="en-US" b="1" dirty="0">
                <a:latin typeface="Arial" panose="020B0604020202020204" pitchFamily="34" charset="0"/>
              </a:rPr>
              <a:t> </a:t>
            </a:r>
            <a:r>
              <a:rPr lang="en-US" altLang="en-US" b="1" dirty="0" err="1">
                <a:latin typeface="Arial" panose="020B0604020202020204" pitchFamily="34" charset="0"/>
              </a:rPr>
              <a:t>dėl</a:t>
            </a:r>
            <a:r>
              <a:rPr lang="en-US" altLang="en-US" b="1" dirty="0">
                <a:latin typeface="Arial" panose="020B0604020202020204" pitchFamily="34" charset="0"/>
              </a:rPr>
              <a:t> </a:t>
            </a:r>
            <a:r>
              <a:rPr lang="en-US" altLang="en-US" b="1" dirty="0" err="1">
                <a:latin typeface="Arial" panose="020B0604020202020204" pitchFamily="34" charset="0"/>
              </a:rPr>
              <a:t>senėjimo</a:t>
            </a:r>
            <a:r>
              <a:rPr lang="en-US" altLang="en-US" b="1" dirty="0">
                <a:latin typeface="Arial" panose="020B0604020202020204" pitchFamily="34" charset="0"/>
              </a:rPr>
              <a:t> </a:t>
            </a:r>
            <a:r>
              <a:rPr lang="en-US" altLang="en-US" b="1" dirty="0" err="1">
                <a:latin typeface="Arial" panose="020B0604020202020204" pitchFamily="34" charset="0"/>
              </a:rPr>
              <a:t>problemos</a:t>
            </a:r>
            <a:br>
              <a:rPr lang="en-US" altLang="en-US" dirty="0">
                <a:latin typeface="Arial" panose="020B0604020202020204" pitchFamily="34" charset="0"/>
              </a:rPr>
            </a:br>
            <a:r>
              <a:rPr lang="en-US" altLang="en-US" dirty="0" err="1">
                <a:latin typeface="Arial" panose="020B0604020202020204" pitchFamily="34" charset="0"/>
              </a:rPr>
              <a:t>Tyrimai</a:t>
            </a:r>
            <a:r>
              <a:rPr lang="en-US" altLang="en-US" dirty="0">
                <a:latin typeface="Arial" panose="020B0604020202020204" pitchFamily="34" charset="0"/>
              </a:rPr>
              <a:t> </a:t>
            </a:r>
            <a:r>
              <a:rPr lang="en-US" altLang="en-US" dirty="0" err="1">
                <a:latin typeface="Arial" panose="020B0604020202020204" pitchFamily="34" charset="0"/>
              </a:rPr>
              <a:t>rodo</a:t>
            </a:r>
            <a:r>
              <a:rPr lang="en-US" altLang="en-US" dirty="0">
                <a:latin typeface="Arial" panose="020B0604020202020204" pitchFamily="34" charset="0"/>
              </a:rPr>
              <a:t>, </a:t>
            </a:r>
            <a:r>
              <a:rPr lang="en-US" altLang="en-US" dirty="0" err="1">
                <a:latin typeface="Arial" panose="020B0604020202020204" pitchFamily="34" charset="0"/>
              </a:rPr>
              <a:t>kad</a:t>
            </a:r>
            <a:r>
              <a:rPr lang="en-US" altLang="en-US" dirty="0">
                <a:latin typeface="Arial" panose="020B0604020202020204" pitchFamily="34" charset="0"/>
              </a:rPr>
              <a:t> </a:t>
            </a:r>
            <a:r>
              <a:rPr lang="en-US" altLang="en-US" dirty="0" err="1">
                <a:latin typeface="Arial" panose="020B0604020202020204" pitchFamily="34" charset="0"/>
              </a:rPr>
              <a:t>yra</a:t>
            </a:r>
            <a:r>
              <a:rPr lang="en-US" altLang="en-US" dirty="0">
                <a:latin typeface="Arial" panose="020B0604020202020204" pitchFamily="34" charset="0"/>
              </a:rPr>
              <a:t> </a:t>
            </a:r>
            <a:r>
              <a:rPr lang="en-US" altLang="en-US" dirty="0" err="1">
                <a:latin typeface="Arial" panose="020B0604020202020204" pitchFamily="34" charset="0"/>
              </a:rPr>
              <a:t>nemažai</a:t>
            </a:r>
            <a:r>
              <a:rPr lang="en-US" altLang="en-US" dirty="0">
                <a:latin typeface="Arial" panose="020B0604020202020204" pitchFamily="34" charset="0"/>
              </a:rPr>
              <a:t> </a:t>
            </a:r>
            <a:r>
              <a:rPr lang="en-US" altLang="en-US" dirty="0" err="1">
                <a:latin typeface="Arial" panose="020B0604020202020204" pitchFamily="34" charset="0"/>
              </a:rPr>
              <a:t>suinteresuotų</a:t>
            </a:r>
            <a:r>
              <a:rPr lang="en-US" altLang="en-US" dirty="0">
                <a:latin typeface="Arial" panose="020B0604020202020204" pitchFamily="34" charset="0"/>
              </a:rPr>
              <a:t> </a:t>
            </a:r>
            <a:r>
              <a:rPr lang="en-US" altLang="en-US" dirty="0" err="1">
                <a:latin typeface="Arial" panose="020B0604020202020204" pitchFamily="34" charset="0"/>
              </a:rPr>
              <a:t>šalių</a:t>
            </a:r>
            <a:r>
              <a:rPr lang="en-US" altLang="en-US" dirty="0">
                <a:latin typeface="Arial" panose="020B0604020202020204" pitchFamily="34" charset="0"/>
              </a:rPr>
              <a:t> </a:t>
            </a:r>
            <a:r>
              <a:rPr lang="en-US" altLang="en-US" dirty="0" err="1">
                <a:latin typeface="Arial" panose="020B0604020202020204" pitchFamily="34" charset="0"/>
              </a:rPr>
              <a:t>vieš</a:t>
            </a:r>
            <a:r>
              <a:rPr lang="lt-LT" altLang="en-US" dirty="0">
                <a:latin typeface="Arial" panose="020B0604020202020204" pitchFamily="34" charset="0"/>
              </a:rPr>
              <a:t>ų</a:t>
            </a:r>
            <a:r>
              <a:rPr lang="en-US" altLang="en-US" dirty="0">
                <a:latin typeface="Arial" panose="020B0604020202020204" pitchFamily="34" charset="0"/>
              </a:rPr>
              <a:t> </a:t>
            </a:r>
            <a:r>
              <a:rPr lang="en-US" altLang="en-US" dirty="0" err="1">
                <a:latin typeface="Arial" panose="020B0604020202020204" pitchFamily="34" charset="0"/>
              </a:rPr>
              <a:t>diskusij</a:t>
            </a:r>
            <a:r>
              <a:rPr lang="lt-LT" altLang="en-US" dirty="0">
                <a:latin typeface="Arial" panose="020B0604020202020204" pitchFamily="34" charset="0"/>
              </a:rPr>
              <a:t>ų</a:t>
            </a:r>
            <a:r>
              <a:rPr lang="en-US" altLang="en-US" dirty="0">
                <a:latin typeface="Arial" panose="020B0604020202020204" pitchFamily="34" charset="0"/>
              </a:rPr>
              <a:t>, </a:t>
            </a:r>
            <a:r>
              <a:rPr lang="en-US" altLang="en-US" dirty="0" err="1">
                <a:latin typeface="Arial" panose="020B0604020202020204" pitchFamily="34" charset="0"/>
              </a:rPr>
              <a:t>kurios</a:t>
            </a:r>
            <a:r>
              <a:rPr lang="en-US" altLang="en-US" dirty="0">
                <a:latin typeface="Arial" panose="020B0604020202020204" pitchFamily="34" charset="0"/>
              </a:rPr>
              <a:t> </a:t>
            </a:r>
            <a:r>
              <a:rPr lang="en-US" altLang="en-US" dirty="0" err="1">
                <a:latin typeface="Arial" panose="020B0604020202020204" pitchFamily="34" charset="0"/>
              </a:rPr>
              <a:t>atskleid</a:t>
            </a:r>
            <a:r>
              <a:rPr lang="lt-LT" altLang="en-US" dirty="0" err="1">
                <a:latin typeface="Arial" panose="020B0604020202020204" pitchFamily="34" charset="0"/>
              </a:rPr>
              <a:t>žia</a:t>
            </a:r>
            <a:r>
              <a:rPr lang="en-US" altLang="en-US" dirty="0">
                <a:latin typeface="Arial" panose="020B0604020202020204" pitchFamily="34" charset="0"/>
              </a:rPr>
              <a:t> </a:t>
            </a:r>
            <a:r>
              <a:rPr lang="en-US" altLang="en-US" dirty="0" err="1">
                <a:latin typeface="Arial" panose="020B0604020202020204" pitchFamily="34" charset="0"/>
              </a:rPr>
              <a:t>svarbias</a:t>
            </a:r>
            <a:r>
              <a:rPr lang="en-US" altLang="en-US" dirty="0">
                <a:latin typeface="Arial" panose="020B0604020202020204" pitchFamily="34" charset="0"/>
              </a:rPr>
              <a:t> </a:t>
            </a:r>
            <a:r>
              <a:rPr lang="en-US" altLang="en-US" dirty="0" err="1">
                <a:latin typeface="Arial" panose="020B0604020202020204" pitchFamily="34" charset="0"/>
              </a:rPr>
              <a:t>temas</a:t>
            </a:r>
            <a:r>
              <a:rPr lang="en-US" altLang="en-US" dirty="0">
                <a:latin typeface="Arial" panose="020B0604020202020204" pitchFamily="34" charset="0"/>
              </a:rPr>
              <a:t>: </a:t>
            </a:r>
            <a:r>
              <a:rPr lang="en-US" altLang="en-US" dirty="0" err="1">
                <a:latin typeface="Arial" panose="020B0604020202020204" pitchFamily="34" charset="0"/>
              </a:rPr>
              <a:t>sveikatos</a:t>
            </a:r>
            <a:r>
              <a:rPr lang="en-US" altLang="en-US" dirty="0">
                <a:latin typeface="Arial" panose="020B0604020202020204" pitchFamily="34" charset="0"/>
              </a:rPr>
              <a:t> </a:t>
            </a:r>
            <a:r>
              <a:rPr lang="en-US" altLang="en-US" dirty="0" err="1">
                <a:latin typeface="Arial" panose="020B0604020202020204" pitchFamily="34" charset="0"/>
              </a:rPr>
              <a:t>infrastruktūr</a:t>
            </a:r>
            <a:r>
              <a:rPr lang="lt-LT" altLang="en-US" dirty="0">
                <a:latin typeface="Arial" panose="020B0604020202020204" pitchFamily="34" charset="0"/>
              </a:rPr>
              <a:t>ą</a:t>
            </a:r>
            <a:r>
              <a:rPr lang="en-US" altLang="en-US" dirty="0">
                <a:latin typeface="Arial" panose="020B0604020202020204" pitchFamily="34" charset="0"/>
              </a:rPr>
              <a:t>, </a:t>
            </a:r>
            <a:r>
              <a:rPr lang="en-US" altLang="en-US" dirty="0" err="1">
                <a:latin typeface="Arial" panose="020B0604020202020204" pitchFamily="34" charset="0"/>
              </a:rPr>
              <a:t>integruot</a:t>
            </a:r>
            <a:r>
              <a:rPr lang="lt-LT" altLang="en-US" dirty="0">
                <a:latin typeface="Arial" panose="020B0604020202020204" pitchFamily="34" charset="0"/>
              </a:rPr>
              <a:t>a</a:t>
            </a:r>
            <a:r>
              <a:rPr lang="en-US" altLang="en-US" dirty="0">
                <a:latin typeface="Arial" panose="020B0604020202020204" pitchFamily="34" charset="0"/>
              </a:rPr>
              <a:t>s </a:t>
            </a:r>
            <a:r>
              <a:rPr lang="en-US" altLang="en-US" dirty="0" err="1">
                <a:latin typeface="Arial" panose="020B0604020202020204" pitchFamily="34" charset="0"/>
              </a:rPr>
              <a:t>socialinės</a:t>
            </a:r>
            <a:r>
              <a:rPr lang="en-US" altLang="en-US" dirty="0">
                <a:latin typeface="Arial" panose="020B0604020202020204" pitchFamily="34" charset="0"/>
              </a:rPr>
              <a:t> </a:t>
            </a:r>
            <a:r>
              <a:rPr lang="en-US" altLang="en-US" dirty="0" err="1">
                <a:latin typeface="Arial" panose="020B0604020202020204" pitchFamily="34" charset="0"/>
              </a:rPr>
              <a:t>ir</a:t>
            </a:r>
            <a:r>
              <a:rPr lang="en-US" altLang="en-US" dirty="0">
                <a:latin typeface="Arial" panose="020B0604020202020204" pitchFamily="34" charset="0"/>
              </a:rPr>
              <a:t> </a:t>
            </a:r>
            <a:r>
              <a:rPr lang="en-US" altLang="en-US" dirty="0" err="1">
                <a:latin typeface="Arial" panose="020B0604020202020204" pitchFamily="34" charset="0"/>
              </a:rPr>
              <a:t>sveikatos</a:t>
            </a:r>
            <a:r>
              <a:rPr lang="en-US" altLang="en-US" dirty="0">
                <a:latin typeface="Arial" panose="020B0604020202020204" pitchFamily="34" charset="0"/>
              </a:rPr>
              <a:t> </a:t>
            </a:r>
            <a:r>
              <a:rPr lang="en-US" altLang="en-US" dirty="0" err="1">
                <a:latin typeface="Arial" panose="020B0604020202020204" pitchFamily="34" charset="0"/>
              </a:rPr>
              <a:t>paslaug</a:t>
            </a:r>
            <a:r>
              <a:rPr lang="lt-LT" altLang="en-US" dirty="0">
                <a:latin typeface="Arial" panose="020B0604020202020204" pitchFamily="34" charset="0"/>
              </a:rPr>
              <a:t>a</a:t>
            </a:r>
            <a:r>
              <a:rPr lang="en-US" altLang="en-US" dirty="0">
                <a:latin typeface="Arial" panose="020B0604020202020204" pitchFamily="34" charset="0"/>
              </a:rPr>
              <a:t>s, </a:t>
            </a:r>
            <a:r>
              <a:rPr lang="en-US" altLang="en-US" dirty="0" err="1">
                <a:latin typeface="Arial" panose="020B0604020202020204" pitchFamily="34" charset="0"/>
              </a:rPr>
              <a:t>geresn</a:t>
            </a:r>
            <a:r>
              <a:rPr lang="lt-LT" altLang="en-US" dirty="0">
                <a:latin typeface="Arial" panose="020B0604020202020204" pitchFamily="34" charset="0"/>
              </a:rPr>
              <a:t>ę</a:t>
            </a:r>
            <a:r>
              <a:rPr lang="en-US" altLang="en-US" dirty="0">
                <a:latin typeface="Arial" panose="020B0604020202020204" pitchFamily="34" charset="0"/>
              </a:rPr>
              <a:t> </a:t>
            </a:r>
            <a:r>
              <a:rPr lang="en-US" altLang="en-US" dirty="0" err="1">
                <a:latin typeface="Arial" panose="020B0604020202020204" pitchFamily="34" charset="0"/>
              </a:rPr>
              <a:t>prieig</a:t>
            </a:r>
            <a:r>
              <a:rPr lang="lt-LT" altLang="en-US" dirty="0">
                <a:latin typeface="Arial" panose="020B0604020202020204" pitchFamily="34" charset="0"/>
              </a:rPr>
              <a:t>ą prie paslaugų</a:t>
            </a:r>
            <a:r>
              <a:rPr lang="en-US" altLang="en-US" dirty="0">
                <a:latin typeface="Arial" panose="020B0604020202020204" pitchFamily="34" charset="0"/>
              </a:rPr>
              <a:t>.</a:t>
            </a:r>
          </a:p>
          <a:p>
            <a:pPr marL="0" lvl="0" indent="0" algn="just" eaLnBrk="0" fontAlgn="base" hangingPunct="0">
              <a:spcBef>
                <a:spcPct val="0"/>
              </a:spcBef>
              <a:spcAft>
                <a:spcPct val="0"/>
              </a:spcAft>
              <a:buFontTx/>
              <a:buAutoNum type="arabicPeriod" startAt="4"/>
            </a:pPr>
            <a:r>
              <a:rPr lang="en-US" altLang="en-US" b="1" dirty="0" err="1">
                <a:latin typeface="Arial" panose="020B0604020202020204" pitchFamily="34" charset="0"/>
              </a:rPr>
              <a:t>Sveikatos</a:t>
            </a:r>
            <a:r>
              <a:rPr lang="en-US" altLang="en-US" b="1" dirty="0">
                <a:latin typeface="Arial" panose="020B0604020202020204" pitchFamily="34" charset="0"/>
              </a:rPr>
              <a:t> </a:t>
            </a:r>
            <a:r>
              <a:rPr lang="en-US" altLang="en-US" b="1" dirty="0" err="1">
                <a:latin typeface="Arial" panose="020B0604020202020204" pitchFamily="34" charset="0"/>
              </a:rPr>
              <a:t>priežiūros</a:t>
            </a:r>
            <a:r>
              <a:rPr lang="en-US" altLang="en-US" b="1" dirty="0">
                <a:latin typeface="Arial" panose="020B0604020202020204" pitchFamily="34" charset="0"/>
              </a:rPr>
              <a:t> </a:t>
            </a:r>
            <a:r>
              <a:rPr lang="en-US" altLang="en-US" b="1" dirty="0" err="1">
                <a:latin typeface="Arial" panose="020B0604020202020204" pitchFamily="34" charset="0"/>
              </a:rPr>
              <a:t>ir</a:t>
            </a:r>
            <a:r>
              <a:rPr lang="en-US" altLang="en-US" b="1" dirty="0">
                <a:latin typeface="Arial" panose="020B0604020202020204" pitchFamily="34" charset="0"/>
              </a:rPr>
              <a:t> </a:t>
            </a:r>
            <a:r>
              <a:rPr lang="en-US" altLang="en-US" b="1" dirty="0" err="1">
                <a:latin typeface="Arial" panose="020B0604020202020204" pitchFamily="34" charset="0"/>
              </a:rPr>
              <a:t>pensijų</a:t>
            </a:r>
            <a:r>
              <a:rPr lang="en-US" altLang="en-US" b="1" dirty="0">
                <a:latin typeface="Arial" panose="020B0604020202020204" pitchFamily="34" charset="0"/>
              </a:rPr>
              <a:t> </a:t>
            </a:r>
            <a:r>
              <a:rPr lang="en-US" altLang="en-US" b="1" dirty="0" err="1">
                <a:latin typeface="Arial" panose="020B0604020202020204" pitchFamily="34" charset="0"/>
              </a:rPr>
              <a:t>sistemos</a:t>
            </a:r>
            <a:r>
              <a:rPr lang="en-US" altLang="en-US" b="1" dirty="0">
                <a:latin typeface="Arial" panose="020B0604020202020204" pitchFamily="34" charset="0"/>
              </a:rPr>
              <a:t> </a:t>
            </a:r>
            <a:r>
              <a:rPr lang="en-US" altLang="en-US" b="1" dirty="0" err="1">
                <a:latin typeface="Arial" panose="020B0604020202020204" pitchFamily="34" charset="0"/>
              </a:rPr>
              <a:t>stabilumas</a:t>
            </a:r>
            <a:br>
              <a:rPr lang="en-US" altLang="en-US" dirty="0">
                <a:latin typeface="Arial" panose="020B0604020202020204" pitchFamily="34" charset="0"/>
              </a:rPr>
            </a:br>
            <a:r>
              <a:rPr lang="en-US" altLang="en-US" dirty="0">
                <a:latin typeface="Arial" panose="020B0604020202020204" pitchFamily="34" charset="0"/>
              </a:rPr>
              <a:t>Lietuva </a:t>
            </a:r>
            <a:r>
              <a:rPr lang="en-US" altLang="en-US" dirty="0" err="1">
                <a:latin typeface="Arial" panose="020B0604020202020204" pitchFamily="34" charset="0"/>
              </a:rPr>
              <a:t>turi</a:t>
            </a:r>
            <a:r>
              <a:rPr lang="en-US" altLang="en-US" dirty="0">
                <a:latin typeface="Arial" panose="020B0604020202020204" pitchFamily="34" charset="0"/>
              </a:rPr>
              <a:t> tri</a:t>
            </a:r>
            <a:r>
              <a:rPr lang="lt-LT" altLang="en-US" dirty="0">
                <a:latin typeface="Arial" panose="020B0604020202020204" pitchFamily="34" charset="0"/>
              </a:rPr>
              <a:t>jų</a:t>
            </a:r>
            <a:r>
              <a:rPr lang="en-US" altLang="en-US" dirty="0">
                <a:latin typeface="Arial" panose="020B0604020202020204" pitchFamily="34" charset="0"/>
              </a:rPr>
              <a:t> </a:t>
            </a:r>
            <a:r>
              <a:rPr lang="en-US" altLang="en-US" dirty="0" err="1">
                <a:latin typeface="Arial" panose="020B0604020202020204" pitchFamily="34" charset="0"/>
              </a:rPr>
              <a:t>pakopų</a:t>
            </a:r>
            <a:r>
              <a:rPr lang="en-US" altLang="en-US" dirty="0">
                <a:latin typeface="Arial" panose="020B0604020202020204" pitchFamily="34" charset="0"/>
              </a:rPr>
              <a:t> </a:t>
            </a:r>
            <a:r>
              <a:rPr lang="en-US" altLang="en-US" dirty="0" err="1">
                <a:latin typeface="Arial" panose="020B0604020202020204" pitchFamily="34" charset="0"/>
              </a:rPr>
              <a:t>pensijų</a:t>
            </a:r>
            <a:r>
              <a:rPr lang="en-US" altLang="en-US" dirty="0">
                <a:latin typeface="Arial" panose="020B0604020202020204" pitchFamily="34" charset="0"/>
              </a:rPr>
              <a:t> </a:t>
            </a:r>
            <a:r>
              <a:rPr lang="en-US" altLang="en-US" dirty="0" err="1">
                <a:latin typeface="Arial" panose="020B0604020202020204" pitchFamily="34" charset="0"/>
              </a:rPr>
              <a:t>sistemą</a:t>
            </a:r>
            <a:r>
              <a:rPr lang="en-US" altLang="en-US" dirty="0">
                <a:latin typeface="Arial" panose="020B0604020202020204" pitchFamily="34" charset="0"/>
              </a:rPr>
              <a:t>, </a:t>
            </a:r>
            <a:r>
              <a:rPr lang="en-US" altLang="en-US" dirty="0" err="1">
                <a:latin typeface="Arial" panose="020B0604020202020204" pitchFamily="34" charset="0"/>
              </a:rPr>
              <a:t>valstybės</a:t>
            </a:r>
            <a:r>
              <a:rPr lang="en-US" altLang="en-US" dirty="0">
                <a:latin typeface="Arial" panose="020B0604020202020204" pitchFamily="34" charset="0"/>
              </a:rPr>
              <a:t> </a:t>
            </a:r>
            <a:r>
              <a:rPr lang="en-US" altLang="en-US" dirty="0" err="1">
                <a:latin typeface="Arial" panose="020B0604020202020204" pitchFamily="34" charset="0"/>
              </a:rPr>
              <a:t>sveikatos</a:t>
            </a:r>
            <a:r>
              <a:rPr lang="en-US" altLang="en-US" dirty="0">
                <a:latin typeface="Arial" panose="020B0604020202020204" pitchFamily="34" charset="0"/>
              </a:rPr>
              <a:t> </a:t>
            </a:r>
            <a:r>
              <a:rPr lang="en-US" altLang="en-US" dirty="0" err="1">
                <a:latin typeface="Arial" panose="020B0604020202020204" pitchFamily="34" charset="0"/>
              </a:rPr>
              <a:t>apsaugos</a:t>
            </a:r>
            <a:r>
              <a:rPr lang="en-US" altLang="en-US" dirty="0">
                <a:latin typeface="Arial" panose="020B0604020202020204" pitchFamily="34" charset="0"/>
              </a:rPr>
              <a:t> </a:t>
            </a:r>
            <a:r>
              <a:rPr lang="en-US" altLang="en-US" dirty="0" err="1">
                <a:latin typeface="Arial" panose="020B0604020202020204" pitchFamily="34" charset="0"/>
              </a:rPr>
              <a:t>tinklą</a:t>
            </a:r>
            <a:r>
              <a:rPr lang="en-US" altLang="en-US" dirty="0">
                <a:latin typeface="Arial" panose="020B0604020202020204" pitchFamily="34" charset="0"/>
              </a:rPr>
              <a:t>, </a:t>
            </a:r>
            <a:r>
              <a:rPr lang="en-US" altLang="en-US" dirty="0" err="1">
                <a:latin typeface="Arial" panose="020B0604020202020204" pitchFamily="34" charset="0"/>
              </a:rPr>
              <a:t>kurie</a:t>
            </a:r>
            <a:r>
              <a:rPr lang="en-US" altLang="en-US" dirty="0">
                <a:latin typeface="Arial" panose="020B0604020202020204" pitchFamily="34" charset="0"/>
              </a:rPr>
              <a:t> </a:t>
            </a:r>
            <a:r>
              <a:rPr lang="en-US" altLang="en-US" dirty="0" err="1">
                <a:latin typeface="Arial" panose="020B0604020202020204" pitchFamily="34" charset="0"/>
              </a:rPr>
              <a:t>suteikia</a:t>
            </a:r>
            <a:r>
              <a:rPr lang="en-US" altLang="en-US" dirty="0">
                <a:latin typeface="Arial" panose="020B0604020202020204" pitchFamily="34" charset="0"/>
              </a:rPr>
              <a:t> </a:t>
            </a:r>
            <a:r>
              <a:rPr lang="en-US" altLang="en-US" dirty="0" err="1">
                <a:latin typeface="Arial" panose="020B0604020202020204" pitchFamily="34" charset="0"/>
              </a:rPr>
              <a:t>bazinę</a:t>
            </a:r>
            <a:r>
              <a:rPr lang="en-US" altLang="en-US" dirty="0">
                <a:latin typeface="Arial" panose="020B0604020202020204" pitchFamily="34" charset="0"/>
              </a:rPr>
              <a:t> </a:t>
            </a:r>
            <a:r>
              <a:rPr lang="en-US" altLang="en-US" dirty="0" err="1">
                <a:latin typeface="Arial" panose="020B0604020202020204" pitchFamily="34" charset="0"/>
              </a:rPr>
              <a:t>apsaugą</a:t>
            </a:r>
            <a:r>
              <a:rPr lang="en-US" altLang="en-US" dirty="0">
                <a:latin typeface="Arial" panose="020B0604020202020204" pitchFamily="34" charset="0"/>
              </a:rPr>
              <a:t>. </a:t>
            </a:r>
            <a:r>
              <a:rPr lang="en-US" altLang="en-US" dirty="0" err="1">
                <a:latin typeface="Arial" panose="020B0604020202020204" pitchFamily="34" charset="0"/>
              </a:rPr>
              <a:t>Strategijų</a:t>
            </a:r>
            <a:r>
              <a:rPr lang="en-US" altLang="en-US" dirty="0">
                <a:latin typeface="Arial" panose="020B0604020202020204" pitchFamily="34" charset="0"/>
              </a:rPr>
              <a:t> </a:t>
            </a:r>
            <a:r>
              <a:rPr lang="en-US" altLang="en-US" dirty="0" err="1">
                <a:latin typeface="Arial" panose="020B0604020202020204" pitchFamily="34" charset="0"/>
              </a:rPr>
              <a:t>lygmenyje</a:t>
            </a:r>
            <a:r>
              <a:rPr lang="en-US" altLang="en-US" dirty="0">
                <a:latin typeface="Arial" panose="020B0604020202020204" pitchFamily="34" charset="0"/>
              </a:rPr>
              <a:t> </a:t>
            </a:r>
            <a:r>
              <a:rPr lang="en-US" altLang="en-US" dirty="0" err="1">
                <a:latin typeface="Arial" panose="020B0604020202020204" pitchFamily="34" charset="0"/>
              </a:rPr>
              <a:t>yra</a:t>
            </a:r>
            <a:r>
              <a:rPr lang="en-US" altLang="en-US" dirty="0">
                <a:latin typeface="Arial" panose="020B0604020202020204" pitchFamily="34" charset="0"/>
              </a:rPr>
              <a:t> </a:t>
            </a:r>
            <a:r>
              <a:rPr lang="en-US" altLang="en-US" dirty="0" err="1">
                <a:latin typeface="Arial" panose="020B0604020202020204" pitchFamily="34" charset="0"/>
              </a:rPr>
              <a:t>siekiama</a:t>
            </a:r>
            <a:r>
              <a:rPr lang="en-US" altLang="en-US" dirty="0">
                <a:latin typeface="Arial" panose="020B0604020202020204" pitchFamily="34" charset="0"/>
              </a:rPr>
              <a:t> </a:t>
            </a:r>
            <a:r>
              <a:rPr lang="en-US" altLang="en-US" dirty="0" err="1">
                <a:latin typeface="Arial" panose="020B0604020202020204" pitchFamily="34" charset="0"/>
              </a:rPr>
              <a:t>stiprinti</a:t>
            </a:r>
            <a:r>
              <a:rPr lang="en-US" altLang="en-US" dirty="0">
                <a:latin typeface="Arial" panose="020B0604020202020204" pitchFamily="34" charset="0"/>
              </a:rPr>
              <a:t> </a:t>
            </a:r>
            <a:r>
              <a:rPr lang="en-US" altLang="en-US" dirty="0" err="1">
                <a:latin typeface="Arial" panose="020B0604020202020204" pitchFamily="34" charset="0"/>
              </a:rPr>
              <a:t>sveikatos</a:t>
            </a:r>
            <a:r>
              <a:rPr lang="en-US" altLang="en-US" dirty="0">
                <a:latin typeface="Arial" panose="020B0604020202020204" pitchFamily="34" charset="0"/>
              </a:rPr>
              <a:t> </a:t>
            </a:r>
            <a:r>
              <a:rPr lang="en-US" altLang="en-US" dirty="0" err="1">
                <a:latin typeface="Arial" panose="020B0604020202020204" pitchFamily="34" charset="0"/>
              </a:rPr>
              <a:t>priežiūrą</a:t>
            </a:r>
            <a:r>
              <a:rPr lang="en-US" altLang="en-US" dirty="0">
                <a:latin typeface="Arial" panose="020B0604020202020204" pitchFamily="34" charset="0"/>
              </a:rPr>
              <a:t>, </a:t>
            </a:r>
            <a:r>
              <a:rPr lang="en-US" altLang="en-US" dirty="0" err="1">
                <a:latin typeface="Arial" panose="020B0604020202020204" pitchFamily="34" charset="0"/>
              </a:rPr>
              <a:t>prevenciją</a:t>
            </a:r>
            <a:r>
              <a:rPr lang="en-US" altLang="en-US" dirty="0">
                <a:latin typeface="Arial" panose="020B0604020202020204" pitchFamily="34" charset="0"/>
              </a:rPr>
              <a:t>. </a:t>
            </a:r>
          </a:p>
          <a:p>
            <a:pPr marL="0" lvl="0" indent="0" eaLnBrk="0" fontAlgn="base" hangingPunct="0">
              <a:spcBef>
                <a:spcPct val="0"/>
              </a:spcBef>
              <a:spcAft>
                <a:spcPct val="0"/>
              </a:spcAft>
              <a:buNone/>
            </a:pPr>
            <a:endParaRPr lang="en-US" altLang="en-US" dirty="0">
              <a:latin typeface="Arial" panose="020B0604020202020204" pitchFamily="34" charset="0"/>
            </a:endParaRPr>
          </a:p>
          <a:p>
            <a:endParaRPr lang="en-US" dirty="0"/>
          </a:p>
        </p:txBody>
      </p:sp>
      <p:sp>
        <p:nvSpPr>
          <p:cNvPr id="6" name="Text Placeholder 5"/>
          <p:cNvSpPr>
            <a:spLocks noGrp="1"/>
          </p:cNvSpPr>
          <p:nvPr>
            <p:ph type="body" sz="quarter" idx="3"/>
          </p:nvPr>
        </p:nvSpPr>
        <p:spPr>
          <a:xfrm>
            <a:off x="11658600" y="417351"/>
            <a:ext cx="4041775" cy="639762"/>
          </a:xfrm>
        </p:spPr>
        <p:txBody>
          <a:bodyPr/>
          <a:lstStyle/>
          <a:p>
            <a:r>
              <a:rPr lang="lt-LT" dirty="0"/>
              <a:t>Lietuvos silpnybės</a:t>
            </a:r>
            <a:endParaRPr lang="en-US" dirty="0"/>
          </a:p>
        </p:txBody>
      </p:sp>
      <p:sp>
        <p:nvSpPr>
          <p:cNvPr id="9" name="Rectangle 2"/>
          <p:cNvSpPr>
            <a:spLocks noChangeArrowheads="1"/>
          </p:cNvSpPr>
          <p:nvPr/>
        </p:nvSpPr>
        <p:spPr bwMode="auto">
          <a:xfrm>
            <a:off x="0" y="0"/>
            <a:ext cx="18288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p:cNvSpPr>
            <a:spLocks noGrp="1" noChangeArrowheads="1"/>
          </p:cNvSpPr>
          <p:nvPr>
            <p:ph sz="quarter" idx="4"/>
          </p:nvPr>
        </p:nvSpPr>
        <p:spPr bwMode="auto">
          <a:xfrm>
            <a:off x="8382000" y="1199826"/>
            <a:ext cx="9906000" cy="837152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1</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Ilgalaikės</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priežiūros</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paslaugų</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fragmentacija</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ir</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ribotas</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prieinamumas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lvl="0" indent="0" algn="just" eaLnBrk="0" fontAlgn="base" hangingPunct="0">
              <a:spcBef>
                <a:spcPct val="0"/>
              </a:spcBef>
              <a:spcAft>
                <a:spcPct val="0"/>
              </a:spcAft>
              <a:buNone/>
            </a:pPr>
            <a:r>
              <a:rPr kumimoji="0" lang="en-US" altLang="en-US" sz="2000" b="0" i="0" u="none" strike="noStrike" cap="none" normalizeH="0" baseline="0" dirty="0" err="1">
                <a:ln>
                  <a:noFill/>
                </a:ln>
                <a:solidFill>
                  <a:schemeClr val="tx1"/>
                </a:solidFill>
                <a:effectLst/>
                <a:latin typeface="Arial" panose="020B0604020202020204" pitchFamily="34" charset="0"/>
              </a:rPr>
              <a:t>Paslaugos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nėra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pilnai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sujungtos</a:t>
            </a:r>
            <a:r>
              <a:rPr kumimoji="0" lang="en-US" altLang="en-US" sz="2000" b="0" i="0" u="none" strike="noStrike" cap="none" normalizeH="0" baseline="0" dirty="0">
                <a:ln>
                  <a:noFill/>
                </a:ln>
                <a:solidFill>
                  <a:schemeClr val="tx1"/>
                </a:solidFill>
                <a:effectLst/>
                <a:latin typeface="Arial" panose="020B0604020202020204" pitchFamily="34" charset="0"/>
              </a:rPr>
              <a:t> tarp </a:t>
            </a:r>
            <a:r>
              <a:rPr kumimoji="0" lang="en-US" altLang="en-US" sz="2000" b="0" i="0" u="none" strike="noStrike" cap="none" normalizeH="0" baseline="0" dirty="0" err="1">
                <a:ln>
                  <a:noFill/>
                </a:ln>
                <a:solidFill>
                  <a:schemeClr val="tx1"/>
                </a:solidFill>
                <a:effectLst/>
                <a:latin typeface="Arial" panose="020B0604020202020204" pitchFamily="34" charset="0"/>
              </a:rPr>
              <a:t>sveikatos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ir</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socialinės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sferų</a:t>
            </a:r>
            <a:r>
              <a:rPr kumimoji="0" lang="en-US" altLang="en-US" sz="2000" b="0" i="0" u="none" strike="noStrike" cap="none" normalizeH="0" baseline="0" dirty="0">
                <a:ln>
                  <a:noFill/>
                </a:ln>
                <a:solidFill>
                  <a:schemeClr val="tx1"/>
                </a:solidFill>
                <a:effectLst/>
                <a:latin typeface="Arial" panose="020B0604020202020204" pitchFamily="34" charset="0"/>
              </a:rPr>
              <a:t> — </a:t>
            </a:r>
            <a:r>
              <a:rPr lang="en-US" altLang="en-US" sz="2000" dirty="0" err="1">
                <a:latin typeface="Arial" panose="020B0604020202020204" pitchFamily="34" charset="0"/>
              </a:rPr>
              <a:t>ministerijos</a:t>
            </a:r>
            <a:r>
              <a:rPr lang="lt-LT" altLang="en-US" sz="2000" dirty="0">
                <a:latin typeface="Arial" panose="020B0604020202020204" pitchFamily="34" charset="0"/>
              </a:rPr>
              <a:t>,</a:t>
            </a:r>
            <a:r>
              <a:rPr lang="en-US" altLang="en-US" sz="2000" dirty="0">
                <a:latin typeface="Arial" panose="020B0604020202020204" pitchFamily="34" charset="0"/>
              </a:rPr>
              <a:t> </a:t>
            </a:r>
            <a:r>
              <a:rPr lang="en-US" altLang="en-US" sz="2000" dirty="0" err="1">
                <a:latin typeface="Arial" panose="020B0604020202020204" pitchFamily="34" charset="0"/>
              </a:rPr>
              <a:t>savivaldybės</a:t>
            </a:r>
            <a:r>
              <a:rPr lang="lt-LT" altLang="en-US" sz="2000" dirty="0">
                <a:latin typeface="Arial" panose="020B0604020202020204" pitchFamily="34" charset="0"/>
              </a:rPr>
              <a:t> turi </a:t>
            </a:r>
            <a:r>
              <a:rPr kumimoji="0" lang="en-US" altLang="en-US" sz="2000" b="0" i="0" u="none" strike="noStrike" cap="none" normalizeH="0" baseline="0" dirty="0">
                <a:ln>
                  <a:noFill/>
                </a:ln>
                <a:solidFill>
                  <a:schemeClr val="tx1"/>
                </a:solidFill>
                <a:effectLst/>
                <a:latin typeface="Arial" panose="020B0604020202020204" pitchFamily="34" charset="0"/>
              </a:rPr>
              <a:t>skirting</a:t>
            </a:r>
            <a:r>
              <a:rPr kumimoji="0" lang="lt-LT" altLang="en-US" sz="2000" b="0" i="0" u="none" strike="noStrike" cap="none" normalizeH="0" baseline="0" dirty="0">
                <a:ln>
                  <a:noFill/>
                </a:ln>
                <a:solidFill>
                  <a:schemeClr val="tx1"/>
                </a:solidFill>
                <a:effectLst/>
                <a:latin typeface="Arial" panose="020B0604020202020204" pitchFamily="34" charset="0"/>
              </a:rPr>
              <a:t>a</a:t>
            </a:r>
            <a:r>
              <a:rPr kumimoji="0" lang="en-US" altLang="en-US" sz="2000" b="0" i="0" u="none" strike="noStrike" cap="none" normalizeH="0" baseline="0" dirty="0">
                <a:ln>
                  <a:noFill/>
                </a:ln>
                <a:solidFill>
                  <a:schemeClr val="tx1"/>
                </a:solidFill>
                <a:effectLst/>
                <a:latin typeface="Arial" panose="020B0604020202020204" pitchFamily="34" charset="0"/>
              </a:rPr>
              <a:t>s </a:t>
            </a:r>
            <a:r>
              <a:rPr kumimoji="0" lang="en-US" altLang="en-US" sz="2000" b="0" i="0" u="none" strike="noStrike" cap="none" normalizeH="0" baseline="0" dirty="0" err="1">
                <a:ln>
                  <a:noFill/>
                </a:ln>
                <a:solidFill>
                  <a:schemeClr val="tx1"/>
                </a:solidFill>
                <a:effectLst/>
                <a:latin typeface="Arial" panose="020B0604020202020204" pitchFamily="34" charset="0"/>
              </a:rPr>
              <a:t>atsakomyb</a:t>
            </a:r>
            <a:r>
              <a:rPr kumimoji="0" lang="lt-LT" altLang="en-US" sz="2000" b="0" i="0" u="none" strike="noStrike" cap="none" normalizeH="0" baseline="0" dirty="0" err="1">
                <a:ln>
                  <a:noFill/>
                </a:ln>
                <a:solidFill>
                  <a:schemeClr val="tx1"/>
                </a:solidFill>
                <a:effectLst/>
                <a:latin typeface="Arial" panose="020B0604020202020204" pitchFamily="34" charset="0"/>
              </a:rPr>
              <a:t>es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ir</a:t>
            </a:r>
            <a:r>
              <a:rPr kumimoji="0" lang="en-US" altLang="en-US" sz="2000" b="0" i="0" u="none" strike="noStrike" cap="none" normalizeH="0" baseline="0" dirty="0">
                <a:ln>
                  <a:noFill/>
                </a:ln>
                <a:solidFill>
                  <a:schemeClr val="tx1"/>
                </a:solidFill>
                <a:effectLst/>
                <a:latin typeface="Arial" panose="020B0604020202020204" pitchFamily="34" charset="0"/>
              </a:rPr>
              <a:t> tai </a:t>
            </a:r>
            <a:r>
              <a:rPr kumimoji="0" lang="en-US" altLang="en-US" sz="2000" b="0" i="0" u="none" strike="noStrike" cap="none" normalizeH="0" baseline="0" dirty="0" err="1">
                <a:ln>
                  <a:noFill/>
                </a:ln>
                <a:solidFill>
                  <a:schemeClr val="tx1"/>
                </a:solidFill>
                <a:effectLst/>
                <a:latin typeface="Arial" panose="020B0604020202020204" pitchFamily="34" charset="0"/>
              </a:rPr>
              <a:t>sukuria</a:t>
            </a:r>
            <a:r>
              <a:rPr kumimoji="0" lang="en-US" altLang="en-US" sz="2000" b="0" i="0" u="none" strike="noStrike" cap="none" normalizeH="0" baseline="0" dirty="0">
                <a:ln>
                  <a:noFill/>
                </a:ln>
                <a:solidFill>
                  <a:schemeClr val="tx1"/>
                </a:solidFill>
                <a:effectLst/>
                <a:latin typeface="Arial" panose="020B0604020202020204" pitchFamily="34" charset="0"/>
              </a:rPr>
              <a:t> sprag</a:t>
            </a:r>
            <a:r>
              <a:rPr kumimoji="0" lang="lt-LT" altLang="en-US" sz="2000" b="0" i="0" u="none" strike="noStrike" cap="none" normalizeH="0" baseline="0" dirty="0" err="1">
                <a:ln>
                  <a:noFill/>
                </a:ln>
                <a:solidFill>
                  <a:schemeClr val="tx1"/>
                </a:solidFill>
                <a:effectLst/>
                <a:latin typeface="Arial" panose="020B0604020202020204" pitchFamily="34" charset="0"/>
              </a:rPr>
              <a:t>as</a:t>
            </a:r>
            <a:r>
              <a:rPr kumimoji="0" lang="en-US" altLang="en-US" sz="2000" b="0" i="0" u="none" strike="noStrike" cap="none" normalizeH="0" baseline="0" dirty="0">
                <a:ln>
                  <a:noFill/>
                </a:ln>
                <a:solidFill>
                  <a:schemeClr val="tx1"/>
                </a:solidFill>
                <a:effectLst/>
                <a:latin typeface="Arial" panose="020B0604020202020204" pitchFamily="34" charset="0"/>
              </a:rPr>
              <a:t>.</a:t>
            </a:r>
          </a:p>
          <a:p>
            <a:pPr marL="0" lvl="0" indent="0" algn="just" eaLnBrk="0" fontAlgn="base" hangingPunct="0">
              <a:spcBef>
                <a:spcPct val="0"/>
              </a:spcBef>
              <a:spcAft>
                <a:spcPct val="0"/>
              </a:spcAft>
              <a:buFontTx/>
              <a:buChar char="•"/>
            </a:pPr>
            <a:r>
              <a:rPr kumimoji="0" lang="en-US" altLang="en-US" sz="2000" b="0" i="0" u="none" strike="noStrike" cap="none" normalizeH="0" baseline="0" dirty="0" err="1">
                <a:ln>
                  <a:noFill/>
                </a:ln>
                <a:solidFill>
                  <a:schemeClr val="tx1"/>
                </a:solidFill>
                <a:effectLst/>
                <a:latin typeface="Arial" panose="020B0604020202020204" pitchFamily="34" charset="0"/>
              </a:rPr>
              <a:t>Nedaug</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personalo</a:t>
            </a:r>
            <a:r>
              <a:rPr kumimoji="0" lang="en-US" altLang="en-US" sz="2000" b="0" i="0" u="none" strike="noStrike" cap="none" normalizeH="0" baseline="0" dirty="0">
                <a:ln>
                  <a:noFill/>
                </a:ln>
                <a:solidFill>
                  <a:schemeClr val="tx1"/>
                </a:solidFill>
                <a:effectLst/>
                <a:latin typeface="Arial" panose="020B0604020202020204" pitchFamily="34" charset="0"/>
              </a:rPr>
              <a:t>: Lietuva </a:t>
            </a:r>
            <a:r>
              <a:rPr kumimoji="0" lang="en-US" altLang="en-US" sz="2000" b="0" i="0" u="none" strike="noStrike" cap="none" normalizeH="0" baseline="0" dirty="0" err="1">
                <a:ln>
                  <a:noFill/>
                </a:ln>
                <a:solidFill>
                  <a:schemeClr val="tx1"/>
                </a:solidFill>
                <a:effectLst/>
                <a:latin typeface="Arial" panose="020B0604020202020204" pitchFamily="34" charset="0"/>
              </a:rPr>
              <a:t>turi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labai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mažą</a:t>
            </a:r>
            <a:r>
              <a:rPr kumimoji="0" lang="lt-LT" altLang="en-US" sz="2000" b="0" i="0" u="none" strike="noStrike" cap="none" normalizeH="0" baseline="0" dirty="0">
                <a:ln>
                  <a:noFill/>
                </a:ln>
                <a:solidFill>
                  <a:schemeClr val="tx1"/>
                </a:solidFill>
                <a:effectLst/>
                <a:latin typeface="Arial" panose="020B0604020202020204" pitchFamily="34" charset="0"/>
              </a:rPr>
              <a:t> </a:t>
            </a:r>
            <a:r>
              <a:rPr lang="en-US" altLang="en-US" sz="2000" dirty="0" err="1">
                <a:latin typeface="Arial" panose="020B0604020202020204" pitchFamily="34" charset="0"/>
              </a:rPr>
              <a:t>ilgalaikės</a:t>
            </a:r>
            <a:r>
              <a:rPr lang="en-US" altLang="en-US" sz="2000" dirty="0">
                <a:latin typeface="Arial" panose="020B0604020202020204" pitchFamily="34" charset="0"/>
              </a:rPr>
              <a:t> </a:t>
            </a:r>
            <a:r>
              <a:rPr lang="en-US" altLang="en-US" sz="2000" dirty="0" err="1">
                <a:latin typeface="Arial" panose="020B0604020202020204" pitchFamily="34" charset="0"/>
              </a:rPr>
              <a:t>priežiūros</a:t>
            </a:r>
            <a:r>
              <a:rPr lang="en-US" altLang="en-US" sz="2000" dirty="0">
                <a:latin typeface="Arial" panose="020B0604020202020204" pitchFamily="34" charset="0"/>
              </a:rPr>
              <a:t> </a:t>
            </a:r>
            <a:r>
              <a:rPr lang="en-US" altLang="en-US" sz="2000" dirty="0" err="1">
                <a:latin typeface="Arial" panose="020B0604020202020204" pitchFamily="34" charset="0"/>
              </a:rPr>
              <a:t>sektoriuje</a:t>
            </a:r>
            <a:r>
              <a:rPr lang="lt-LT" altLang="en-US" sz="2000" dirty="0">
                <a:latin typeface="Arial" panose="020B0604020202020204" pitchFamily="34" charset="0"/>
              </a:rPr>
              <a:t> dirbančių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darbuotojų</a:t>
            </a:r>
            <a:r>
              <a:rPr kumimoji="0" lang="lt-LT" altLang="en-US" sz="2000" b="0" i="0" u="none" strike="noStrike" cap="none" normalizeH="0" baseline="0" dirty="0">
                <a:ln>
                  <a:noFill/>
                </a:ln>
                <a:solidFill>
                  <a:schemeClr val="tx1"/>
                </a:solidFill>
                <a:effectLst/>
                <a:latin typeface="Arial" panose="020B0604020202020204" pitchFamily="34" charset="0"/>
              </a:rPr>
              <a:t> </a:t>
            </a:r>
            <a:r>
              <a:rPr lang="en-US" altLang="en-US" sz="2000" dirty="0" err="1">
                <a:latin typeface="Arial" panose="020B0604020202020204" pitchFamily="34" charset="0"/>
              </a:rPr>
              <a:t>skaičių</a:t>
            </a:r>
            <a:r>
              <a:rPr lang="lt-LT"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žymiai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mažiau</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nei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lt-LT" altLang="en-US" sz="2000" b="0" i="0" u="none" strike="noStrike" cap="none" normalizeH="0" baseline="0" dirty="0">
                <a:ln>
                  <a:noFill/>
                </a:ln>
                <a:solidFill>
                  <a:schemeClr val="tx1"/>
                </a:solidFill>
                <a:effectLst/>
                <a:latin typeface="Arial" panose="020B0604020202020204" pitchFamily="34" charset="0"/>
              </a:rPr>
              <a:t>ES </a:t>
            </a:r>
            <a:r>
              <a:rPr kumimoji="0" lang="en-US" altLang="en-US" sz="2000" b="0" i="0" u="none" strike="noStrike" cap="none" normalizeH="0" baseline="0" dirty="0" err="1">
                <a:ln>
                  <a:noFill/>
                </a:ln>
                <a:solidFill>
                  <a:schemeClr val="tx1"/>
                </a:solidFill>
                <a:effectLst/>
                <a:latin typeface="Arial" panose="020B0604020202020204" pitchFamily="34" charset="0"/>
              </a:rPr>
              <a:t>vidurkis</a:t>
            </a:r>
            <a:r>
              <a:rPr kumimoji="0" lang="lt-LT" altLang="en-US" sz="2000" b="0" i="0" u="none" strike="noStrike" cap="none" normalizeH="0" baseline="0" dirty="0">
                <a:ln>
                  <a:noFill/>
                </a:ln>
                <a:solidFill>
                  <a:schemeClr val="tx1"/>
                </a:solidFill>
                <a:effectLst/>
                <a:latin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2. </a:t>
            </a:r>
            <a:r>
              <a:rPr kumimoji="0" lang="en-US" altLang="en-US" sz="2000" b="1" i="0" u="none" strike="noStrike" cap="none" normalizeH="0" baseline="0" dirty="0" err="1">
                <a:ln>
                  <a:noFill/>
                </a:ln>
                <a:solidFill>
                  <a:schemeClr val="tx1"/>
                </a:solidFill>
                <a:effectLst/>
                <a:latin typeface="Arial" panose="020B0604020202020204" pitchFamily="34" charset="0"/>
              </a:rPr>
              <a:t>Finansin</a:t>
            </a:r>
            <a:r>
              <a:rPr kumimoji="0" lang="lt-LT" altLang="en-US" sz="2000" b="1" i="0" u="none" strike="noStrike" cap="none" normalizeH="0" baseline="0" dirty="0" err="1">
                <a:ln>
                  <a:noFill/>
                </a:ln>
                <a:solidFill>
                  <a:schemeClr val="tx1"/>
                </a:solidFill>
                <a:effectLst/>
                <a:latin typeface="Arial" panose="020B0604020202020204" pitchFamily="34" charset="0"/>
              </a:rPr>
              <a:t>io</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tvarumo</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iššūkiai</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dėl</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senstančios</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populiacijos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Tobulinant </a:t>
            </a:r>
            <a:r>
              <a:rPr kumimoji="0" lang="en-US" altLang="en-US" sz="2000" b="0" i="0" u="none" strike="noStrike" cap="none" normalizeH="0" baseline="0" dirty="0" err="1">
                <a:ln>
                  <a:noFill/>
                </a:ln>
                <a:solidFill>
                  <a:schemeClr val="tx1"/>
                </a:solidFill>
                <a:effectLst/>
                <a:latin typeface="Arial" panose="020B0604020202020204" pitchFamily="34" charset="0"/>
              </a:rPr>
              <a:t>viešųjų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finansų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valdymą</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bei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pensijų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ir</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sveikatos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apsaugos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sistem</a:t>
            </a:r>
            <a:r>
              <a:rPr kumimoji="0" lang="lt-LT" altLang="en-US" sz="2000" b="0" i="0" u="none" strike="noStrike" cap="none" normalizeH="0" baseline="0" dirty="0" err="1">
                <a:ln>
                  <a:noFill/>
                </a:ln>
                <a:solidFill>
                  <a:schemeClr val="tx1"/>
                </a:solidFill>
                <a:effectLst/>
                <a:latin typeface="Arial" panose="020B0604020202020204" pitchFamily="34" charset="0"/>
              </a:rPr>
              <a:t>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būtina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atsižvelgti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kad</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demografiniai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pokyčiai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didina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išlaidas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pensijoms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sveikatos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priežiūrai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socialinėms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paslaugoms</a:t>
            </a:r>
            <a:r>
              <a:rPr kumimoji="0" lang="en-US" altLang="en-US" sz="2000" b="0" i="0" u="none" strike="noStrike" cap="none" normalizeH="0" baseline="0" dirty="0">
                <a:ln>
                  <a:noFill/>
                </a:ln>
                <a:solidFill>
                  <a:schemeClr val="tx1"/>
                </a:solidFill>
                <a:effectLst/>
                <a:latin typeface="Arial" panose="020B0604020202020204" pitchFamily="34" charset="0"/>
              </a:rPr>
              <a:t>. </a:t>
            </a:r>
            <a:endParaRPr kumimoji="0" lang="lt-LT"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chemeClr val="tx1"/>
                </a:solidFill>
                <a:effectLst/>
                <a:latin typeface="Arial" panose="020B0604020202020204" pitchFamily="34" charset="0"/>
              </a:rPr>
              <a:t>Prognozės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rodo</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kad</a:t>
            </a:r>
            <a:r>
              <a:rPr kumimoji="0" lang="lt-LT" altLang="en-US" sz="2000" b="0" i="0" u="none" strike="noStrike" cap="none" normalizeH="0" baseline="0" dirty="0">
                <a:ln>
                  <a:noFill/>
                </a:ln>
                <a:solidFill>
                  <a:schemeClr val="tx1"/>
                </a:solidFill>
                <a:effectLst/>
                <a:latin typeface="Arial" panose="020B0604020202020204" pitchFamily="34" charset="0"/>
              </a:rPr>
              <a:t> su</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sen</a:t>
            </a:r>
            <a:r>
              <a:rPr kumimoji="0" lang="lt-LT" altLang="en-US" sz="2000" b="0" i="0" u="none" strike="noStrike" cap="none" normalizeH="0" baseline="0" dirty="0">
                <a:ln>
                  <a:noFill/>
                </a:ln>
                <a:solidFill>
                  <a:schemeClr val="tx1"/>
                </a:solidFill>
                <a:effectLst/>
                <a:latin typeface="Arial" panose="020B0604020202020204" pitchFamily="34" charset="0"/>
              </a:rPr>
              <a:t>ėjimu</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susijusios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išlaidos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pensi</a:t>
            </a:r>
            <a:r>
              <a:rPr kumimoji="0" lang="lt-LT" altLang="en-US" sz="2000" b="0" i="0" u="none" strike="noStrike" cap="none" normalizeH="0" baseline="0" dirty="0" err="1">
                <a:ln>
                  <a:noFill/>
                </a:ln>
                <a:solidFill>
                  <a:schemeClr val="tx1"/>
                </a:solidFill>
                <a:effectLst/>
                <a:latin typeface="Arial" panose="020B0604020202020204" pitchFamily="34" charset="0"/>
              </a:rPr>
              <a:t>ninkai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sveikat</a:t>
            </a:r>
            <a:r>
              <a:rPr kumimoji="0" lang="lt-LT" altLang="en-US" sz="2000" b="0" i="0" u="none" strike="noStrike" cap="none" normalizeH="0" baseline="0" dirty="0" err="1">
                <a:ln>
                  <a:noFill/>
                </a:ln>
                <a:solidFill>
                  <a:schemeClr val="tx1"/>
                </a:solidFill>
                <a:effectLst/>
                <a:latin typeface="Arial" panose="020B0604020202020204" pitchFamily="34" charset="0"/>
              </a:rPr>
              <a:t>os</a:t>
            </a:r>
            <a:r>
              <a:rPr kumimoji="0" lang="lt-LT" altLang="en-US" sz="2000" b="0" i="0" u="none" strike="noStrike" cap="none" normalizeH="0" baseline="0" dirty="0">
                <a:ln>
                  <a:noFill/>
                </a:ln>
                <a:solidFill>
                  <a:schemeClr val="tx1"/>
                </a:solidFill>
                <a:effectLst/>
                <a:latin typeface="Arial" panose="020B0604020202020204" pitchFamily="34" charset="0"/>
              </a:rPr>
              <a:t> apsauga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didės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ir</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gali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tapti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našta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biudžetui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jeigu</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nebus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realių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struktūrinių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sprendimų</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3. </a:t>
            </a:r>
            <a:r>
              <a:rPr kumimoji="0" lang="en-US" altLang="en-US" sz="2000" b="1" i="0" u="none" strike="noStrike" cap="none" normalizeH="0" baseline="0" dirty="0" err="1">
                <a:ln>
                  <a:noFill/>
                </a:ln>
                <a:solidFill>
                  <a:schemeClr val="tx1"/>
                </a:solidFill>
                <a:effectLst/>
                <a:latin typeface="Arial" panose="020B0604020202020204" pitchFamily="34" charset="0"/>
              </a:rPr>
              <a:t>Ribotos</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senjorų</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galimybės</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darbo</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rinkoje</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ir</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mokymosi</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srityje</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chemeClr val="tx1"/>
                </a:solidFill>
                <a:effectLst/>
                <a:latin typeface="Arial" panose="020B0604020202020204" pitchFamily="34" charset="0"/>
              </a:rPr>
              <a:t>Vyresni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asmenys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dažnai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susiduria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su</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problemomis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įsidarbinant</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ypač</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po</a:t>
            </a:r>
            <a:r>
              <a:rPr kumimoji="0" lang="en-US" altLang="en-US" sz="2000" b="0" i="0" u="none" strike="noStrike" cap="none" normalizeH="0" baseline="0" dirty="0">
                <a:ln>
                  <a:noFill/>
                </a:ln>
                <a:solidFill>
                  <a:schemeClr val="tx1"/>
                </a:solidFill>
                <a:effectLst/>
                <a:latin typeface="Arial" panose="020B0604020202020204" pitchFamily="34" charset="0"/>
              </a:rPr>
              <a:t> tam </a:t>
            </a:r>
            <a:r>
              <a:rPr kumimoji="0" lang="en-US" altLang="en-US" sz="2000" b="0" i="0" u="none" strike="noStrike" cap="none" normalizeH="0" baseline="0" dirty="0" err="1">
                <a:ln>
                  <a:noFill/>
                </a:ln>
                <a:solidFill>
                  <a:schemeClr val="tx1"/>
                </a:solidFill>
                <a:effectLst/>
                <a:latin typeface="Arial" panose="020B0604020202020204" pitchFamily="34" charset="0"/>
              </a:rPr>
              <a:t>tikro</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amžiaus</a:t>
            </a:r>
            <a:r>
              <a:rPr kumimoji="0" lang="en-US" altLang="en-US" sz="2000" b="0" i="0" u="none" strike="noStrike" cap="none" normalizeH="0" baseline="0" dirty="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chemeClr val="tx1"/>
                </a:solidFill>
                <a:effectLst/>
                <a:latin typeface="Arial" panose="020B0604020202020204" pitchFamily="34" charset="0"/>
              </a:rPr>
              <a:t>Visą</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gyvenimą</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trunkantis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mokymasis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dar</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nėra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labai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plačiai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prieinamas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ar</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struktūrizuotas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visose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savivaldybėse</a:t>
            </a:r>
            <a:r>
              <a:rPr kumimoji="0" lang="en-US" altLang="en-US" sz="20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4. </a:t>
            </a:r>
            <a:r>
              <a:rPr kumimoji="0" lang="en-US" altLang="en-US" sz="2000" b="1" i="0" u="none" strike="noStrike" cap="none" normalizeH="0" baseline="0" dirty="0" err="1">
                <a:ln>
                  <a:noFill/>
                </a:ln>
                <a:solidFill>
                  <a:schemeClr val="tx1"/>
                </a:solidFill>
                <a:effectLst/>
                <a:latin typeface="Arial" panose="020B0604020202020204" pitchFamily="34" charset="0"/>
              </a:rPr>
              <a:t>Viešojo</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požiūrio</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stereotipų</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ir</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visuomenės</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nuostatų</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problemos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chemeClr val="tx1"/>
                </a:solidFill>
                <a:effectLst/>
                <a:latin typeface="Arial" panose="020B0604020202020204" pitchFamily="34" charset="0"/>
              </a:rPr>
              <a:t>Tyrimuose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identifikuojama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kad</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vienas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pagrindinių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trukdžių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yra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senėjimo</a:t>
            </a:r>
            <a:r>
              <a:rPr kumimoji="0" lang="en-US" altLang="en-US" sz="2000" b="0" i="0" u="none" strike="noStrike" cap="none" normalizeH="0" baseline="0" dirty="0">
                <a:ln>
                  <a:noFill/>
                </a:ln>
                <a:solidFill>
                  <a:schemeClr val="tx1"/>
                </a:solidFill>
                <a:effectLst/>
                <a:latin typeface="Arial" panose="020B0604020202020204" pitchFamily="34" charset="0"/>
              </a:rPr>
              <a:t> stigma”, ne </a:t>
            </a:r>
            <a:r>
              <a:rPr kumimoji="0" lang="en-US" altLang="en-US" sz="2000" b="0" i="0" u="none" strike="noStrike" cap="none" normalizeH="0" baseline="0" dirty="0" err="1">
                <a:ln>
                  <a:noFill/>
                </a:ln>
                <a:solidFill>
                  <a:schemeClr val="tx1"/>
                </a:solidFill>
                <a:effectLst/>
                <a:latin typeface="Arial" panose="020B0604020202020204" pitchFamily="34" charset="0"/>
              </a:rPr>
              <a:t>visada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vertinamas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senjorų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socialinis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indėlis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senjorai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kartais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jaučiasi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izoliuoti</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chemeClr val="tx1"/>
                </a:solidFill>
                <a:effectLst/>
                <a:latin typeface="Arial" panose="020B0604020202020204" pitchFamily="34" charset="0"/>
              </a:rPr>
              <a:t>Prasta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informacija</a:t>
            </a:r>
            <a:r>
              <a:rPr kumimoji="0" lang="en-US" altLang="en-US" sz="2000" b="0" i="0" u="none" strike="noStrike" cap="none" normalizeH="0" baseline="0" dirty="0">
                <a:ln>
                  <a:noFill/>
                </a:ln>
                <a:solidFill>
                  <a:schemeClr val="tx1"/>
                </a:solidFill>
                <a:effectLst/>
                <a:latin typeface="Arial" panose="020B0604020202020204" pitchFamily="34" charset="0"/>
              </a:rPr>
              <a:t> / </a:t>
            </a:r>
            <a:r>
              <a:rPr kumimoji="0" lang="en-US" altLang="en-US" sz="2000" b="0" i="0" u="none" strike="noStrike" cap="none" normalizeH="0" baseline="0" dirty="0" err="1">
                <a:ln>
                  <a:noFill/>
                </a:ln>
                <a:solidFill>
                  <a:schemeClr val="tx1"/>
                </a:solidFill>
                <a:effectLst/>
                <a:latin typeface="Arial" panose="020B0604020202020204" pitchFamily="34" charset="0"/>
              </a:rPr>
              <a:t>mažas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dėmesys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viešajame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diskurse</a:t>
            </a:r>
            <a:r>
              <a:rPr kumimoji="0" lang="en-US" altLang="en-US" sz="2000" b="0" i="0" u="none" strike="noStrike" cap="none" normalizeH="0" baseline="0" dirty="0">
                <a:ln>
                  <a:noFill/>
                </a:ln>
                <a:solidFill>
                  <a:schemeClr val="tx1"/>
                </a:solidFill>
                <a:effectLst/>
                <a:latin typeface="Arial" panose="020B0604020202020204" pitchFamily="34" charset="0"/>
              </a:rPr>
              <a:t> tam, </a:t>
            </a:r>
            <a:r>
              <a:rPr kumimoji="0" lang="en-US" altLang="en-US" sz="2000" b="0" i="0" u="none" strike="noStrike" cap="none" normalizeH="0" baseline="0" dirty="0" err="1">
                <a:ln>
                  <a:noFill/>
                </a:ln>
                <a:solidFill>
                  <a:schemeClr val="tx1"/>
                </a:solidFill>
                <a:effectLst/>
                <a:latin typeface="Arial" panose="020B0604020202020204" pitchFamily="34" charset="0"/>
              </a:rPr>
              <a:t>kaip</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galima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būtų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pagerinti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vyresnių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žmonių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gyvenimo</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kokybę</a:t>
            </a:r>
            <a:r>
              <a:rPr kumimoji="0" lang="en-US" altLang="en-US" sz="2000" b="0" i="0" u="none" strike="noStrike" cap="none" normalizeH="0" baseline="0" dirty="0">
                <a:ln>
                  <a:noFill/>
                </a:ln>
                <a:solidFill>
                  <a:schemeClr val="tx1"/>
                </a:solidFill>
                <a:effectLst/>
                <a:latin typeface="Arial" panose="020B0604020202020204" pitchFamily="34" charset="0"/>
              </a:rPr>
              <a:t>, ne </a:t>
            </a:r>
            <a:r>
              <a:rPr kumimoji="0" lang="en-US" altLang="en-US" sz="2000" b="0" i="0" u="none" strike="noStrike" cap="none" normalizeH="0" baseline="0" dirty="0" err="1">
                <a:ln>
                  <a:noFill/>
                </a:ln>
                <a:solidFill>
                  <a:schemeClr val="tx1"/>
                </a:solidFill>
                <a:effectLst/>
                <a:latin typeface="Arial" panose="020B0604020202020204" pitchFamily="34" charset="0"/>
              </a:rPr>
              <a:t>visada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aiškiai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komunikuojama</a:t>
            </a:r>
            <a:r>
              <a:rPr kumimoji="0" lang="en-US" altLang="en-US" sz="20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Arial" panose="020B0604020202020204" pitchFamily="34" charset="0"/>
              </a:rPr>
              <a:t>5. </a:t>
            </a:r>
            <a:r>
              <a:rPr kumimoji="0" lang="en-US" altLang="en-US" sz="2000" b="1" i="0" u="none" strike="noStrike" cap="none" normalizeH="0" baseline="0" dirty="0" err="1">
                <a:ln>
                  <a:noFill/>
                </a:ln>
                <a:solidFill>
                  <a:schemeClr val="tx1"/>
                </a:solidFill>
                <a:effectLst/>
                <a:latin typeface="Arial" panose="020B0604020202020204" pitchFamily="34" charset="0"/>
              </a:rPr>
              <a:t>Demografiniai</a:t>
            </a:r>
            <a:r>
              <a:rPr kumimoji="0" lang="en-US" altLang="en-US" sz="2000" b="1" i="0" u="none" strike="noStrike" cap="none" normalizeH="0" baseline="0" dirty="0">
                <a:ln>
                  <a:noFill/>
                </a:ln>
                <a:solidFill>
                  <a:schemeClr val="tx1"/>
                </a:solidFill>
                <a:effectLst/>
                <a:latin typeface="Arial" panose="020B0604020202020204" pitchFamily="34" charset="0"/>
              </a:rPr>
              <a:t> </a:t>
            </a:r>
            <a:r>
              <a:rPr kumimoji="0" lang="en-US" altLang="en-US" sz="2000" b="1" i="0" u="none" strike="noStrike" cap="none" normalizeH="0" baseline="0" dirty="0" err="1">
                <a:ln>
                  <a:noFill/>
                </a:ln>
                <a:solidFill>
                  <a:schemeClr val="tx1"/>
                </a:solidFill>
                <a:effectLst/>
                <a:latin typeface="Arial" panose="020B0604020202020204" pitchFamily="34" charset="0"/>
              </a:rPr>
              <a:t>spaudimai</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chemeClr val="tx1"/>
                </a:solidFill>
                <a:effectLst/>
                <a:latin typeface="Arial" panose="020B0604020202020204" pitchFamily="34" charset="0"/>
              </a:rPr>
              <a:t>Mažas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gimstamumas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emigracija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mažėjantis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darbingo</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amžiaus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gyventojų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skaičius</a:t>
            </a: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Darbo </a:t>
            </a:r>
            <a:r>
              <a:rPr kumimoji="0" lang="en-US" altLang="en-US" sz="2000" b="0" i="0" u="none" strike="noStrike" cap="none" normalizeH="0" baseline="0" dirty="0" err="1">
                <a:ln>
                  <a:noFill/>
                </a:ln>
                <a:solidFill>
                  <a:schemeClr val="tx1"/>
                </a:solidFill>
                <a:effectLst/>
                <a:latin typeface="Arial" panose="020B0604020202020204" pitchFamily="34" charset="0"/>
              </a:rPr>
              <a:t>jėgos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mažėjimas</a:t>
            </a:r>
            <a:r>
              <a:rPr lang="lt-LT"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reikia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skatinti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vyresnių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asmenų</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išlikimą</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darbo</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rinkoje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taip</a:t>
            </a:r>
            <a:r>
              <a:rPr kumimoji="0" lang="en-US" altLang="en-US" sz="2000" b="0" i="0" u="none" strike="noStrike" cap="none" normalizeH="0" baseline="0" dirty="0">
                <a:ln>
                  <a:noFill/>
                </a:ln>
                <a:solidFill>
                  <a:schemeClr val="tx1"/>
                </a:solidFill>
                <a:effectLst/>
                <a:latin typeface="Arial" panose="020B0604020202020204" pitchFamily="34" charset="0"/>
              </a:rPr>
              <a:t> pat </a:t>
            </a:r>
            <a:r>
              <a:rPr kumimoji="0" lang="en-US" altLang="en-US" sz="2000" b="0" i="0" u="none" strike="noStrike" cap="none" normalizeH="0" baseline="0" dirty="0" err="1">
                <a:ln>
                  <a:noFill/>
                </a:ln>
                <a:solidFill>
                  <a:schemeClr val="tx1"/>
                </a:solidFill>
                <a:effectLst/>
                <a:latin typeface="Arial" panose="020B0604020202020204" pitchFamily="34" charset="0"/>
              </a:rPr>
              <a:t>pritraukimą</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kvalifikuotos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darbo</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jėgos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iš</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kitur</a:t>
            </a:r>
            <a:r>
              <a:rPr kumimoji="0" lang="en-US" altLang="en-US" sz="20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reeform 35">
            <a:extLst>
              <a:ext uri="{FF2B5EF4-FFF2-40B4-BE49-F238E27FC236}">
                <a16:creationId xmlns:a16="http://schemas.microsoft.com/office/drawing/2014/main" id="{29A868F5-E5ED-8BCF-805D-9AD2ECD6BB33}"/>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2"/>
            <a:stretch>
              <a:fillRect/>
            </a:stretch>
          </a:blipFill>
        </p:spPr>
        <p:txBody>
          <a:bodyPr/>
          <a:lstStyle/>
          <a:p>
            <a:endParaRPr lang="lt-LT"/>
          </a:p>
        </p:txBody>
      </p:sp>
      <p:sp>
        <p:nvSpPr>
          <p:cNvPr id="7" name="Rectangle 6">
            <a:extLst>
              <a:ext uri="{FF2B5EF4-FFF2-40B4-BE49-F238E27FC236}">
                <a16:creationId xmlns:a16="http://schemas.microsoft.com/office/drawing/2014/main" id="{30E8BB5B-6D85-E2FF-E994-D01EF759FFD0}"/>
              </a:ext>
            </a:extLst>
          </p:cNvPr>
          <p:cNvSpPr/>
          <p:nvPr/>
        </p:nvSpPr>
        <p:spPr>
          <a:xfrm>
            <a:off x="967748" y="55472"/>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III. Visuomenės senėjimas</a:t>
            </a:r>
          </a:p>
        </p:txBody>
      </p:sp>
    </p:spTree>
    <p:extLst>
      <p:ext uri="{BB962C8B-B14F-4D97-AF65-F5344CB8AC3E}">
        <p14:creationId xmlns:p14="http://schemas.microsoft.com/office/powerpoint/2010/main" val="3992305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Kas galėtų būti tobulinama?</a:t>
            </a:r>
            <a:endParaRPr lang="en-US" dirty="0"/>
          </a:p>
        </p:txBody>
      </p:sp>
      <p:sp>
        <p:nvSpPr>
          <p:cNvPr id="3" name="Content Placeholder 2"/>
          <p:cNvSpPr>
            <a:spLocks noGrp="1"/>
          </p:cNvSpPr>
          <p:nvPr>
            <p:ph sz="half" idx="1"/>
          </p:nvPr>
        </p:nvSpPr>
        <p:spPr>
          <a:xfrm>
            <a:off x="457200" y="1257300"/>
            <a:ext cx="9906000" cy="8763000"/>
          </a:xfrm>
        </p:spPr>
        <p:txBody>
          <a:bodyPr>
            <a:normAutofit fontScale="92500" lnSpcReduction="20000"/>
          </a:bodyPr>
          <a:lstStyle/>
          <a:p>
            <a:pPr marL="0" indent="0">
              <a:buNone/>
            </a:pPr>
            <a:endParaRPr lang="lt-LT" dirty="0"/>
          </a:p>
          <a:p>
            <a:pPr algn="just"/>
            <a:r>
              <a:rPr lang="lt-LT" b="1" dirty="0">
                <a:solidFill>
                  <a:srgbClr val="002060"/>
                </a:solidFill>
              </a:rPr>
              <a:t>Ilgalaikė priežiūra </a:t>
            </a:r>
            <a:r>
              <a:rPr lang="lt-LT" dirty="0"/>
              <a:t>                 sukurti vieningą koordinavimo sistemą tarp sveikatos ir socialinių paslaugų. Standartizuoti vertinimo kriterijus, paslaugų prieigos reglamentus visose savivaldybėse. Išplėsti pagalbos namuose, bendruomeninių paslaugų sektorių.</a:t>
            </a:r>
          </a:p>
          <a:p>
            <a:endParaRPr lang="lt-LT" dirty="0"/>
          </a:p>
          <a:p>
            <a:pPr algn="just"/>
            <a:r>
              <a:rPr lang="en-US" b="1" dirty="0" err="1">
                <a:solidFill>
                  <a:srgbClr val="002060"/>
                </a:solidFill>
              </a:rPr>
              <a:t>Darbo</a:t>
            </a:r>
            <a:r>
              <a:rPr lang="en-US" b="1" dirty="0">
                <a:solidFill>
                  <a:srgbClr val="002060"/>
                </a:solidFill>
              </a:rPr>
              <a:t> </a:t>
            </a:r>
            <a:r>
              <a:rPr lang="en-US" b="1" dirty="0" err="1">
                <a:solidFill>
                  <a:srgbClr val="002060"/>
                </a:solidFill>
              </a:rPr>
              <a:t>rinka</a:t>
            </a:r>
            <a:r>
              <a:rPr lang="en-US" b="1" dirty="0">
                <a:solidFill>
                  <a:srgbClr val="002060"/>
                </a:solidFill>
              </a:rPr>
              <a:t> </a:t>
            </a:r>
            <a:r>
              <a:rPr lang="lt-LT" b="1" dirty="0">
                <a:solidFill>
                  <a:srgbClr val="002060"/>
                </a:solidFill>
              </a:rPr>
              <a:t>ir</a:t>
            </a:r>
            <a:r>
              <a:rPr lang="en-US" b="1" dirty="0">
                <a:solidFill>
                  <a:srgbClr val="002060"/>
                </a:solidFill>
              </a:rPr>
              <a:t> </a:t>
            </a:r>
            <a:r>
              <a:rPr lang="en-US" b="1" dirty="0" err="1">
                <a:solidFill>
                  <a:srgbClr val="002060"/>
                </a:solidFill>
              </a:rPr>
              <a:t>mokymasis</a:t>
            </a:r>
            <a:r>
              <a:rPr lang="lt-LT" b="1" dirty="0">
                <a:solidFill>
                  <a:srgbClr val="002060"/>
                </a:solidFill>
              </a:rPr>
              <a:t>                  </a:t>
            </a:r>
            <a:r>
              <a:rPr lang="lt-LT" dirty="0"/>
              <a:t>kursai vyresniems darbuotojams, nuolat atnaujinama profesinė reikalavimų sistema. Skatinti įmones priimti vyresnio amžiaus darbuotojus, galbūt per mokesčių lengvatas. Užtikrinti visoje šalyje prieigą prie nemokamų/nebrangių mokymų.</a:t>
            </a:r>
          </a:p>
          <a:p>
            <a:endParaRPr lang="lt-LT" dirty="0"/>
          </a:p>
          <a:p>
            <a:r>
              <a:rPr lang="en-US" b="1" dirty="0" err="1"/>
              <a:t>Viešas</a:t>
            </a:r>
            <a:r>
              <a:rPr lang="en-US" b="1" dirty="0"/>
              <a:t> </a:t>
            </a:r>
            <a:r>
              <a:rPr lang="en-US" b="1" dirty="0" err="1"/>
              <a:t>požiūris</a:t>
            </a:r>
            <a:r>
              <a:rPr lang="en-US" b="1" dirty="0"/>
              <a:t>, </a:t>
            </a:r>
            <a:r>
              <a:rPr lang="en-US" b="1" dirty="0" err="1"/>
              <a:t>kultūra</a:t>
            </a:r>
            <a:r>
              <a:rPr lang="lt-LT" dirty="0"/>
              <a:t>                  viešųjų kampanijų skatinimas, kad būtų vertinamas vyresnių žmonių indėlis. Kartų mainų programos, vieši projektai su senjorų dalyvavimu.</a:t>
            </a:r>
          </a:p>
          <a:p>
            <a:endParaRPr lang="lt-LT" b="1" dirty="0"/>
          </a:p>
          <a:p>
            <a:pPr algn="just"/>
            <a:r>
              <a:rPr lang="lt-LT" b="1" dirty="0"/>
              <a:t>Finansinis tvarumas                    </a:t>
            </a:r>
            <a:r>
              <a:rPr lang="lt-LT" dirty="0"/>
              <a:t>pensijų sistemos reformos, kad būtų palaikomas balansas tarp išmokų, darbo santykio ir įmokų; efektyvesnis sveikatos priežiūros finansavimo modelis; ilgesnis darbo amžius, bet kartu geresnė sveikatos priežiūra, prevencinės programos.</a:t>
            </a:r>
          </a:p>
          <a:p>
            <a:endParaRPr lang="lt-LT" dirty="0"/>
          </a:p>
          <a:p>
            <a:pPr algn="just"/>
            <a:r>
              <a:rPr lang="lt-LT" b="1" dirty="0"/>
              <a:t>Technologijų integracija                      </a:t>
            </a:r>
            <a:r>
              <a:rPr lang="lt-LT" dirty="0"/>
              <a:t>skaitmeninio raštingumo plėtra, e. paslaugų supaprastinimas, pagelbėjimo technologijos; vietos bibliotekos, bendruomenių centrai gali tapti pagalbos centrais.</a:t>
            </a:r>
          </a:p>
          <a:p>
            <a:endParaRPr lang="en-US" dirty="0"/>
          </a:p>
          <a:p>
            <a:endParaRPr lang="en-US" dirty="0"/>
          </a:p>
        </p:txBody>
      </p:sp>
      <p:pic>
        <p:nvPicPr>
          <p:cNvPr id="15" name="Content Placeholder 1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591800" y="2247900"/>
            <a:ext cx="7757160" cy="5105400"/>
          </a:xfrm>
        </p:spPr>
      </p:pic>
      <p:sp>
        <p:nvSpPr>
          <p:cNvPr id="16" name="Right Arrow 15"/>
          <p:cNvSpPr/>
          <p:nvPr/>
        </p:nvSpPr>
        <p:spPr>
          <a:xfrm>
            <a:off x="4148546" y="5212557"/>
            <a:ext cx="115824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7" name="Right Arrow 16"/>
          <p:cNvSpPr/>
          <p:nvPr/>
        </p:nvSpPr>
        <p:spPr>
          <a:xfrm>
            <a:off x="4469674" y="3543300"/>
            <a:ext cx="1158240" cy="152400"/>
          </a:xfrm>
          <a:prstGeom prst="rightArrow">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8" name="Right Arrow 17"/>
          <p:cNvSpPr/>
          <p:nvPr/>
        </p:nvSpPr>
        <p:spPr>
          <a:xfrm>
            <a:off x="3581400" y="1744662"/>
            <a:ext cx="115824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9" name="Right Arrow 18"/>
          <p:cNvSpPr/>
          <p:nvPr/>
        </p:nvSpPr>
        <p:spPr>
          <a:xfrm>
            <a:off x="3733800" y="6629400"/>
            <a:ext cx="115824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0" name="Right Arrow 19"/>
          <p:cNvSpPr/>
          <p:nvPr/>
        </p:nvSpPr>
        <p:spPr>
          <a:xfrm>
            <a:off x="4312920" y="8365671"/>
            <a:ext cx="115824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 name="Freeform 35">
            <a:extLst>
              <a:ext uri="{FF2B5EF4-FFF2-40B4-BE49-F238E27FC236}">
                <a16:creationId xmlns:a16="http://schemas.microsoft.com/office/drawing/2014/main" id="{83290E98-18B7-4DDD-27FA-DA7DABB82A6B}"/>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5" name="Rectangle 4">
            <a:extLst>
              <a:ext uri="{FF2B5EF4-FFF2-40B4-BE49-F238E27FC236}">
                <a16:creationId xmlns:a16="http://schemas.microsoft.com/office/drawing/2014/main" id="{3D31D2F0-148F-3C6F-B870-06E3848FCEBC}"/>
              </a:ext>
            </a:extLst>
          </p:cNvPr>
          <p:cNvSpPr/>
          <p:nvPr/>
        </p:nvSpPr>
        <p:spPr>
          <a:xfrm>
            <a:off x="14020800" y="187230"/>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III. Visuomenės senėjimas</a:t>
            </a:r>
          </a:p>
        </p:txBody>
      </p:sp>
    </p:spTree>
    <p:extLst>
      <p:ext uri="{BB962C8B-B14F-4D97-AF65-F5344CB8AC3E}">
        <p14:creationId xmlns:p14="http://schemas.microsoft.com/office/powerpoint/2010/main" val="2453553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2068" y="1995405"/>
            <a:ext cx="18288000" cy="2006600"/>
            <a:chOff x="0" y="0"/>
            <a:chExt cx="4952059" cy="528487"/>
          </a:xfrm>
        </p:grpSpPr>
        <p:sp>
          <p:nvSpPr>
            <p:cNvPr id="4" name="Freeform 4"/>
            <p:cNvSpPr/>
            <p:nvPr/>
          </p:nvSpPr>
          <p:spPr>
            <a:xfrm>
              <a:off x="0" y="0"/>
              <a:ext cx="4952059" cy="528487"/>
            </a:xfrm>
            <a:custGeom>
              <a:avLst/>
              <a:gdLst/>
              <a:ahLst/>
              <a:cxnLst/>
              <a:rect l="l" t="t" r="r" b="b"/>
              <a:pathLst>
                <a:path w="4952059" h="528487">
                  <a:moveTo>
                    <a:pt x="20999" y="0"/>
                  </a:moveTo>
                  <a:lnTo>
                    <a:pt x="4931060" y="0"/>
                  </a:lnTo>
                  <a:cubicBezTo>
                    <a:pt x="4936629" y="0"/>
                    <a:pt x="4941970" y="2212"/>
                    <a:pt x="4945909" y="6151"/>
                  </a:cubicBezTo>
                  <a:cubicBezTo>
                    <a:pt x="4949847" y="10089"/>
                    <a:pt x="4952059" y="15430"/>
                    <a:pt x="4952059" y="20999"/>
                  </a:cubicBezTo>
                  <a:lnTo>
                    <a:pt x="4952059" y="507488"/>
                  </a:lnTo>
                  <a:cubicBezTo>
                    <a:pt x="4952059" y="519086"/>
                    <a:pt x="4942658" y="528487"/>
                    <a:pt x="4931060" y="528487"/>
                  </a:cubicBezTo>
                  <a:lnTo>
                    <a:pt x="20999" y="528487"/>
                  </a:lnTo>
                  <a:cubicBezTo>
                    <a:pt x="15430" y="528487"/>
                    <a:pt x="10089" y="526275"/>
                    <a:pt x="6151" y="522337"/>
                  </a:cubicBezTo>
                  <a:cubicBezTo>
                    <a:pt x="2212" y="518399"/>
                    <a:pt x="0" y="513057"/>
                    <a:pt x="0" y="507488"/>
                  </a:cubicBezTo>
                  <a:lnTo>
                    <a:pt x="0" y="20999"/>
                  </a:lnTo>
                  <a:cubicBezTo>
                    <a:pt x="0" y="15430"/>
                    <a:pt x="2212" y="10089"/>
                    <a:pt x="6151" y="6151"/>
                  </a:cubicBezTo>
                  <a:cubicBezTo>
                    <a:pt x="10089" y="2212"/>
                    <a:pt x="15430" y="0"/>
                    <a:pt x="20999" y="0"/>
                  </a:cubicBezTo>
                  <a:close/>
                </a:path>
              </a:pathLst>
            </a:custGeom>
            <a:solidFill>
              <a:srgbClr val="004AAD"/>
            </a:solidFill>
          </p:spPr>
        </p:sp>
        <p:sp>
          <p:nvSpPr>
            <p:cNvPr id="5" name="TextBox 5"/>
            <p:cNvSpPr txBox="1"/>
            <p:nvPr/>
          </p:nvSpPr>
          <p:spPr>
            <a:xfrm>
              <a:off x="0" y="-47625"/>
              <a:ext cx="4952059" cy="57611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52400" y="1134038"/>
            <a:ext cx="18288000" cy="2427680"/>
          </a:xfrm>
          <a:prstGeom prst="rect">
            <a:avLst/>
          </a:prstGeom>
        </p:spPr>
        <p:txBody>
          <a:bodyPr lIns="0" tIns="0" rIns="0" bIns="0" rtlCol="0" anchor="t">
            <a:spAutoFit/>
          </a:bodyPr>
          <a:lstStyle/>
          <a:p>
            <a:pPr algn="ctr">
              <a:lnSpc>
                <a:spcPts val="5840"/>
              </a:lnSpc>
            </a:pPr>
            <a:r>
              <a:rPr lang="en-US" sz="4172" dirty="0">
                <a:solidFill>
                  <a:srgbClr val="004AAD"/>
                </a:solidFill>
                <a:latin typeface="League Spartan"/>
              </a:rPr>
              <a:t>SVARBU NE TIK TURĖTI GALIMYBĘ GYDYTIS, BET IR NESUSIRGTI</a:t>
            </a:r>
          </a:p>
          <a:p>
            <a:pPr algn="ctr">
              <a:lnSpc>
                <a:spcPts val="5840"/>
              </a:lnSpc>
            </a:pPr>
            <a:endParaRPr lang="en-US" sz="4172" dirty="0">
              <a:solidFill>
                <a:srgbClr val="004AAD"/>
              </a:solidFill>
              <a:latin typeface="League Spartan"/>
            </a:endParaRPr>
          </a:p>
          <a:p>
            <a:pPr algn="ctr">
              <a:lnSpc>
                <a:spcPts val="7940"/>
              </a:lnSpc>
            </a:pPr>
            <a:endParaRPr lang="en-US" sz="4172" dirty="0">
              <a:solidFill>
                <a:srgbClr val="004AAD"/>
              </a:solidFill>
              <a:latin typeface="League Spartan"/>
            </a:endParaRPr>
          </a:p>
        </p:txBody>
      </p:sp>
      <p:sp>
        <p:nvSpPr>
          <p:cNvPr id="7" name="TextBox 7"/>
          <p:cNvSpPr txBox="1"/>
          <p:nvPr/>
        </p:nvSpPr>
        <p:spPr>
          <a:xfrm>
            <a:off x="2068" y="2313185"/>
            <a:ext cx="5641638" cy="1304365"/>
          </a:xfrm>
          <a:prstGeom prst="rect">
            <a:avLst/>
          </a:prstGeom>
        </p:spPr>
        <p:txBody>
          <a:bodyPr lIns="0" tIns="0" rIns="0" bIns="0" rtlCol="0" anchor="t">
            <a:spAutoFit/>
          </a:bodyPr>
          <a:lstStyle/>
          <a:p>
            <a:pPr algn="ctr">
              <a:lnSpc>
                <a:spcPts val="5280"/>
              </a:lnSpc>
            </a:pPr>
            <a:r>
              <a:rPr lang="en-US" sz="3772">
                <a:solidFill>
                  <a:srgbClr val="FFFFFF"/>
                </a:solidFill>
                <a:latin typeface="League Spartan Bold"/>
              </a:rPr>
              <a:t>SVEIKATĄ GERINTI NIEKADA NEVĖLU</a:t>
            </a:r>
          </a:p>
        </p:txBody>
      </p:sp>
      <p:sp>
        <p:nvSpPr>
          <p:cNvPr id="8" name="TextBox 8"/>
          <p:cNvSpPr txBox="1"/>
          <p:nvPr/>
        </p:nvSpPr>
        <p:spPr>
          <a:xfrm>
            <a:off x="6685863" y="2313185"/>
            <a:ext cx="4548327" cy="1304365"/>
          </a:xfrm>
          <a:prstGeom prst="rect">
            <a:avLst/>
          </a:prstGeom>
        </p:spPr>
        <p:txBody>
          <a:bodyPr lIns="0" tIns="0" rIns="0" bIns="0" rtlCol="0" anchor="t">
            <a:spAutoFit/>
          </a:bodyPr>
          <a:lstStyle/>
          <a:p>
            <a:pPr algn="ctr">
              <a:lnSpc>
                <a:spcPts val="5280"/>
              </a:lnSpc>
            </a:pPr>
            <a:r>
              <a:rPr lang="en-US" sz="3772">
                <a:solidFill>
                  <a:srgbClr val="FFFFFF"/>
                </a:solidFill>
                <a:latin typeface="League Spartan"/>
              </a:rPr>
              <a:t>VISUOMENĖS SENĖJIMAS</a:t>
            </a:r>
          </a:p>
        </p:txBody>
      </p:sp>
      <p:sp>
        <p:nvSpPr>
          <p:cNvPr id="9" name="TextBox 9"/>
          <p:cNvSpPr txBox="1"/>
          <p:nvPr/>
        </p:nvSpPr>
        <p:spPr>
          <a:xfrm>
            <a:off x="12540519" y="2646560"/>
            <a:ext cx="5221130" cy="637615"/>
          </a:xfrm>
          <a:prstGeom prst="rect">
            <a:avLst/>
          </a:prstGeom>
        </p:spPr>
        <p:txBody>
          <a:bodyPr lIns="0" tIns="0" rIns="0" bIns="0" rtlCol="0" anchor="t">
            <a:spAutoFit/>
          </a:bodyPr>
          <a:lstStyle/>
          <a:p>
            <a:pPr algn="ctr">
              <a:lnSpc>
                <a:spcPts val="5280"/>
              </a:lnSpc>
            </a:pPr>
            <a:r>
              <a:rPr lang="en-US" sz="3772">
                <a:solidFill>
                  <a:srgbClr val="FFFFFF"/>
                </a:solidFill>
                <a:latin typeface="League Spartan Bold"/>
              </a:rPr>
              <a:t>IŠLAIDOS </a:t>
            </a:r>
          </a:p>
        </p:txBody>
      </p:sp>
      <p:sp>
        <p:nvSpPr>
          <p:cNvPr id="10" name="TextBox 10"/>
          <p:cNvSpPr txBox="1"/>
          <p:nvPr/>
        </p:nvSpPr>
        <p:spPr>
          <a:xfrm>
            <a:off x="2068" y="4359828"/>
            <a:ext cx="4599346" cy="4837563"/>
          </a:xfrm>
          <a:prstGeom prst="rect">
            <a:avLst/>
          </a:prstGeom>
        </p:spPr>
        <p:txBody>
          <a:bodyPr lIns="0" tIns="0" rIns="0" bIns="0" rtlCol="0" anchor="t">
            <a:spAutoFit/>
          </a:bodyPr>
          <a:lstStyle/>
          <a:p>
            <a:pPr algn="ctr">
              <a:lnSpc>
                <a:spcPts val="4367"/>
              </a:lnSpc>
            </a:pPr>
            <a:r>
              <a:rPr lang="en-US" sz="3119">
                <a:solidFill>
                  <a:srgbClr val="303642"/>
                </a:solidFill>
                <a:latin typeface="Poppins"/>
              </a:rPr>
              <a:t> Sveikatinimo ir prevencijos priemonės gali pailginti ne tik gyvenimo trukmę, bet ir pagerinti jo kokybę, įtakodami veiksnius, darančius įtaką sveikam senėjimui.</a:t>
            </a:r>
          </a:p>
          <a:p>
            <a:pPr algn="ctr">
              <a:lnSpc>
                <a:spcPts val="3107"/>
              </a:lnSpc>
              <a:spcBef>
                <a:spcPct val="0"/>
              </a:spcBef>
            </a:pPr>
            <a:endParaRPr lang="en-US" sz="3119">
              <a:solidFill>
                <a:srgbClr val="303642"/>
              </a:solidFill>
              <a:latin typeface="Poppins"/>
            </a:endParaRPr>
          </a:p>
        </p:txBody>
      </p:sp>
      <p:sp>
        <p:nvSpPr>
          <p:cNvPr id="11" name="TextBox 11"/>
          <p:cNvSpPr txBox="1"/>
          <p:nvPr/>
        </p:nvSpPr>
        <p:spPr>
          <a:xfrm>
            <a:off x="5405633" y="4359828"/>
            <a:ext cx="6205789" cy="5488426"/>
          </a:xfrm>
          <a:prstGeom prst="rect">
            <a:avLst/>
          </a:prstGeom>
        </p:spPr>
        <p:txBody>
          <a:bodyPr lIns="0" tIns="0" rIns="0" bIns="0" rtlCol="0" anchor="t">
            <a:spAutoFit/>
          </a:bodyPr>
          <a:lstStyle/>
          <a:p>
            <a:pPr algn="ctr">
              <a:lnSpc>
                <a:spcPts val="4367"/>
              </a:lnSpc>
            </a:pPr>
            <a:r>
              <a:rPr lang="en-US" sz="3119" dirty="0" err="1">
                <a:solidFill>
                  <a:srgbClr val="303642"/>
                </a:solidFill>
                <a:latin typeface="Poppins"/>
              </a:rPr>
              <a:t>Remiantis</a:t>
            </a:r>
            <a:r>
              <a:rPr lang="en-US" sz="3119" dirty="0">
                <a:solidFill>
                  <a:srgbClr val="303642"/>
                </a:solidFill>
                <a:latin typeface="Poppins"/>
              </a:rPr>
              <a:t> </a:t>
            </a:r>
            <a:r>
              <a:rPr lang="en-US" sz="3119" dirty="0" err="1">
                <a:solidFill>
                  <a:srgbClr val="303642"/>
                </a:solidFill>
                <a:latin typeface="Poppins"/>
              </a:rPr>
              <a:t>Eurostato</a:t>
            </a:r>
            <a:r>
              <a:rPr lang="en-US" sz="3119" dirty="0">
                <a:solidFill>
                  <a:srgbClr val="303642"/>
                </a:solidFill>
                <a:latin typeface="Poppins"/>
              </a:rPr>
              <a:t> </a:t>
            </a:r>
            <a:r>
              <a:rPr lang="en-US" sz="3119" dirty="0" err="1">
                <a:solidFill>
                  <a:srgbClr val="303642"/>
                </a:solidFill>
                <a:latin typeface="Poppins"/>
              </a:rPr>
              <a:t>prognozėmis</a:t>
            </a:r>
            <a:r>
              <a:rPr lang="en-US" sz="3119" dirty="0">
                <a:solidFill>
                  <a:srgbClr val="303642"/>
                </a:solidFill>
                <a:latin typeface="Poppins"/>
              </a:rPr>
              <a:t>, </a:t>
            </a:r>
            <a:r>
              <a:rPr lang="en-US" sz="3119" dirty="0" err="1">
                <a:solidFill>
                  <a:srgbClr val="303642"/>
                </a:solidFill>
                <a:latin typeface="Poppins"/>
              </a:rPr>
              <a:t>Lietuvoje</a:t>
            </a:r>
            <a:r>
              <a:rPr lang="en-US" sz="3119" dirty="0">
                <a:solidFill>
                  <a:srgbClr val="303642"/>
                </a:solidFill>
                <a:latin typeface="Poppins"/>
              </a:rPr>
              <a:t> </a:t>
            </a:r>
            <a:r>
              <a:rPr lang="en-US" sz="3119" dirty="0" err="1">
                <a:solidFill>
                  <a:srgbClr val="303642"/>
                </a:solidFill>
                <a:latin typeface="Poppins"/>
              </a:rPr>
              <a:t>visuomenė</a:t>
            </a:r>
            <a:r>
              <a:rPr lang="en-US" sz="3119" dirty="0">
                <a:solidFill>
                  <a:srgbClr val="303642"/>
                </a:solidFill>
                <a:latin typeface="Poppins"/>
              </a:rPr>
              <a:t> </a:t>
            </a:r>
            <a:r>
              <a:rPr lang="en-US" sz="3119" dirty="0" err="1">
                <a:solidFill>
                  <a:srgbClr val="303642"/>
                </a:solidFill>
                <a:latin typeface="Poppins"/>
              </a:rPr>
              <a:t>toliau</a:t>
            </a:r>
            <a:r>
              <a:rPr lang="en-US" sz="3119" dirty="0">
                <a:solidFill>
                  <a:srgbClr val="303642"/>
                </a:solidFill>
                <a:latin typeface="Poppins"/>
              </a:rPr>
              <a:t> </a:t>
            </a:r>
            <a:r>
              <a:rPr lang="en-US" sz="3119" dirty="0" err="1">
                <a:solidFill>
                  <a:srgbClr val="303642"/>
                </a:solidFill>
                <a:latin typeface="Poppins"/>
              </a:rPr>
              <a:t>senės</a:t>
            </a:r>
            <a:r>
              <a:rPr lang="en-US" sz="3119" dirty="0">
                <a:solidFill>
                  <a:srgbClr val="303642"/>
                </a:solidFill>
                <a:latin typeface="Poppins"/>
              </a:rPr>
              <a:t>. </a:t>
            </a:r>
            <a:r>
              <a:rPr lang="en-US" sz="3119" dirty="0" err="1">
                <a:solidFill>
                  <a:srgbClr val="303642"/>
                </a:solidFill>
                <a:latin typeface="Poppins"/>
              </a:rPr>
              <a:t>Tikėtina</a:t>
            </a:r>
            <a:r>
              <a:rPr lang="en-US" sz="3119" dirty="0">
                <a:solidFill>
                  <a:srgbClr val="303642"/>
                </a:solidFill>
                <a:latin typeface="Poppins"/>
              </a:rPr>
              <a:t>, </a:t>
            </a:r>
            <a:r>
              <a:rPr lang="en-US" sz="3119" dirty="0" err="1">
                <a:solidFill>
                  <a:srgbClr val="303642"/>
                </a:solidFill>
                <a:latin typeface="Poppins"/>
              </a:rPr>
              <a:t>kad</a:t>
            </a:r>
            <a:r>
              <a:rPr lang="en-US" sz="3119" dirty="0">
                <a:solidFill>
                  <a:srgbClr val="303642"/>
                </a:solidFill>
                <a:latin typeface="Poppins"/>
              </a:rPr>
              <a:t> 2050 m. </a:t>
            </a:r>
            <a:r>
              <a:rPr lang="en-US" sz="3119" dirty="0" err="1">
                <a:solidFill>
                  <a:srgbClr val="303642"/>
                </a:solidFill>
                <a:latin typeface="Poppins"/>
              </a:rPr>
              <a:t>pradžioje</a:t>
            </a:r>
            <a:r>
              <a:rPr lang="en-US" sz="3119" dirty="0">
                <a:solidFill>
                  <a:srgbClr val="303642"/>
                </a:solidFill>
                <a:latin typeface="Poppins"/>
              </a:rPr>
              <a:t> </a:t>
            </a:r>
            <a:r>
              <a:rPr lang="en-US" sz="3119" dirty="0" err="1">
                <a:solidFill>
                  <a:srgbClr val="303642"/>
                </a:solidFill>
                <a:latin typeface="Poppins"/>
              </a:rPr>
              <a:t>Lietuvoje</a:t>
            </a:r>
            <a:r>
              <a:rPr lang="lt-LT" sz="3119" dirty="0">
                <a:solidFill>
                  <a:srgbClr val="303642"/>
                </a:solidFill>
                <a:latin typeface="Poppins"/>
              </a:rPr>
              <a:t> </a:t>
            </a:r>
            <a:r>
              <a:rPr lang="en-US" sz="3119" dirty="0">
                <a:solidFill>
                  <a:srgbClr val="303642"/>
                </a:solidFill>
                <a:latin typeface="Poppins"/>
              </a:rPr>
              <a:t>28,5 proc. </a:t>
            </a:r>
            <a:r>
              <a:rPr lang="en-US" sz="3119" dirty="0" err="1">
                <a:solidFill>
                  <a:srgbClr val="303642"/>
                </a:solidFill>
                <a:latin typeface="Poppins"/>
              </a:rPr>
              <a:t>gyventojų</a:t>
            </a:r>
            <a:r>
              <a:rPr lang="en-US" sz="3119" dirty="0">
                <a:solidFill>
                  <a:srgbClr val="303642"/>
                </a:solidFill>
                <a:latin typeface="Poppins"/>
              </a:rPr>
              <a:t> bus </a:t>
            </a:r>
            <a:r>
              <a:rPr lang="en-US" sz="3119" dirty="0" err="1">
                <a:solidFill>
                  <a:srgbClr val="303642"/>
                </a:solidFill>
                <a:latin typeface="Poppins"/>
              </a:rPr>
              <a:t>vyresnio</a:t>
            </a:r>
            <a:r>
              <a:rPr lang="en-US" sz="3119" dirty="0">
                <a:solidFill>
                  <a:srgbClr val="303642"/>
                </a:solidFill>
                <a:latin typeface="Poppins"/>
              </a:rPr>
              <a:t> </a:t>
            </a:r>
            <a:r>
              <a:rPr lang="en-US" sz="3119" dirty="0" err="1">
                <a:solidFill>
                  <a:srgbClr val="303642"/>
                </a:solidFill>
                <a:latin typeface="Poppins"/>
              </a:rPr>
              <a:t>amžiaus</a:t>
            </a:r>
            <a:r>
              <a:rPr lang="en-US" sz="3119" dirty="0">
                <a:solidFill>
                  <a:srgbClr val="303642"/>
                </a:solidFill>
                <a:latin typeface="Poppins"/>
              </a:rPr>
              <a:t>. </a:t>
            </a:r>
            <a:r>
              <a:rPr lang="en-US" sz="3119" dirty="0" err="1">
                <a:solidFill>
                  <a:srgbClr val="303642"/>
                </a:solidFill>
                <a:latin typeface="Poppins"/>
              </a:rPr>
              <a:t>Prognozuojama</a:t>
            </a:r>
            <a:r>
              <a:rPr lang="en-US" sz="3119" dirty="0">
                <a:solidFill>
                  <a:srgbClr val="303642"/>
                </a:solidFill>
                <a:latin typeface="Poppins"/>
              </a:rPr>
              <a:t>, </a:t>
            </a:r>
            <a:r>
              <a:rPr lang="en-US" sz="3119" dirty="0" err="1">
                <a:solidFill>
                  <a:srgbClr val="303642"/>
                </a:solidFill>
                <a:latin typeface="Poppins"/>
              </a:rPr>
              <a:t>kad</a:t>
            </a:r>
            <a:r>
              <a:rPr lang="en-US" sz="3119" dirty="0">
                <a:solidFill>
                  <a:srgbClr val="303642"/>
                </a:solidFill>
                <a:latin typeface="Poppins"/>
              </a:rPr>
              <a:t> </a:t>
            </a:r>
            <a:r>
              <a:rPr lang="en-US" sz="3119" dirty="0" err="1">
                <a:solidFill>
                  <a:srgbClr val="303642"/>
                </a:solidFill>
                <a:latin typeface="Poppins"/>
              </a:rPr>
              <a:t>šimtui</a:t>
            </a:r>
            <a:r>
              <a:rPr lang="en-US" sz="3119" dirty="0">
                <a:solidFill>
                  <a:srgbClr val="303642"/>
                </a:solidFill>
                <a:latin typeface="Poppins"/>
              </a:rPr>
              <a:t> 15-64 </a:t>
            </a:r>
            <a:r>
              <a:rPr lang="en-US" sz="3119" dirty="0" err="1">
                <a:solidFill>
                  <a:srgbClr val="303642"/>
                </a:solidFill>
                <a:latin typeface="Poppins"/>
              </a:rPr>
              <a:t>metų</a:t>
            </a:r>
            <a:r>
              <a:rPr lang="en-US" sz="3119" dirty="0">
                <a:solidFill>
                  <a:srgbClr val="303642"/>
                </a:solidFill>
                <a:latin typeface="Poppins"/>
              </a:rPr>
              <a:t> </a:t>
            </a:r>
            <a:r>
              <a:rPr lang="en-US" sz="3119" dirty="0" err="1">
                <a:solidFill>
                  <a:srgbClr val="303642"/>
                </a:solidFill>
                <a:latin typeface="Poppins"/>
              </a:rPr>
              <a:t>gyventojų</a:t>
            </a:r>
            <a:r>
              <a:rPr lang="en-US" sz="3119" dirty="0">
                <a:solidFill>
                  <a:srgbClr val="303642"/>
                </a:solidFill>
                <a:latin typeface="Poppins"/>
              </a:rPr>
              <a:t> </a:t>
            </a:r>
            <a:r>
              <a:rPr lang="en-US" sz="3119" dirty="0" err="1">
                <a:solidFill>
                  <a:srgbClr val="303642"/>
                </a:solidFill>
                <a:latin typeface="Poppins"/>
              </a:rPr>
              <a:t>teks</a:t>
            </a:r>
            <a:r>
              <a:rPr lang="en-US" sz="3119" dirty="0">
                <a:solidFill>
                  <a:srgbClr val="303642"/>
                </a:solidFill>
                <a:latin typeface="Poppins"/>
              </a:rPr>
              <a:t> 52 </a:t>
            </a:r>
            <a:r>
              <a:rPr lang="en-US" sz="3119" dirty="0" err="1">
                <a:solidFill>
                  <a:srgbClr val="303642"/>
                </a:solidFill>
                <a:latin typeface="Poppins"/>
              </a:rPr>
              <a:t>vyresnio</a:t>
            </a:r>
            <a:r>
              <a:rPr lang="en-US" sz="3119" dirty="0">
                <a:solidFill>
                  <a:srgbClr val="303642"/>
                </a:solidFill>
                <a:latin typeface="Poppins"/>
              </a:rPr>
              <a:t> </a:t>
            </a:r>
            <a:r>
              <a:rPr lang="en-US" sz="3119" dirty="0" err="1">
                <a:solidFill>
                  <a:srgbClr val="303642"/>
                </a:solidFill>
                <a:latin typeface="Poppins"/>
              </a:rPr>
              <a:t>amžiaus</a:t>
            </a:r>
            <a:r>
              <a:rPr lang="en-US" sz="3119" dirty="0">
                <a:solidFill>
                  <a:srgbClr val="303642"/>
                </a:solidFill>
                <a:latin typeface="Poppins"/>
              </a:rPr>
              <a:t> </a:t>
            </a:r>
            <a:r>
              <a:rPr lang="en-US" sz="3119" dirty="0" err="1">
                <a:solidFill>
                  <a:srgbClr val="303642"/>
                </a:solidFill>
                <a:latin typeface="Poppins"/>
              </a:rPr>
              <a:t>žmonės</a:t>
            </a:r>
            <a:r>
              <a:rPr lang="en-US" sz="3119" dirty="0">
                <a:solidFill>
                  <a:srgbClr val="303642"/>
                </a:solidFill>
                <a:latin typeface="Poppins"/>
              </a:rPr>
              <a:t>.</a:t>
            </a:r>
          </a:p>
          <a:p>
            <a:pPr algn="ctr">
              <a:lnSpc>
                <a:spcPts val="3107"/>
              </a:lnSpc>
              <a:spcBef>
                <a:spcPct val="0"/>
              </a:spcBef>
            </a:pPr>
            <a:endParaRPr lang="en-US" sz="3119" dirty="0">
              <a:solidFill>
                <a:srgbClr val="303642"/>
              </a:solidFill>
              <a:latin typeface="Poppins"/>
            </a:endParaRPr>
          </a:p>
        </p:txBody>
      </p:sp>
      <p:sp>
        <p:nvSpPr>
          <p:cNvPr id="12" name="TextBox 12"/>
          <p:cNvSpPr txBox="1"/>
          <p:nvPr/>
        </p:nvSpPr>
        <p:spPr>
          <a:xfrm>
            <a:off x="11956912" y="4369353"/>
            <a:ext cx="5994686" cy="5731643"/>
          </a:xfrm>
          <a:prstGeom prst="rect">
            <a:avLst/>
          </a:prstGeom>
        </p:spPr>
        <p:txBody>
          <a:bodyPr lIns="0" tIns="0" rIns="0" bIns="0" rtlCol="0" anchor="t">
            <a:spAutoFit/>
          </a:bodyPr>
          <a:lstStyle/>
          <a:p>
            <a:pPr algn="ctr">
              <a:lnSpc>
                <a:spcPts val="3807"/>
              </a:lnSpc>
              <a:spcBef>
                <a:spcPct val="0"/>
              </a:spcBef>
            </a:pPr>
            <a:r>
              <a:rPr lang="en-US" sz="2719">
                <a:solidFill>
                  <a:srgbClr val="303642"/>
                </a:solidFill>
                <a:latin typeface="Poppins"/>
              </a:rPr>
              <a:t>Išlaidos vaistams sudaro didelę sveikatos priežiūros išlaidų dalį ir auga greičiau nei bet kuri kita sveikatos priežiūros biudžeto sritis. Su vaistų vartojimu susijusių problemų galima išvengti geriau informuojant visuomenę apie neigiamas per didelio vaistų vartojimo pasekmes. 2022 metais vaistų suvartojimas siekė 1337 DDD. Tuo tarpu 2021 metais šis rodiklis buvo lygus 1250 DDD.</a:t>
            </a:r>
          </a:p>
        </p:txBody>
      </p:sp>
      <p:sp>
        <p:nvSpPr>
          <p:cNvPr id="13" name="Freeform 35">
            <a:extLst>
              <a:ext uri="{FF2B5EF4-FFF2-40B4-BE49-F238E27FC236}">
                <a16:creationId xmlns:a16="http://schemas.microsoft.com/office/drawing/2014/main" id="{DB5D47BF-5CB4-F221-D74A-8F004A38888E}"/>
              </a:ext>
            </a:extLst>
          </p:cNvPr>
          <p:cNvSpPr/>
          <p:nvPr/>
        </p:nvSpPr>
        <p:spPr>
          <a:xfrm>
            <a:off x="0" y="0"/>
            <a:ext cx="862985" cy="668118"/>
          </a:xfrm>
          <a:custGeom>
            <a:avLst/>
            <a:gdLst/>
            <a:ahLst/>
            <a:cxnLst/>
            <a:rect l="l" t="t" r="r" b="b"/>
            <a:pathLst>
              <a:path w="862985" h="668118">
                <a:moveTo>
                  <a:pt x="0" y="0"/>
                </a:moveTo>
                <a:lnTo>
                  <a:pt x="862985" y="0"/>
                </a:lnTo>
                <a:lnTo>
                  <a:pt x="862985" y="668118"/>
                </a:lnTo>
                <a:lnTo>
                  <a:pt x="0" y="668118"/>
                </a:lnTo>
                <a:lnTo>
                  <a:pt x="0" y="0"/>
                </a:lnTo>
                <a:close/>
              </a:path>
            </a:pathLst>
          </a:custGeom>
          <a:blipFill>
            <a:blip r:embed="rId3"/>
            <a:stretch>
              <a:fillRect/>
            </a:stretch>
          </a:blipFill>
        </p:spPr>
        <p:txBody>
          <a:bodyPr/>
          <a:lstStyle/>
          <a:p>
            <a:endParaRPr lang="lt-LT"/>
          </a:p>
        </p:txBody>
      </p:sp>
      <p:sp>
        <p:nvSpPr>
          <p:cNvPr id="14" name="Rectangle 13">
            <a:extLst>
              <a:ext uri="{FF2B5EF4-FFF2-40B4-BE49-F238E27FC236}">
                <a16:creationId xmlns:a16="http://schemas.microsoft.com/office/drawing/2014/main" id="{B11D49F0-BF91-2F99-03A8-C7CC012600CB}"/>
              </a:ext>
            </a:extLst>
          </p:cNvPr>
          <p:cNvSpPr/>
          <p:nvPr/>
        </p:nvSpPr>
        <p:spPr>
          <a:xfrm>
            <a:off x="14018732" y="-28201"/>
            <a:ext cx="4267200" cy="120032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lt-LT"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III. Visuomenės senėjimas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1060</TotalTime>
  <Words>5443</Words>
  <Application>Microsoft Office PowerPoint</Application>
  <PresentationFormat>Pasirinktinai</PresentationFormat>
  <Paragraphs>427</Paragraphs>
  <Slides>54</Slides>
  <Notes>1</Notes>
  <HiddenSlides>0</HiddenSlides>
  <MMClips>1</MMClips>
  <ScaleCrop>false</ScaleCrop>
  <HeadingPairs>
    <vt:vector size="6" baseType="variant">
      <vt:variant>
        <vt:lpstr>Naudojami šriftai</vt:lpstr>
      </vt:variant>
      <vt:variant>
        <vt:i4>12</vt:i4>
      </vt:variant>
      <vt:variant>
        <vt:lpstr>Tema</vt:lpstr>
      </vt:variant>
      <vt:variant>
        <vt:i4>1</vt:i4>
      </vt:variant>
      <vt:variant>
        <vt:lpstr>Skaidrių pavadinimai</vt:lpstr>
      </vt:variant>
      <vt:variant>
        <vt:i4>54</vt:i4>
      </vt:variant>
    </vt:vector>
  </HeadingPairs>
  <TitlesOfParts>
    <vt:vector size="67" baseType="lpstr">
      <vt:lpstr>Lato Bold</vt:lpstr>
      <vt:lpstr>Poppins</vt:lpstr>
      <vt:lpstr>Canva Sans Bold</vt:lpstr>
      <vt:lpstr>League Spartan</vt:lpstr>
      <vt:lpstr>Canva Sans</vt:lpstr>
      <vt:lpstr>Arial</vt:lpstr>
      <vt:lpstr>Times New Roman</vt:lpstr>
      <vt:lpstr>Lato</vt:lpstr>
      <vt:lpstr>Lato-Light</vt:lpstr>
      <vt:lpstr>Archivo Black</vt:lpstr>
      <vt:lpstr>Calibri</vt:lpstr>
      <vt:lpstr>League Spartan Bold</vt:lpstr>
      <vt:lpstr>Office Theme</vt:lpstr>
      <vt:lpstr>„PowerPoint“ pateiktis</vt:lpstr>
      <vt:lpstr>Turinys</vt:lpstr>
      <vt:lpstr>„PowerPoint“ pateiktis</vt:lpstr>
      <vt:lpstr>„PowerPoint“ pateiktis</vt:lpstr>
      <vt:lpstr>„PowerPoint“ pateiktis</vt:lpstr>
      <vt:lpstr>„PowerPoint“ pateiktis</vt:lpstr>
      <vt:lpstr> VIENIŠUMAS </vt:lpstr>
      <vt:lpstr>Kas galėtų būti tobulinama?</vt:lpstr>
      <vt:lpstr>„PowerPoint“ pateiktis</vt:lpstr>
      <vt:lpstr>„PowerPoint“ pateiktis</vt:lpstr>
      <vt:lpstr>„PowerPoint“ pateiktis</vt:lpstr>
      <vt:lpstr>„PowerPoint“ pateiktis</vt:lpstr>
      <vt:lpstr>„PowerPoint“ pateiktis</vt:lpstr>
      <vt:lpstr>„PowerPoint“ pateiktis</vt:lpstr>
      <vt:lpstr>„PowerPoint“ pateiktis</vt:lpstr>
      <vt:lpstr>Rizikos veiksniai ir lėtinės ligos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&amp; white company profile presentation</dc:title>
  <dc:creator>admin</dc:creator>
  <cp:lastModifiedBy>Sveikatos Taryba</cp:lastModifiedBy>
  <cp:revision>69</cp:revision>
  <cp:lastPrinted>2025-09-16T06:53:45Z</cp:lastPrinted>
  <dcterms:created xsi:type="dcterms:W3CDTF">2006-08-16T00:00:00Z</dcterms:created>
  <dcterms:modified xsi:type="dcterms:W3CDTF">2025-09-17T09:22:40Z</dcterms:modified>
  <dc:identifier>DAGAQn6BmNY</dc:identifier>
</cp:coreProperties>
</file>