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80" r:id="rId2"/>
    <p:sldId id="258" r:id="rId3"/>
    <p:sldId id="266" r:id="rId4"/>
    <p:sldId id="273" r:id="rId5"/>
    <p:sldId id="275" r:id="rId6"/>
    <p:sldId id="274" r:id="rId7"/>
    <p:sldId id="272" r:id="rId8"/>
    <p:sldId id="267" r:id="rId9"/>
    <p:sldId id="265" r:id="rId10"/>
    <p:sldId id="271" r:id="rId11"/>
    <p:sldId id="262" r:id="rId12"/>
    <p:sldId id="263" r:id="rId13"/>
    <p:sldId id="264" r:id="rId14"/>
    <p:sldId id="270" r:id="rId15"/>
  </p:sldIdLst>
  <p:sldSz cx="12192000" cy="6858000"/>
  <p:notesSz cx="6797675" cy="9928225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448E3-FBD9-4EFA-8274-A69564299CE7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0D9E-A990-44F6-9D45-97551D25727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05806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0556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582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944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376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5024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407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438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095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93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6505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709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5630F-C128-4ECF-966E-993377D9AB82}" type="datetimeFigureOut">
              <a:rPr lang="lt-LT" smtClean="0"/>
              <a:t>2024-03-06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E08F7-6DF3-448B-AE6A-E3067DF1EE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9924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sco.ec.europa.eu/en/classification/occupation?uri=http://data.europa.eu/esco/isco/C22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esco.ec.europa.eu/en/classification/occupation?uri=http://data.europa.eu/esco/isco/C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co.ec.europa.eu/en/classification/occupation?uri=http://data.europa.eu/esco/occupation/a317e9c2-62d5-4a24-8ad4-5cb7b9db3f3b" TargetMode="External"/><Relationship Id="rId5" Type="http://schemas.openxmlformats.org/officeDocument/2006/relationships/hyperlink" Target="https://esco.ec.europa.eu/en/classification/occupation?uri=http://data.europa.eu/esco/isco/C2264" TargetMode="External"/><Relationship Id="rId4" Type="http://schemas.openxmlformats.org/officeDocument/2006/relationships/hyperlink" Target="https://esco.ec.europa.eu/en/classification/occupation?uri=http://data.europa.eu/esco/isco/C226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sco.ec.europa.eu/en/classification/occupation?uri=http://data.europa.eu/esco/isco/C22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Išplėstinė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kineziterapeuto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praktika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I.Rimdeikienė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Lietuvos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kineziterapeutų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draugijos prezidentė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459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2000" b="1" dirty="0">
                <a:hlinkClick r:id="rId2"/>
              </a:rPr>
              <a:t>Professionals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Health professionals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Other health professionals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Physiotherapists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advanced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physiotherapist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</a:p>
          <a:p>
            <a:pPr fontAlgn="base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2264.1</a:t>
            </a:r>
          </a:p>
          <a:p>
            <a:pPr fontAlgn="base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</a:p>
          <a:p>
            <a:pPr fontAlgn="base"/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physiotherapists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 highly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They make complex decisions and manage risks in unpredictable contexts and within a defined area. They may focus on a specific area of clinical practice, education, research or professional management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400" dirty="0" smtClean="0"/>
          </a:p>
          <a:p>
            <a:r>
              <a:rPr lang="en-US" sz="2400" dirty="0"/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potentially improve patient/client outcomes, health-system processes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costs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ecommends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recognised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standardised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competency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European Qualifications Framework.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9740" y="197709"/>
            <a:ext cx="3583459" cy="114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723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78"/>
          </a:xfrm>
        </p:spPr>
        <p:txBody>
          <a:bodyPr>
            <a:normAutofit/>
          </a:bodyPr>
          <a:lstStyle/>
          <a:p>
            <a:r>
              <a:rPr lang="lt-L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Kineziterapeutai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dirbantys  komandoje su kitais sveikatos priežiūros specialistais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1622"/>
            <a:ext cx="10515600" cy="5191726"/>
          </a:xfrm>
        </p:spPr>
        <p:txBody>
          <a:bodyPr>
            <a:normAutofit fontScale="40000" lnSpcReduction="20000"/>
          </a:bodyPr>
          <a:lstStyle/>
          <a:p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ŠMG  komandoje: šeimos gydytojas, bendrosios praktikos arba išplėstinės praktikos slaugytojas, </a:t>
            </a:r>
            <a:r>
              <a:rPr lang="lt-LT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gyvensenos specialistas, socialinis darbuotojas. Šiuo metu ŠMG komandoje dirba </a:t>
            </a:r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 </a:t>
            </a:r>
            <a:r>
              <a:rPr lang="lt-LT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kineziterapeutai</a:t>
            </a:r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lt-LT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 įstaigos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teikia ASPN* komandoje: 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bendruomenės ir (ar) bendrosios praktikos, ir (ar) išplėstinės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praktikos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(ar) psichikos sveikatos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slaugytojai, slaugytojo padėjėjai;  </a:t>
            </a:r>
            <a:r>
              <a:rPr lang="lt-LT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ergoterapeutas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 įstaigos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kuriose teikiamos stacionarinės </a:t>
            </a:r>
            <a:r>
              <a:rPr lang="lt-LT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paliatyvios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pagalbos paslaugos.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omanda: 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gydytojas, slaugytojas, slaugytojo padėjėjas,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medicinos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psichologas, </a:t>
            </a:r>
            <a:r>
              <a:rPr lang="lt-LT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socialinis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darbuotojas.</a:t>
            </a:r>
          </a:p>
          <a:p>
            <a:pPr marL="0" indent="0">
              <a:buNone/>
            </a:pPr>
            <a:endParaRPr lang="lt-LT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 įstaigos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kuriose teikiamos stacionarinės slaugos ir palaikomojo gydymo paslaugos. Komanda: gydytojas, bendrosios praktikos  arba išplėstinės praktikos slaugytojas, slaugos padėjėjas, socialinis darbuotojas, </a:t>
            </a:r>
            <a:r>
              <a:rPr lang="lt-LT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medicinos psichologas.</a:t>
            </a:r>
          </a:p>
          <a:p>
            <a:endParaRPr lang="lt-LT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lt-LT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</a:t>
            </a:r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staigų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kuriose teikiamos ambulatorinės slaugos ir palaikomojo gydymo paslaugos.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omanda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gydytojas, bendrosios praktikos  arba išplėstinės praktikos slaugytojas, slaugos padėjėjas, socialinis darbuotojas, </a:t>
            </a:r>
            <a:r>
              <a:rPr lang="lt-LT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medicinos psichologas.</a:t>
            </a:r>
            <a:endParaRPr lang="lt-LT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327 privačios </a:t>
            </a:r>
            <a:r>
              <a:rPr lang="lt-LT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įstaigos, turinčios licenciją kineziterapijos paslaugoms teikti.</a:t>
            </a:r>
            <a:endParaRPr lang="lt-LT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56604" y="6033184"/>
            <a:ext cx="32971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*ASPN – ambulatorinės slaugos paslaugos namuose.</a:t>
            </a:r>
          </a:p>
          <a:p>
            <a:r>
              <a:rPr lang="lt-LT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– Ligonių </a:t>
            </a:r>
            <a:r>
              <a:rPr lang="lt-L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kasų informacija</a:t>
            </a:r>
          </a:p>
          <a:p>
            <a:r>
              <a:rPr lang="lt-LT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VASPVT </a:t>
            </a:r>
            <a:r>
              <a:rPr lang="lt-L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</a:p>
        </p:txBody>
      </p:sp>
    </p:spTree>
    <p:extLst>
      <p:ext uri="{BB962C8B-B14F-4D97-AF65-F5344CB8AC3E}">
        <p14:creationId xmlns:p14="http://schemas.microsoft.com/office/powerpoint/2010/main" val="373975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 taikyti ir (ar) atlikti: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 fizikinius veiksnius: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17.4.4.1. elektros terapiją (raumenų stimuliacija elektra (EMS); </a:t>
            </a:r>
            <a:r>
              <a:rPr lang="lt-L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transkutaninė</a:t>
            </a:r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nervų elektrostimuliacija (TENS); funkcinė elektrostimuliacija (FES) ir kt.);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17.4.4.2. šalčio terapiją (šalčio paketai; šaldantis aerozolis ir kt.); 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17.4.4.3. šilumos terapiją (sausa šiluma; šiltos pakuotės; parafino vonelės ir kt.); 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17.4.4.4. šviesos terapiją (infraraudonieji spinduliai; ultravioletiniai spinduliai; matoma šviesa; poliarizuota šviesa; lazeris ir kt.);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17.4.4.5. garso terapiją (ultragarsas; smūginė banga);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17.4.4.6. magneto terapiją; </a:t>
            </a:r>
            <a:endParaRPr lang="lt-L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17.4.7. hidroterapiją (vonios; baseinas; pulsuojančios vandens srovės ir kt.);</a:t>
            </a:r>
          </a:p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17.4.8. </a:t>
            </a:r>
            <a:r>
              <a:rPr lang="lt-L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balneoterapija</a:t>
            </a:r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(mineralinis vanduo, purvas ir kt.);</a:t>
            </a:r>
          </a:p>
          <a:p>
            <a:pPr marL="0" indent="0">
              <a:buNone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Pasiūlymai:</a:t>
            </a:r>
            <a:endParaRPr lang="lt-LT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004"/>
            <a:ext cx="10515600" cy="5263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Įgyjamos kompetencijos:</a:t>
            </a:r>
            <a:endParaRPr lang="lt-L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Savarankiškai dirbti  galima tik po magistrantūros studijų programos  baigimo (pats sprendžia kada ir kokius diagnostinius ir poveikio metodus bei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priemones taikyti, šią kompetenciją įgyja per gebėjimą kompleksiškai analizuoti situaciją).</a:t>
            </a:r>
          </a:p>
          <a:p>
            <a:pPr marL="0" indent="0">
              <a:buNone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Lyderystė, vadovavimas, verslumas. (Reabilitacijos krypties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prašas).</a:t>
            </a:r>
          </a:p>
          <a:p>
            <a:pPr marL="0" indent="0">
              <a:buNone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Nauda sveikatos sistemai:</a:t>
            </a:r>
          </a:p>
          <a:p>
            <a:pPr marL="0" indent="0">
              <a:buNone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Išsiplečia </a:t>
            </a:r>
            <a:r>
              <a:rPr lang="lt-L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kineziterapeuto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paslauga, pacientas gauna didesnės apimties paslaugą pas vieną specialistą (išplėstinė paslauga).</a:t>
            </a:r>
          </a:p>
          <a:p>
            <a:pPr marL="0" indent="0">
              <a:buNone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Trumpėja eilės pas FMR gydytojus (kurios yra 1 -2 mėn. o po to dar reikia laukti procedūrų).</a:t>
            </a:r>
          </a:p>
          <a:p>
            <a:pPr marL="0" indent="0">
              <a:buNone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Nukraunami FMR gydytojai, jų kompetencijos taip pat auga (echoskopijos,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injekcinis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spazmiškumo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mažinimas ir kt.).</a:t>
            </a:r>
          </a:p>
          <a:p>
            <a:pPr marL="0" indent="0">
              <a:buNone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Mažėja našta sveikatos sistemai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Garantuojama paslaugų kokybė ir saugumas.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Pagrindinės Kineziterapijos specializacijos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lt-L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Pediatrija</a:t>
            </a: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Neurologija</a:t>
            </a: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Ortopedija</a:t>
            </a: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Sporto kineziterapija</a:t>
            </a: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Geriatrija</a:t>
            </a: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Kardiologija-pulmonologija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31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Kineziterapijos studijų programos Lietuvoje</a:t>
            </a:r>
            <a:b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2446637"/>
            <a:ext cx="5181600" cy="4102443"/>
          </a:xfrm>
        </p:spPr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Kineziterapijos studijų programos (11)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universitetinės 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koleginės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2446637"/>
            <a:ext cx="5181600" cy="3730326"/>
          </a:xfrm>
        </p:spPr>
        <p:txBody>
          <a:bodyPr/>
          <a:lstStyle/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02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98604" y="782765"/>
            <a:ext cx="95394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2023 metais priimtų studentų skaičius į Kineziterapijos studijas universitetuose ir kolegijose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03" y="2394668"/>
            <a:ext cx="5826326" cy="350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3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712" y="2139512"/>
            <a:ext cx="6578668" cy="3954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93337" y="782765"/>
            <a:ext cx="95394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2023 metais priimtų studentų skaičius į LSMU II pakopos studijas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44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2023 metais priimtų studentų skaičius į V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pakopos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Reabilitacijos studijas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0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267" y="2029785"/>
            <a:ext cx="6341533" cy="35666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1276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697" y="1944131"/>
            <a:ext cx="7010325" cy="42136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80599" y="701587"/>
            <a:ext cx="79917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2023 metais priimtų studentų skaičius į LSU II pakopos studijas</a:t>
            </a:r>
          </a:p>
        </p:txBody>
      </p:sp>
    </p:spTree>
    <p:extLst>
      <p:ext uri="{BB962C8B-B14F-4D97-AF65-F5344CB8AC3E}">
        <p14:creationId xmlns:p14="http://schemas.microsoft.com/office/powerpoint/2010/main" val="2396723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Nustatytos skirtingos priėmimo sąlygos:</a:t>
            </a:r>
            <a:endParaRPr lang="lt-L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Ketinantiems studijuoti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Mokymo įstaigoms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Dėstytojams</a:t>
            </a:r>
          </a:p>
          <a:p>
            <a:pPr marL="0" indent="0">
              <a:buNone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Skiriasi studijų trukmė (ar paslaugos saugios ir kvalifikuotos?)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0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Kodėl reikia atskirties?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Nėra motyvacijos siekti universitetinio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išsilavinimo.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Nėra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motyvacijos įgyti magistro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laipsnį.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Mažesnis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išsilavinimas – kliūtis profesijos vystymuisi, augimui, prestižui, nevykdomi moksliniai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tyrimai.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Profesija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tampa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amatas.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aigtinis išsilavinimas, magistras (5m. arba 4m.+2m.)</a:t>
            </a:r>
          </a:p>
          <a:p>
            <a:pPr marL="0" indent="0">
              <a:buNone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SAM, ŠMSM.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15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Išplėstinė reabilitacijos specialistų </a:t>
            </a:r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praktika</a:t>
            </a:r>
            <a:b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endParaRPr lang="lt-LT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Europos profesijų klasifikatorius, skirtingi specialistų lygmenys su skirtingomis kompetencijomis ir atsakomybių ribomis:</a:t>
            </a:r>
          </a:p>
          <a:p>
            <a:pPr marL="0" indent="0">
              <a:buNone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Kineziterapeutai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(2264):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išplėstinės praktikos </a:t>
            </a:r>
            <a:r>
              <a:rPr lang="lt-L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(2264.1).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kineziterapeutas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(2264.2),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kineziterapeuto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padėjėjas (3255.2​) </a:t>
            </a:r>
            <a:r>
              <a:rPr lang="lt-LT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Physiotherapists</a:t>
            </a:r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| </a:t>
            </a:r>
            <a:r>
              <a:rPr lang="lt-LT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Esco</a:t>
            </a:r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(europa.eu</a:t>
            </a:r>
            <a:r>
              <a:rPr lang="lt-LT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)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74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</TotalTime>
  <Words>583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Išplėstinė kineziterapeuto praktika</vt:lpstr>
      <vt:lpstr>Kineziterapijos studijų programos Lietuvoje </vt:lpstr>
      <vt:lpstr>PowerPoint Presentation</vt:lpstr>
      <vt:lpstr>PowerPoint Presentation</vt:lpstr>
      <vt:lpstr>2019 – 2023 metais priimtų studentų skaičius į VU II pakopos Reabilitacijos studijas </vt:lpstr>
      <vt:lpstr>PowerPoint Presentation</vt:lpstr>
      <vt:lpstr>Nustatytos skirtingos priėmimo sąlygos:</vt:lpstr>
      <vt:lpstr>Kodėl reikia atskirties?</vt:lpstr>
      <vt:lpstr>Išplėstinė reabilitacijos specialistų praktika                                </vt:lpstr>
      <vt:lpstr>Professionals Health professionals Other health professionals Physiotherapists advanced physiotherapist </vt:lpstr>
      <vt:lpstr>Kineziterapeutai dirbantys  komandoje su kitais sveikatos priežiūros specialistais</vt:lpstr>
      <vt:lpstr>MN Kineziterapeutas </vt:lpstr>
      <vt:lpstr>Pasiūlymai:</vt:lpstr>
      <vt:lpstr>Pagrindinės Kineziterapijos specializacijos: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Išplėstinė reabilitacijos specialistų (kineziterapeutų) praktika</dc:title>
  <dc:creator>Inesa Rimdeikienė</dc:creator>
  <cp:lastModifiedBy>Inesa Rimdeikienė</cp:lastModifiedBy>
  <cp:revision>101</cp:revision>
  <cp:lastPrinted>2024-03-06T09:47:38Z</cp:lastPrinted>
  <dcterms:created xsi:type="dcterms:W3CDTF">2023-10-09T11:23:02Z</dcterms:created>
  <dcterms:modified xsi:type="dcterms:W3CDTF">2024-03-06T10:13:12Z</dcterms:modified>
</cp:coreProperties>
</file>